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399" r:id="rId3"/>
    <p:sldId id="400" r:id="rId4"/>
    <p:sldId id="403" r:id="rId5"/>
    <p:sldId id="397" r:id="rId6"/>
    <p:sldId id="375" r:id="rId7"/>
    <p:sldId id="374" r:id="rId8"/>
    <p:sldId id="381" r:id="rId9"/>
    <p:sldId id="401" r:id="rId10"/>
    <p:sldId id="35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ibor 09_09" initials="DM" lastIdx="37" clrIdx="0">
    <p:extLst>
      <p:ext uri="{19B8F6BF-5375-455C-9EA6-DF929625EA0E}">
        <p15:presenceInfo xmlns:p15="http://schemas.microsoft.com/office/powerpoint/2012/main" userId="Dalibor 09_0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FFFFFF"/>
    <a:srgbClr val="E7E7E5"/>
    <a:srgbClr val="635C5B"/>
    <a:srgbClr val="D9D7D3"/>
    <a:srgbClr val="CFCDC9"/>
    <a:srgbClr val="BA0C2F"/>
    <a:srgbClr val="6C6463"/>
    <a:srgbClr val="651D32"/>
    <a:srgbClr val="006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6327" autoAdjust="0"/>
  </p:normalViewPr>
  <p:slideViewPr>
    <p:cSldViewPr snapToObjects="1">
      <p:cViewPr varScale="1">
        <p:scale>
          <a:sx n="82" d="100"/>
          <a:sy n="82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1" b="2241"/>
          <a:stretch/>
        </p:blipFill>
        <p:spPr>
          <a:xfrm>
            <a:off x="152400" y="152399"/>
            <a:ext cx="8839200" cy="6555326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5CE6C4-4611-9C4E-AB3F-E817E351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763" y="675191"/>
            <a:ext cx="7476637" cy="5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14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71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0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4146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6203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0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4451A-34FA-884C-B462-AD2E8F72D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5947309"/>
            <a:ext cx="6283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08E972-D02D-2042-81D6-2AAA53C4A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5947309"/>
            <a:ext cx="6283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8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D9BF2-F3BE-DD4D-BDE0-5069BA7F0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763" y="675191"/>
            <a:ext cx="7476637" cy="5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2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63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8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8246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936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31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1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7666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10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36576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674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5486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D1B02B-E6AE-FB4F-9C07-46CC5FDC0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763" y="675191"/>
            <a:ext cx="7476637" cy="5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4196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1080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971800"/>
            <a:ext cx="3885896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8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827782"/>
            <a:ext cx="5486400" cy="1077218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760" y="9906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7CEA303-B661-2E4D-B5A5-BCD71CAB3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5947309"/>
            <a:ext cx="6283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3429000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934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457200"/>
            <a:ext cx="7772400" cy="91440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2400"/>
            <a:ext cx="44196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6576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08204"/>
            <a:ext cx="3657296" cy="138988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527667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0079"/>
            <a:ext cx="2895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30079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6" r:id="rId2"/>
    <p:sldLayoutId id="2147483674" r:id="rId3"/>
    <p:sldLayoutId id="2147483654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30" r:id="rId16"/>
    <p:sldLayoutId id="2147483696" r:id="rId17"/>
    <p:sldLayoutId id="2147483717" r:id="rId18"/>
    <p:sldLayoutId id="2147483718" r:id="rId19"/>
    <p:sldLayoutId id="2147483686" r:id="rId20"/>
    <p:sldLayoutId id="2147483720" r:id="rId21"/>
    <p:sldLayoutId id="2147483699" r:id="rId22"/>
    <p:sldLayoutId id="2147483694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28600" y="3124200"/>
            <a:ext cx="84582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>RADIONICA</a:t>
            </a:r>
            <a:br>
              <a:rPr lang="bs-Latn-BA" dirty="0"/>
            </a:br>
            <a:r>
              <a:rPr lang="bs-Latn-BA" dirty="0"/>
              <a:t>ORGANIZOVANO TRŽIŠTE ZA DAN-UNAPRIJED I UNUTAR DANA</a:t>
            </a:r>
            <a:br>
              <a:rPr lang="en-US" dirty="0"/>
            </a:br>
            <a:r>
              <a:rPr lang="en-US" dirty="0"/>
              <a:t>- </a:t>
            </a:r>
            <a:r>
              <a:rPr lang="bs-Latn-BA" dirty="0"/>
              <a:t>Uloga i značaj organizovanog tržišta</a:t>
            </a:r>
            <a:r>
              <a:rPr lang="en-US" dirty="0"/>
              <a:t> -</a:t>
            </a:r>
            <a:br>
              <a:rPr lang="sr-Latn-BA" dirty="0"/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579165" y="5141843"/>
            <a:ext cx="3429000" cy="1600200"/>
          </a:xfrm>
        </p:spPr>
        <p:txBody>
          <a:bodyPr/>
          <a:lstStyle/>
          <a:p>
            <a:r>
              <a:rPr lang="bs-Latn-BA" dirty="0"/>
              <a:t>Tarčin, 29</a:t>
            </a:r>
            <a:r>
              <a:rPr lang="sr-Latn-BA" dirty="0"/>
              <a:t>.11.2022. godine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6D2DA-CFA4-4B45-971D-8D02432762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2C8F94-9D67-854F-8417-3B884156945E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8720-D6BA-47A4-8998-1F63B101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3AF6E-E3B6-46C9-B3E4-1C40E6829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981200"/>
            <a:ext cx="8153400" cy="1600200"/>
          </a:xfrm>
        </p:spPr>
        <p:txBody>
          <a:bodyPr>
            <a:normAutofit/>
          </a:bodyPr>
          <a:lstStyle/>
          <a:p>
            <a:pPr algn="ctr"/>
            <a:r>
              <a:rPr lang="bs-Latn-BA" sz="4000" dirty="0"/>
              <a:t>Hvala za pažnju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12AAC81-C86E-43F9-9673-3D00063D7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3352800"/>
            <a:ext cx="4027264" cy="1600200"/>
          </a:xfrm>
        </p:spPr>
        <p:txBody>
          <a:bodyPr>
            <a:noAutofit/>
          </a:bodyPr>
          <a:lstStyle/>
          <a:p>
            <a:endParaRPr lang="bs-Latn-BA" sz="2200" dirty="0"/>
          </a:p>
          <a:p>
            <a:r>
              <a:rPr lang="bs-Latn-BA" sz="2200" dirty="0"/>
              <a:t>Božidar Radović</a:t>
            </a:r>
          </a:p>
          <a:p>
            <a:r>
              <a:rPr lang="bs-Latn-BA" sz="2200" dirty="0"/>
              <a:t>Nezavisni Ekspert za energetiku</a:t>
            </a:r>
          </a:p>
          <a:p>
            <a:r>
              <a:rPr lang="bs-Latn-BA" sz="2200" dirty="0"/>
              <a:t>bozidarradovic</a:t>
            </a:r>
            <a:r>
              <a:rPr lang="en-US" sz="2200" dirty="0"/>
              <a:t>@</a:t>
            </a:r>
            <a:r>
              <a:rPr lang="bs-Latn-BA" sz="2200" dirty="0"/>
              <a:t>yahoo.com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470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4425"/>
            <a:ext cx="8229600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Da li </a:t>
            </a:r>
            <a:r>
              <a:rPr lang="sr-Latn-RS" sz="3200" dirty="0">
                <a:solidFill>
                  <a:schemeClr val="accent6">
                    <a:lumMod val="75000"/>
                  </a:schemeClr>
                </a:solidFill>
              </a:rPr>
              <a:t>postoji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tr</a:t>
            </a:r>
            <a:r>
              <a:rPr lang="sr-Latn-RS" sz="3200" dirty="0">
                <a:solidFill>
                  <a:schemeClr val="accent6">
                    <a:lumMod val="75000"/>
                  </a:schemeClr>
                </a:solidFill>
              </a:rPr>
              <a:t>žište električne energije u BiH?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282833" y="1600200"/>
            <a:ext cx="85783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I formalno, i praktično,  tržište električne energije u BiH postoji. Postoji legislativa, postoje licencirani učesnici na tržištu, ima tržišnih transakcija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Funkcionišu veleprodajno, maloprodajno i balansno tržište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Štaviše, okolnosti poslovanja i dinamična dešavanja u okruženju su pomogla da se formira vrlo kompetentna struktura kadrova koji se bave trgovanjem električnom energijom kod različitih tržišnih učesnika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Čak i bivše elektroprivrede, inertne u početku zbog veličina svojih portfolia i nelogičnih zakonskih ograničenja (javne nabavke), su se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kraju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aktivno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uključile u tržišne utakmice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Potpuna regulatorna liberalizacija veleprodajnog i maloprodajnog tržišta električne energije su zaslužne za to što BiH kako-tako drži priključak sa regionom i Evropom (za ovo su, iskreno, najzaslužniji Regulatori)</a:t>
            </a:r>
          </a:p>
        </p:txBody>
      </p:sp>
    </p:spTree>
    <p:extLst>
      <p:ext uri="{BB962C8B-B14F-4D97-AF65-F5344CB8AC3E}">
        <p14:creationId xmlns:p14="http://schemas.microsoft.com/office/powerpoint/2010/main" val="378984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294382"/>
            <a:ext cx="7772400" cy="107721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Da li je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potrebno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organizovano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tr</a:t>
            </a:r>
            <a:r>
              <a:rPr lang="sr-Latn-RS" sz="3200" dirty="0">
                <a:solidFill>
                  <a:schemeClr val="accent6">
                    <a:lumMod val="75000"/>
                  </a:schemeClr>
                </a:solidFill>
              </a:rPr>
              <a:t>žište električne energije u BiH?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228600" y="1981200"/>
            <a:ext cx="857833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Ovo pitanje se nikada nije postavljalo,  formalno svi su bili ZA‚ tj. od samog početka je postojala potpuna saglasnost da je potrebno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Suštinski,  i na bazi daljeg razvoja događaja, očigledno je da je potpuna saglasnost svih subjekata bila privid koji je krio niz suprotstavljenih interesa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Posljedica je da i danas ne postoji organizovano tržište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elektri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čne energije </a:t>
            </a: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u BiH iako su preduslovi sa aspekta strukture i likvidnosti elektroenergetskog sektora i dalje (možda) najbolji u regionu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Sada je situacija takva da je organizovano tržište električne energije u BiH ne samo POTREBNO, već i OBAVEZNO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što će se videti iz ove i narednih prezentacija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ovoj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radionici</a:t>
            </a:r>
            <a:endParaRPr lang="bs-Latn-B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8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1570672"/>
            <a:ext cx="3505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Na ovom slajdu se vidi stalni višak električne energije od oko 4 GWh godišnje, odnosno približno ¼ ukupne proizvodnje električne energije u BiH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35052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Kada se uzme u obzir i činjenica da od 3 najveća proizvođača električne energije (elektroprivrede) jedan po pravilu kupuje/uvozi energiju, vidi se da je tržišni potencijal u BiH ozbiljniji nego u većini drugih zemalja regiona, uključivo i one koje imaju organizovano tržište.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87010"/>
              </p:ext>
            </p:extLst>
          </p:nvPr>
        </p:nvGraphicFramePr>
        <p:xfrm>
          <a:off x="760675" y="1685779"/>
          <a:ext cx="4344725" cy="1531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Godina / Bilans (GWh)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Proizvodnja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Potrošnja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Bilans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2016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16509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12865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+3644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2017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15151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13366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+1785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2018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17873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13294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+4579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2019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16074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>
                          <a:effectLst/>
                        </a:rPr>
                        <a:t>12330</a:t>
                      </a:r>
                      <a:endParaRPr lang="sr-Latn-R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+3744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2020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15390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11330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u="sng" dirty="0">
                          <a:effectLst/>
                        </a:rPr>
                        <a:t>+4060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4675" y="3197423"/>
            <a:ext cx="3124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Izvor: DERK Godišnji Izvještaj za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104" y="4128137"/>
            <a:ext cx="4571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Kao primjer su uzeti bilansni podaci iz godišnjeg izveštaja DERK za 2020. godinu, a posmatrani period je 2016  - 2020. Kasniji period je namerno izostavljen zbog uticaja Covid 19 pandemije. 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686104" y="670593"/>
            <a:ext cx="7772400" cy="584775"/>
          </a:xfrm>
        </p:spPr>
        <p:txBody>
          <a:bodyPr/>
          <a:lstStyle/>
          <a:p>
            <a:pPr algn="ctr"/>
            <a:r>
              <a:rPr lang="sr-Latn-RS" sz="3200" dirty="0">
                <a:solidFill>
                  <a:schemeClr val="accent6">
                    <a:lumMod val="75000"/>
                  </a:schemeClr>
                </a:solidFill>
              </a:rPr>
              <a:t>Bilansi električne energije u BiH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2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786825"/>
            <a:ext cx="7772400" cy="584775"/>
          </a:xfrm>
        </p:spPr>
        <p:txBody>
          <a:bodyPr/>
          <a:lstStyle/>
          <a:p>
            <a:pPr algn="ctr"/>
            <a:r>
              <a:rPr lang="bs-Latn-BA" sz="3200" dirty="0">
                <a:solidFill>
                  <a:schemeClr val="accent6">
                    <a:lumMod val="75000"/>
                  </a:schemeClr>
                </a:solidFill>
              </a:rPr>
              <a:t>Kratak istorijat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554481" y="1538114"/>
            <a:ext cx="83447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Spletom istorijskih okolnosti, dok je region i dalje bio duboko vertikalno integrisan, elektroenergetski sektor u BiH je išao putem deregulacije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Prve TA u ranim 2000-tim su nominovale regionalno tržište kao jedinu pravu mjeru za sve zemlje regiona uz punu saglasnost svih u BiH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Do 2004 elektroenergetski sektor je deregulisan i stvorili su se formalni uslovi za formiranje tržišta električne energije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Bilo je nekoliko iteracija kada je organizovano tržište bilo „za malo“ uspostavljeno: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Privremena Tržišna Pravila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Tržišna Pravla iz 2015 (donijela su Balansno Tržište)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Novi (nikad usvojeni) Zakon o regulatoru, prenosu i tržištu električne energije iz 2018</a:t>
            </a:r>
          </a:p>
        </p:txBody>
      </p:sp>
    </p:spTree>
    <p:extLst>
      <p:ext uri="{BB962C8B-B14F-4D97-AF65-F5344CB8AC3E}">
        <p14:creationId xmlns:p14="http://schemas.microsoft.com/office/powerpoint/2010/main" val="194336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417493"/>
            <a:ext cx="8120830" cy="954107"/>
          </a:xfrm>
        </p:spPr>
        <p:txBody>
          <a:bodyPr/>
          <a:lstStyle/>
          <a:p>
            <a:pPr algn="ctr"/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Značaj organizovanog tržišta električne energije u BiH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304800" y="1600200"/>
            <a:ext cx="86868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s-Latn-BA" sz="2200" dirty="0">
                <a:solidFill>
                  <a:schemeClr val="accent6">
                    <a:lumMod val="75000"/>
                  </a:schemeClr>
                </a:solidFill>
              </a:rPr>
              <a:t>Tržišni učesnici iz BiH uspješno trguju na okolnim organizovanim tržištima. Ono što im dodatno donosi tržište u BiH je</a:t>
            </a:r>
            <a:r>
              <a:rPr lang="bs-Latn-BA" sz="24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627063" indent="-3397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Dodatna, ujedno i ekonomičnija/efikasnija, opcija trgovanja</a:t>
            </a:r>
          </a:p>
          <a:p>
            <a:pPr marL="627063" indent="-3397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Usaglašavanje lokalne finansijske legislative</a:t>
            </a:r>
          </a:p>
          <a:p>
            <a:pPr marL="627063" indent="-3397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Sigurnost transakcija i poslovanja (u odnosu na bilateralne transakcije)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627063" indent="-3397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Smanjenje balansnih troškova (uloga Tržišta Unutar Dana)</a:t>
            </a:r>
          </a:p>
          <a:p>
            <a:pPr marL="627063" indent="-3397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Podrška razvoju i i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ntegracij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i OIE (sa ili bez mjera podsticaja)</a:t>
            </a:r>
          </a:p>
          <a:p>
            <a:pPr marL="627063" indent="-3397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„Otvaranje“ tehnički i operativno (nekorektno) ograničenih prekograničnih prenosnih kapaciteta </a:t>
            </a:r>
          </a:p>
          <a:p>
            <a:pPr marL="627063" indent="-33972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Gledano sa aspekta integracija tržišnog prostora u BiH – formiranje organizovanog tržišta u BiH je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IMPERATIV</a:t>
            </a:r>
            <a:r>
              <a:rPr lang="sr-Latn-RS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044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417493"/>
            <a:ext cx="7772400" cy="954107"/>
          </a:xfrm>
        </p:spPr>
        <p:txBody>
          <a:bodyPr/>
          <a:lstStyle/>
          <a:p>
            <a:pPr algn="ctr"/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Pokazatelji obima trgovanja na organizovanom tržištu električne energije (u regionu i u EU)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5021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Apsolutne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vr</a:t>
            </a:r>
            <a:r>
              <a:rPr lang="bs-Latn-BA" sz="2000" dirty="0" err="1">
                <a:solidFill>
                  <a:schemeClr val="accent6">
                    <a:lumMod val="75000"/>
                  </a:schemeClr>
                </a:solidFill>
              </a:rPr>
              <a:t>ij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ednosti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obima trgovanja električnom energijom na organizovanim tržištima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poznati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 dostupni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sr-Latn-R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ada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odre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uje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uticaj organizovanih tržišta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ebno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pitanje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je 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u odnosu na šta se određuje obim trgovanja na tim platformama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Procjene su da je obim trgovanja između 10% i 30% ukupnih transakcija (tržišta u regionu su oko 10% a u EU bliže 30%) sa električnom energijom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Procenat trgovanja na organizovanim tržištima raste sa porastom udjela OIE</a:t>
            </a:r>
          </a:p>
        </p:txBody>
      </p:sp>
    </p:spTree>
    <p:extLst>
      <p:ext uri="{BB962C8B-B14F-4D97-AF65-F5344CB8AC3E}">
        <p14:creationId xmlns:p14="http://schemas.microsoft.com/office/powerpoint/2010/main" val="188745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417493"/>
            <a:ext cx="7772400" cy="954107"/>
          </a:xfrm>
        </p:spPr>
        <p:txBody>
          <a:bodyPr/>
          <a:lstStyle/>
          <a:p>
            <a:pPr algn="ctr"/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Regionalna integracija organizovanih tržišta električne energije - postojeće stanje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571956" y="1752600"/>
            <a:ext cx="800069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Postojeća organizovana tržišta – Slovenija, Rumunija, Mađarska, Bugarska, Grčka, Hrvatska i Srbija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Nedavno formirana organizovana tržišta – Severna Makedonija i Crna Gora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U postupku formiranja – berza električne energije za Kosovo i Albaniju (ALPEX), cilj je kraj 2022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Ne postoji organizovano tržište - Bosna i Hercegovina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EnCS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pokrenula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inicijativ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za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spajanje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lokalnih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organizovanih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tr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žišt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elektri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č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energije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uparivanjem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nakon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š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to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sva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pojedina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č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tr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žišta postanu operatvna, ali je Kovid pandemija usporila proces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871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417493"/>
            <a:ext cx="7772400" cy="954107"/>
          </a:xfrm>
        </p:spPr>
        <p:txBody>
          <a:bodyPr/>
          <a:lstStyle/>
          <a:p>
            <a:pPr algn="ctr"/>
            <a:r>
              <a:rPr lang="bs-Latn-BA" dirty="0">
                <a:solidFill>
                  <a:schemeClr val="accent6">
                    <a:lumMod val="75000"/>
                  </a:schemeClr>
                </a:solidFill>
              </a:rPr>
              <a:t>Uticaj energetske krize na funkcionisanje organizovanih tržišta električne energije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0ADC1-84F4-4A76-A6A8-68816BCDCC01}"/>
              </a:ext>
            </a:extLst>
          </p:cNvPr>
          <p:cNvSpPr txBox="1"/>
          <p:nvPr/>
        </p:nvSpPr>
        <p:spPr>
          <a:xfrm>
            <a:off x="571956" y="1524000"/>
            <a:ext cx="80006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Svi potrošači su se vratili na snabdijevanje od strane „javnih“ preduzeća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Neki snabdjevači su bankrotirali, pa su njihovi potrošači preuzeti od strane Snabdjevača u krajnjem slučaju, što je opet „javno“ preduzeće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Potpuno tržišno nelogična kretanja cijena (npr.  veza cijena struja-gas) – predmet ozbiljnih manipulacija – potrebne su ozbiljne analize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Preveliko institucionalno administriranje od strane EU sa katastrofalnim posljedicama i potpuna politizacija energetskog sektora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Model „slobodnog tržišta“ je doveden u pitanje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Biće potrebno mnogo napora da se čitav model restaurira i da funkcioniše onako kako je koncipiran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Buran razvoj novih projekata OIE, uglavnom bez mjera podsticaja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Mnogi postojeći proizvođači OIE napuštaju sistem podsticaja i odlaze na tržište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uglavnom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oni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č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iji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je period</a:t>
            </a:r>
            <a:r>
              <a:rPr lang="sr-Latn-RS" sz="2000" dirty="0">
                <a:solidFill>
                  <a:schemeClr val="accent6">
                    <a:lumMod val="75000"/>
                  </a:schemeClr>
                </a:solidFill>
              </a:rPr>
              <a:t> primanja podsticaja pri kraju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)</a:t>
            </a:r>
            <a:r>
              <a:rPr lang="bs-Latn-BA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8906473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4.3-Template_12.7.2016</Template>
  <TotalTime>0</TotalTime>
  <Words>1016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4.3-Template_12.7.2016</vt:lpstr>
      <vt:lpstr>RADIONICA ORGANIZOVANO TRŽIŠTE ZA DAN-UNAPRIJED I UNUTAR DANA - Uloga i značaj organizovanog tržišta - </vt:lpstr>
      <vt:lpstr>Da li postoji tržište električne energije u BiH?</vt:lpstr>
      <vt:lpstr>Da li je potrebno organizovano tržište električne energije u BiH?</vt:lpstr>
      <vt:lpstr>Bilansi električne energije u BiH</vt:lpstr>
      <vt:lpstr>Kratak istorijat</vt:lpstr>
      <vt:lpstr>Značaj organizovanog tržišta električne energije u BiH</vt:lpstr>
      <vt:lpstr>Pokazatelji obima trgovanja na organizovanom tržištu električne energije (u regionu i u EU)</vt:lpstr>
      <vt:lpstr>Regionalna integracija organizovanih tržišta električne energije - postojeće stanje</vt:lpstr>
      <vt:lpstr>Uticaj energetske krize na funkcionisanje organizovanih tržišta električne energije</vt:lpstr>
      <vt:lpstr>Hvala za pažnju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Maja Kosijer-Turudic</cp:lastModifiedBy>
  <cp:revision>133</cp:revision>
  <dcterms:created xsi:type="dcterms:W3CDTF">2017-03-16T17:46:58Z</dcterms:created>
  <dcterms:modified xsi:type="dcterms:W3CDTF">2022-11-29T11:29:19Z</dcterms:modified>
</cp:coreProperties>
</file>