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12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4" r:id="rId2"/>
    <p:sldId id="703" r:id="rId3"/>
    <p:sldId id="735" r:id="rId4"/>
    <p:sldId id="736" r:id="rId5"/>
    <p:sldId id="738" r:id="rId6"/>
    <p:sldId id="737" r:id="rId7"/>
    <p:sldId id="739" r:id="rId8"/>
    <p:sldId id="740" r:id="rId9"/>
    <p:sldId id="741" r:id="rId10"/>
    <p:sldId id="742" r:id="rId11"/>
    <p:sldId id="743" r:id="rId12"/>
    <p:sldId id="744" r:id="rId13"/>
    <p:sldId id="745" r:id="rId14"/>
    <p:sldId id="746" r:id="rId15"/>
    <p:sldId id="748" r:id="rId16"/>
    <p:sldId id="749" r:id="rId17"/>
    <p:sldId id="750" r:id="rId18"/>
    <p:sldId id="751" r:id="rId19"/>
    <p:sldId id="752" r:id="rId20"/>
    <p:sldId id="755" r:id="rId21"/>
    <p:sldId id="756" r:id="rId22"/>
    <p:sldId id="753" r:id="rId23"/>
    <p:sldId id="702" r:id="rId24"/>
    <p:sldId id="733" r:id="rId25"/>
  </p:sldIdLst>
  <p:sldSz cx="12192000" cy="6858000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D5F"/>
    <a:srgbClr val="0000FF"/>
    <a:srgbClr val="C32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96807" autoAdjust="0"/>
  </p:normalViewPr>
  <p:slideViewPr>
    <p:cSldViewPr>
      <p:cViewPr varScale="1">
        <p:scale>
          <a:sx n="60" d="100"/>
          <a:sy n="60" d="100"/>
        </p:scale>
        <p:origin x="11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FF869-0621-4D40-A5C9-9A7A687278B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FB4C40E-48CA-4A9F-AAE4-2044923893D7}">
      <dgm:prSet/>
      <dgm:spPr/>
      <dgm:t>
        <a:bodyPr/>
        <a:lstStyle/>
        <a:p>
          <a:r>
            <a:rPr lang="hr-HR" b="0" i="0" baseline="0" dirty="0"/>
            <a:t>Određivanje optimalnih zona trgovanja</a:t>
          </a:r>
          <a:endParaRPr lang="hr-HR" dirty="0"/>
        </a:p>
      </dgm:t>
    </dgm:pt>
    <dgm:pt modelId="{300824DC-2FF2-4AAE-8675-167237ECF2A9}" type="parTrans" cxnId="{E71AA7AB-4C8C-4F69-AFFD-2FC02B7183A4}">
      <dgm:prSet/>
      <dgm:spPr/>
      <dgm:t>
        <a:bodyPr/>
        <a:lstStyle/>
        <a:p>
          <a:endParaRPr lang="en-AU"/>
        </a:p>
      </dgm:t>
    </dgm:pt>
    <dgm:pt modelId="{D6476D8D-D33C-4D59-82AA-AB0416F01E8D}" type="sibTrans" cxnId="{E71AA7AB-4C8C-4F69-AFFD-2FC02B7183A4}">
      <dgm:prSet/>
      <dgm:spPr/>
      <dgm:t>
        <a:bodyPr/>
        <a:lstStyle/>
        <a:p>
          <a:endParaRPr lang="en-AU"/>
        </a:p>
      </dgm:t>
    </dgm:pt>
    <dgm:pt modelId="{45F0D68C-1BFD-4297-A4A1-9FC0BF0EF650}">
      <dgm:prSet/>
      <dgm:spPr/>
      <dgm:t>
        <a:bodyPr/>
        <a:lstStyle/>
        <a:p>
          <a:r>
            <a:rPr lang="hr-HR" b="0" i="0" baseline="0"/>
            <a:t>Određivanje CCR-a</a:t>
          </a:r>
          <a:endParaRPr lang="hr-HR"/>
        </a:p>
      </dgm:t>
    </dgm:pt>
    <dgm:pt modelId="{54932E81-1717-4A07-A86A-13E78C60656E}" type="parTrans" cxnId="{C1E7A756-2487-4585-8736-A898789D0B09}">
      <dgm:prSet/>
      <dgm:spPr/>
      <dgm:t>
        <a:bodyPr/>
        <a:lstStyle/>
        <a:p>
          <a:endParaRPr lang="en-AU"/>
        </a:p>
      </dgm:t>
    </dgm:pt>
    <dgm:pt modelId="{6F2C6C02-C614-4135-B2FD-E50604ADC266}" type="sibTrans" cxnId="{C1E7A756-2487-4585-8736-A898789D0B09}">
      <dgm:prSet/>
      <dgm:spPr/>
      <dgm:t>
        <a:bodyPr/>
        <a:lstStyle/>
        <a:p>
          <a:endParaRPr lang="en-AU"/>
        </a:p>
      </dgm:t>
    </dgm:pt>
    <dgm:pt modelId="{915B5506-9A6E-437E-ADFF-33ECCDFD540A}">
      <dgm:prSet/>
      <dgm:spPr/>
      <dgm:t>
        <a:bodyPr/>
        <a:lstStyle/>
        <a:p>
          <a:r>
            <a:rPr lang="hr-HR"/>
            <a:t>Uspostava zajedničkog modela mreže</a:t>
          </a:r>
        </a:p>
      </dgm:t>
    </dgm:pt>
    <dgm:pt modelId="{365DF35E-6587-48A6-AAC2-D5264E3F1020}" type="parTrans" cxnId="{242042AE-AA54-4B6A-8C81-F93401F34E11}">
      <dgm:prSet/>
      <dgm:spPr/>
      <dgm:t>
        <a:bodyPr/>
        <a:lstStyle/>
        <a:p>
          <a:endParaRPr lang="en-AU"/>
        </a:p>
      </dgm:t>
    </dgm:pt>
    <dgm:pt modelId="{E8C412F2-EB8D-40A3-820D-27CBDA068C82}" type="sibTrans" cxnId="{242042AE-AA54-4B6A-8C81-F93401F34E11}">
      <dgm:prSet/>
      <dgm:spPr/>
      <dgm:t>
        <a:bodyPr/>
        <a:lstStyle/>
        <a:p>
          <a:endParaRPr lang="en-AU"/>
        </a:p>
      </dgm:t>
    </dgm:pt>
    <dgm:pt modelId="{3CAE8EEF-3D6E-4E1E-B326-BADDD08B031E}">
      <dgm:prSet/>
      <dgm:spPr/>
      <dgm:t>
        <a:bodyPr/>
        <a:lstStyle/>
        <a:p>
          <a:r>
            <a:rPr lang="hr-HR" b="0" i="0" baseline="0"/>
            <a:t>Regionalni izračun </a:t>
          </a:r>
          <a:r>
            <a:rPr lang="hr-HR"/>
            <a:t>kapaciteta za dan-unaprijed i unutar dana</a:t>
          </a:r>
        </a:p>
      </dgm:t>
    </dgm:pt>
    <dgm:pt modelId="{EF158356-977B-4F27-A747-81CC05BFD8D6}" type="parTrans" cxnId="{590464B8-ACF0-4D9E-8347-92579B4B0007}">
      <dgm:prSet/>
      <dgm:spPr/>
      <dgm:t>
        <a:bodyPr/>
        <a:lstStyle/>
        <a:p>
          <a:endParaRPr lang="en-AU"/>
        </a:p>
      </dgm:t>
    </dgm:pt>
    <dgm:pt modelId="{AFB3B234-7867-49AB-B48F-33CA6CDEE863}" type="sibTrans" cxnId="{590464B8-ACF0-4D9E-8347-92579B4B0007}">
      <dgm:prSet/>
      <dgm:spPr/>
      <dgm:t>
        <a:bodyPr/>
        <a:lstStyle/>
        <a:p>
          <a:endParaRPr lang="en-AU"/>
        </a:p>
      </dgm:t>
    </dgm:pt>
    <dgm:pt modelId="{902870AB-DCA1-4915-B90B-9BCF47A821DC}">
      <dgm:prSet/>
      <dgm:spPr/>
      <dgm:t>
        <a:bodyPr/>
        <a:lstStyle/>
        <a:p>
          <a:r>
            <a:rPr lang="hr-HR"/>
            <a:t>Algoritam za maksimizaciju društvenog blagostanja</a:t>
          </a:r>
        </a:p>
      </dgm:t>
    </dgm:pt>
    <dgm:pt modelId="{CEF810B9-7A62-489A-8002-B0638058FB5B}" type="parTrans" cxnId="{DEDF0789-959C-41F6-BC84-3589F28F8ED0}">
      <dgm:prSet/>
      <dgm:spPr/>
      <dgm:t>
        <a:bodyPr/>
        <a:lstStyle/>
        <a:p>
          <a:endParaRPr lang="en-AU"/>
        </a:p>
      </dgm:t>
    </dgm:pt>
    <dgm:pt modelId="{41818D10-314C-46AE-B67E-B2A6A999801A}" type="sibTrans" cxnId="{DEDF0789-959C-41F6-BC84-3589F28F8ED0}">
      <dgm:prSet/>
      <dgm:spPr/>
      <dgm:t>
        <a:bodyPr/>
        <a:lstStyle/>
        <a:p>
          <a:endParaRPr lang="en-AU"/>
        </a:p>
      </dgm:t>
    </dgm:pt>
    <dgm:pt modelId="{27BF967D-BF30-4C08-9D67-47548843BAE7}">
      <dgm:prSet/>
      <dgm:spPr/>
      <dgm:t>
        <a:bodyPr/>
        <a:lstStyle/>
        <a:p>
          <a:r>
            <a:rPr lang="hr-HR"/>
            <a:t>Clearing &amp; Settlement</a:t>
          </a:r>
        </a:p>
      </dgm:t>
    </dgm:pt>
    <dgm:pt modelId="{F27A0EC2-86EC-4C82-B197-8C659A8A7E2E}" type="parTrans" cxnId="{78AA18D2-0A62-4607-A23F-FD2A4397191A}">
      <dgm:prSet/>
      <dgm:spPr/>
      <dgm:t>
        <a:bodyPr/>
        <a:lstStyle/>
        <a:p>
          <a:endParaRPr lang="en-AU"/>
        </a:p>
      </dgm:t>
    </dgm:pt>
    <dgm:pt modelId="{362FE10E-9B86-4D55-B235-8D6B928D1178}" type="sibTrans" cxnId="{78AA18D2-0A62-4607-A23F-FD2A4397191A}">
      <dgm:prSet/>
      <dgm:spPr/>
      <dgm:t>
        <a:bodyPr/>
        <a:lstStyle/>
        <a:p>
          <a:endParaRPr lang="en-AU"/>
        </a:p>
      </dgm:t>
    </dgm:pt>
    <dgm:pt modelId="{5EA6584A-E9EB-4E38-9024-9A1E525B8F28}">
      <dgm:prSet/>
      <dgm:spPr/>
      <dgm:t>
        <a:bodyPr/>
        <a:lstStyle/>
        <a:p>
          <a:r>
            <a:rPr lang="hr-HR"/>
            <a:t>Korištenje korektivnih mjera za osiguranje tržišnih pozicija</a:t>
          </a:r>
        </a:p>
      </dgm:t>
    </dgm:pt>
    <dgm:pt modelId="{042BB559-01AD-45F4-8F5B-BEE8333EB550}" type="parTrans" cxnId="{AC43239C-85CC-4805-AD15-B28732CA78B0}">
      <dgm:prSet/>
      <dgm:spPr/>
      <dgm:t>
        <a:bodyPr/>
        <a:lstStyle/>
        <a:p>
          <a:endParaRPr lang="en-AU"/>
        </a:p>
      </dgm:t>
    </dgm:pt>
    <dgm:pt modelId="{926827A3-9312-4A77-8AB2-6E90B53B5463}" type="sibTrans" cxnId="{AC43239C-85CC-4805-AD15-B28732CA78B0}">
      <dgm:prSet/>
      <dgm:spPr/>
      <dgm:t>
        <a:bodyPr/>
        <a:lstStyle/>
        <a:p>
          <a:endParaRPr lang="en-AU"/>
        </a:p>
      </dgm:t>
    </dgm:pt>
    <dgm:pt modelId="{E1417916-527A-4AC7-B556-B34652BE9868}">
      <dgm:prSet/>
      <dgm:spPr/>
      <dgm:t>
        <a:bodyPr/>
        <a:lstStyle/>
        <a:p>
          <a:r>
            <a:rPr lang="hr-HR" dirty="0"/>
            <a:t>Obračun prihoda od dodjele kapaciteta i troškova korektivnih mjera i povrata LT kapaciteta</a:t>
          </a:r>
        </a:p>
      </dgm:t>
    </dgm:pt>
    <dgm:pt modelId="{9AECC453-EF1E-458F-8A0F-2D26F853918D}" type="parTrans" cxnId="{D66CA628-6CA1-4749-B79A-F6F48ADF70F2}">
      <dgm:prSet/>
      <dgm:spPr/>
      <dgm:t>
        <a:bodyPr/>
        <a:lstStyle/>
        <a:p>
          <a:endParaRPr lang="en-AU"/>
        </a:p>
      </dgm:t>
    </dgm:pt>
    <dgm:pt modelId="{F4F1A32B-7422-4E32-ADCA-CD74E7A2EC7E}" type="sibTrans" cxnId="{D66CA628-6CA1-4749-B79A-F6F48ADF70F2}">
      <dgm:prSet/>
      <dgm:spPr/>
      <dgm:t>
        <a:bodyPr/>
        <a:lstStyle/>
        <a:p>
          <a:endParaRPr lang="en-AU"/>
        </a:p>
      </dgm:t>
    </dgm:pt>
    <dgm:pt modelId="{A56BD26D-87F4-4731-91C8-FA25478C6D7F}" type="pres">
      <dgm:prSet presAssocID="{B79FF869-0621-4D40-A5C9-9A7A687278BB}" presName="CompostProcess" presStyleCnt="0">
        <dgm:presLayoutVars>
          <dgm:dir/>
          <dgm:resizeHandles val="exact"/>
        </dgm:presLayoutVars>
      </dgm:prSet>
      <dgm:spPr/>
    </dgm:pt>
    <dgm:pt modelId="{70363FE0-69E8-4916-B631-EB69969219FE}" type="pres">
      <dgm:prSet presAssocID="{B79FF869-0621-4D40-A5C9-9A7A687278BB}" presName="arrow" presStyleLbl="bgShp" presStyleIdx="0" presStyleCnt="1"/>
      <dgm:spPr/>
    </dgm:pt>
    <dgm:pt modelId="{A55ABC88-2C83-4577-8047-F2EA07F816A2}" type="pres">
      <dgm:prSet presAssocID="{B79FF869-0621-4D40-A5C9-9A7A687278BB}" presName="linearProcess" presStyleCnt="0"/>
      <dgm:spPr/>
    </dgm:pt>
    <dgm:pt modelId="{71D85913-31BB-46FA-8D06-7CBA7AF7F177}" type="pres">
      <dgm:prSet presAssocID="{9FB4C40E-48CA-4A9F-AAE4-2044923893D7}" presName="textNode" presStyleLbl="node1" presStyleIdx="0" presStyleCnt="8">
        <dgm:presLayoutVars>
          <dgm:bulletEnabled val="1"/>
        </dgm:presLayoutVars>
      </dgm:prSet>
      <dgm:spPr/>
    </dgm:pt>
    <dgm:pt modelId="{016129E0-6A6E-40AB-95FD-8342C5C84EFE}" type="pres">
      <dgm:prSet presAssocID="{D6476D8D-D33C-4D59-82AA-AB0416F01E8D}" presName="sibTrans" presStyleCnt="0"/>
      <dgm:spPr/>
    </dgm:pt>
    <dgm:pt modelId="{ADF994E0-8469-4EAA-9003-86C5BD745CED}" type="pres">
      <dgm:prSet presAssocID="{45F0D68C-1BFD-4297-A4A1-9FC0BF0EF650}" presName="textNode" presStyleLbl="node1" presStyleIdx="1" presStyleCnt="8">
        <dgm:presLayoutVars>
          <dgm:bulletEnabled val="1"/>
        </dgm:presLayoutVars>
      </dgm:prSet>
      <dgm:spPr/>
    </dgm:pt>
    <dgm:pt modelId="{C35A6D21-5906-43B0-9643-8E1322E092D2}" type="pres">
      <dgm:prSet presAssocID="{6F2C6C02-C614-4135-B2FD-E50604ADC266}" presName="sibTrans" presStyleCnt="0"/>
      <dgm:spPr/>
    </dgm:pt>
    <dgm:pt modelId="{68F183FB-A5C1-4589-BCC7-4A120150C16F}" type="pres">
      <dgm:prSet presAssocID="{915B5506-9A6E-437E-ADFF-33ECCDFD540A}" presName="textNode" presStyleLbl="node1" presStyleIdx="2" presStyleCnt="8">
        <dgm:presLayoutVars>
          <dgm:bulletEnabled val="1"/>
        </dgm:presLayoutVars>
      </dgm:prSet>
      <dgm:spPr/>
    </dgm:pt>
    <dgm:pt modelId="{485B8D4B-06E7-4231-852E-2E9D6799DEB3}" type="pres">
      <dgm:prSet presAssocID="{E8C412F2-EB8D-40A3-820D-27CBDA068C82}" presName="sibTrans" presStyleCnt="0"/>
      <dgm:spPr/>
    </dgm:pt>
    <dgm:pt modelId="{7956495F-E894-4EB3-81C6-0882528BC465}" type="pres">
      <dgm:prSet presAssocID="{3CAE8EEF-3D6E-4E1E-B326-BADDD08B031E}" presName="textNode" presStyleLbl="node1" presStyleIdx="3" presStyleCnt="8">
        <dgm:presLayoutVars>
          <dgm:bulletEnabled val="1"/>
        </dgm:presLayoutVars>
      </dgm:prSet>
      <dgm:spPr/>
    </dgm:pt>
    <dgm:pt modelId="{244E3C80-EA49-46B5-B088-8E86E5866CE4}" type="pres">
      <dgm:prSet presAssocID="{AFB3B234-7867-49AB-B48F-33CA6CDEE863}" presName="sibTrans" presStyleCnt="0"/>
      <dgm:spPr/>
    </dgm:pt>
    <dgm:pt modelId="{C76D5F8C-2848-4953-A47B-5FDD0671B5CC}" type="pres">
      <dgm:prSet presAssocID="{902870AB-DCA1-4915-B90B-9BCF47A821DC}" presName="textNode" presStyleLbl="node1" presStyleIdx="4" presStyleCnt="8">
        <dgm:presLayoutVars>
          <dgm:bulletEnabled val="1"/>
        </dgm:presLayoutVars>
      </dgm:prSet>
      <dgm:spPr/>
    </dgm:pt>
    <dgm:pt modelId="{F45F3506-1AF0-40B6-A81E-8BA02E75E429}" type="pres">
      <dgm:prSet presAssocID="{41818D10-314C-46AE-B67E-B2A6A999801A}" presName="sibTrans" presStyleCnt="0"/>
      <dgm:spPr/>
    </dgm:pt>
    <dgm:pt modelId="{3AF6E4AC-8AC5-48A5-A16A-83A62C8880D7}" type="pres">
      <dgm:prSet presAssocID="{27BF967D-BF30-4C08-9D67-47548843BAE7}" presName="textNode" presStyleLbl="node1" presStyleIdx="5" presStyleCnt="8">
        <dgm:presLayoutVars>
          <dgm:bulletEnabled val="1"/>
        </dgm:presLayoutVars>
      </dgm:prSet>
      <dgm:spPr/>
    </dgm:pt>
    <dgm:pt modelId="{BA15070F-9F41-4193-BA98-D05DB644EBFD}" type="pres">
      <dgm:prSet presAssocID="{362FE10E-9B86-4D55-B235-8D6B928D1178}" presName="sibTrans" presStyleCnt="0"/>
      <dgm:spPr/>
    </dgm:pt>
    <dgm:pt modelId="{8EE9DB08-BC47-4512-9637-011426DCE6D2}" type="pres">
      <dgm:prSet presAssocID="{5EA6584A-E9EB-4E38-9024-9A1E525B8F28}" presName="textNode" presStyleLbl="node1" presStyleIdx="6" presStyleCnt="8">
        <dgm:presLayoutVars>
          <dgm:bulletEnabled val="1"/>
        </dgm:presLayoutVars>
      </dgm:prSet>
      <dgm:spPr/>
    </dgm:pt>
    <dgm:pt modelId="{2CC395A8-6257-41EB-A94E-8AEB8F1FA48B}" type="pres">
      <dgm:prSet presAssocID="{926827A3-9312-4A77-8AB2-6E90B53B5463}" presName="sibTrans" presStyleCnt="0"/>
      <dgm:spPr/>
    </dgm:pt>
    <dgm:pt modelId="{9178FFD7-116D-45A9-A7CB-6E122B1083FA}" type="pres">
      <dgm:prSet presAssocID="{E1417916-527A-4AC7-B556-B34652BE9868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C5D3320F-A385-4D47-91D2-DF5FC4537924}" type="presOf" srcId="{9FB4C40E-48CA-4A9F-AAE4-2044923893D7}" destId="{71D85913-31BB-46FA-8D06-7CBA7AF7F177}" srcOrd="0" destOrd="0" presId="urn:microsoft.com/office/officeart/2005/8/layout/hProcess9"/>
    <dgm:cxn modelId="{D2E3B618-D855-4028-8ECD-96F481AB772C}" type="presOf" srcId="{915B5506-9A6E-437E-ADFF-33ECCDFD540A}" destId="{68F183FB-A5C1-4589-BCC7-4A120150C16F}" srcOrd="0" destOrd="0" presId="urn:microsoft.com/office/officeart/2005/8/layout/hProcess9"/>
    <dgm:cxn modelId="{D66CA628-6CA1-4749-B79A-F6F48ADF70F2}" srcId="{B79FF869-0621-4D40-A5C9-9A7A687278BB}" destId="{E1417916-527A-4AC7-B556-B34652BE9868}" srcOrd="7" destOrd="0" parTransId="{9AECC453-EF1E-458F-8A0F-2D26F853918D}" sibTransId="{F4F1A32B-7422-4E32-ADCA-CD74E7A2EC7E}"/>
    <dgm:cxn modelId="{ED8CA031-64C9-41BD-8A73-691416167B73}" type="presOf" srcId="{E1417916-527A-4AC7-B556-B34652BE9868}" destId="{9178FFD7-116D-45A9-A7CB-6E122B1083FA}" srcOrd="0" destOrd="0" presId="urn:microsoft.com/office/officeart/2005/8/layout/hProcess9"/>
    <dgm:cxn modelId="{915C3D5B-9E7F-4588-9569-2B66FEE4F2D7}" type="presOf" srcId="{B79FF869-0621-4D40-A5C9-9A7A687278BB}" destId="{A56BD26D-87F4-4731-91C8-FA25478C6D7F}" srcOrd="0" destOrd="0" presId="urn:microsoft.com/office/officeart/2005/8/layout/hProcess9"/>
    <dgm:cxn modelId="{C1E7A756-2487-4585-8736-A898789D0B09}" srcId="{B79FF869-0621-4D40-A5C9-9A7A687278BB}" destId="{45F0D68C-1BFD-4297-A4A1-9FC0BF0EF650}" srcOrd="1" destOrd="0" parTransId="{54932E81-1717-4A07-A86A-13E78C60656E}" sibTransId="{6F2C6C02-C614-4135-B2FD-E50604ADC266}"/>
    <dgm:cxn modelId="{DEDF0789-959C-41F6-BC84-3589F28F8ED0}" srcId="{B79FF869-0621-4D40-A5C9-9A7A687278BB}" destId="{902870AB-DCA1-4915-B90B-9BCF47A821DC}" srcOrd="4" destOrd="0" parTransId="{CEF810B9-7A62-489A-8002-B0638058FB5B}" sibTransId="{41818D10-314C-46AE-B67E-B2A6A999801A}"/>
    <dgm:cxn modelId="{7ECABD89-871E-4340-9CDC-A7FCB08D0F65}" type="presOf" srcId="{3CAE8EEF-3D6E-4E1E-B326-BADDD08B031E}" destId="{7956495F-E894-4EB3-81C6-0882528BC465}" srcOrd="0" destOrd="0" presId="urn:microsoft.com/office/officeart/2005/8/layout/hProcess9"/>
    <dgm:cxn modelId="{AC43239C-85CC-4805-AD15-B28732CA78B0}" srcId="{B79FF869-0621-4D40-A5C9-9A7A687278BB}" destId="{5EA6584A-E9EB-4E38-9024-9A1E525B8F28}" srcOrd="6" destOrd="0" parTransId="{042BB559-01AD-45F4-8F5B-BEE8333EB550}" sibTransId="{926827A3-9312-4A77-8AB2-6E90B53B5463}"/>
    <dgm:cxn modelId="{E71AA7AB-4C8C-4F69-AFFD-2FC02B7183A4}" srcId="{B79FF869-0621-4D40-A5C9-9A7A687278BB}" destId="{9FB4C40E-48CA-4A9F-AAE4-2044923893D7}" srcOrd="0" destOrd="0" parTransId="{300824DC-2FF2-4AAE-8675-167237ECF2A9}" sibTransId="{D6476D8D-D33C-4D59-82AA-AB0416F01E8D}"/>
    <dgm:cxn modelId="{242042AE-AA54-4B6A-8C81-F93401F34E11}" srcId="{B79FF869-0621-4D40-A5C9-9A7A687278BB}" destId="{915B5506-9A6E-437E-ADFF-33ECCDFD540A}" srcOrd="2" destOrd="0" parTransId="{365DF35E-6587-48A6-AAC2-D5264E3F1020}" sibTransId="{E8C412F2-EB8D-40A3-820D-27CBDA068C82}"/>
    <dgm:cxn modelId="{590464B8-ACF0-4D9E-8347-92579B4B0007}" srcId="{B79FF869-0621-4D40-A5C9-9A7A687278BB}" destId="{3CAE8EEF-3D6E-4E1E-B326-BADDD08B031E}" srcOrd="3" destOrd="0" parTransId="{EF158356-977B-4F27-A747-81CC05BFD8D6}" sibTransId="{AFB3B234-7867-49AB-B48F-33CA6CDEE863}"/>
    <dgm:cxn modelId="{66B816BF-A27E-4DFE-AFEF-D38E576C717B}" type="presOf" srcId="{27BF967D-BF30-4C08-9D67-47548843BAE7}" destId="{3AF6E4AC-8AC5-48A5-A16A-83A62C8880D7}" srcOrd="0" destOrd="0" presId="urn:microsoft.com/office/officeart/2005/8/layout/hProcess9"/>
    <dgm:cxn modelId="{E18D97C3-6C11-4F3E-8E06-5FBD6C69E149}" type="presOf" srcId="{5EA6584A-E9EB-4E38-9024-9A1E525B8F28}" destId="{8EE9DB08-BC47-4512-9637-011426DCE6D2}" srcOrd="0" destOrd="0" presId="urn:microsoft.com/office/officeart/2005/8/layout/hProcess9"/>
    <dgm:cxn modelId="{78AA18D2-0A62-4607-A23F-FD2A4397191A}" srcId="{B79FF869-0621-4D40-A5C9-9A7A687278BB}" destId="{27BF967D-BF30-4C08-9D67-47548843BAE7}" srcOrd="5" destOrd="0" parTransId="{F27A0EC2-86EC-4C82-B197-8C659A8A7E2E}" sibTransId="{362FE10E-9B86-4D55-B235-8D6B928D1178}"/>
    <dgm:cxn modelId="{31B3C3FC-672F-4E8E-9EAA-8EE30FCFF878}" type="presOf" srcId="{45F0D68C-1BFD-4297-A4A1-9FC0BF0EF650}" destId="{ADF994E0-8469-4EAA-9003-86C5BD745CED}" srcOrd="0" destOrd="0" presId="urn:microsoft.com/office/officeart/2005/8/layout/hProcess9"/>
    <dgm:cxn modelId="{110B19FE-654D-4347-93B9-26A2D091D7BE}" type="presOf" srcId="{902870AB-DCA1-4915-B90B-9BCF47A821DC}" destId="{C76D5F8C-2848-4953-A47B-5FDD0671B5CC}" srcOrd="0" destOrd="0" presId="urn:microsoft.com/office/officeart/2005/8/layout/hProcess9"/>
    <dgm:cxn modelId="{0FF4D972-A6E2-4754-A91A-53554A706800}" type="presParOf" srcId="{A56BD26D-87F4-4731-91C8-FA25478C6D7F}" destId="{70363FE0-69E8-4916-B631-EB69969219FE}" srcOrd="0" destOrd="0" presId="urn:microsoft.com/office/officeart/2005/8/layout/hProcess9"/>
    <dgm:cxn modelId="{72334104-2074-4F5C-92B0-F36CB685A8AD}" type="presParOf" srcId="{A56BD26D-87F4-4731-91C8-FA25478C6D7F}" destId="{A55ABC88-2C83-4577-8047-F2EA07F816A2}" srcOrd="1" destOrd="0" presId="urn:microsoft.com/office/officeart/2005/8/layout/hProcess9"/>
    <dgm:cxn modelId="{B779C3BE-5A7A-433F-BF78-A6B47380C916}" type="presParOf" srcId="{A55ABC88-2C83-4577-8047-F2EA07F816A2}" destId="{71D85913-31BB-46FA-8D06-7CBA7AF7F177}" srcOrd="0" destOrd="0" presId="urn:microsoft.com/office/officeart/2005/8/layout/hProcess9"/>
    <dgm:cxn modelId="{A774A601-F052-4808-B780-F064CEDF9AC6}" type="presParOf" srcId="{A55ABC88-2C83-4577-8047-F2EA07F816A2}" destId="{016129E0-6A6E-40AB-95FD-8342C5C84EFE}" srcOrd="1" destOrd="0" presId="urn:microsoft.com/office/officeart/2005/8/layout/hProcess9"/>
    <dgm:cxn modelId="{17757310-B77C-47A2-B944-6DC0C72190EE}" type="presParOf" srcId="{A55ABC88-2C83-4577-8047-F2EA07F816A2}" destId="{ADF994E0-8469-4EAA-9003-86C5BD745CED}" srcOrd="2" destOrd="0" presId="urn:microsoft.com/office/officeart/2005/8/layout/hProcess9"/>
    <dgm:cxn modelId="{E3906612-4882-42FC-895B-A9DD11F04017}" type="presParOf" srcId="{A55ABC88-2C83-4577-8047-F2EA07F816A2}" destId="{C35A6D21-5906-43B0-9643-8E1322E092D2}" srcOrd="3" destOrd="0" presId="urn:microsoft.com/office/officeart/2005/8/layout/hProcess9"/>
    <dgm:cxn modelId="{C7A46885-2C36-49DB-8777-13F69EAA5AF0}" type="presParOf" srcId="{A55ABC88-2C83-4577-8047-F2EA07F816A2}" destId="{68F183FB-A5C1-4589-BCC7-4A120150C16F}" srcOrd="4" destOrd="0" presId="urn:microsoft.com/office/officeart/2005/8/layout/hProcess9"/>
    <dgm:cxn modelId="{AF2054B1-A993-4C15-BA02-317BA1A08867}" type="presParOf" srcId="{A55ABC88-2C83-4577-8047-F2EA07F816A2}" destId="{485B8D4B-06E7-4231-852E-2E9D6799DEB3}" srcOrd="5" destOrd="0" presId="urn:microsoft.com/office/officeart/2005/8/layout/hProcess9"/>
    <dgm:cxn modelId="{529179C5-46DE-4412-A7ED-879278C93632}" type="presParOf" srcId="{A55ABC88-2C83-4577-8047-F2EA07F816A2}" destId="{7956495F-E894-4EB3-81C6-0882528BC465}" srcOrd="6" destOrd="0" presId="urn:microsoft.com/office/officeart/2005/8/layout/hProcess9"/>
    <dgm:cxn modelId="{E0586D47-4BE5-4243-BD89-AA9437FE0D5D}" type="presParOf" srcId="{A55ABC88-2C83-4577-8047-F2EA07F816A2}" destId="{244E3C80-EA49-46B5-B088-8E86E5866CE4}" srcOrd="7" destOrd="0" presId="urn:microsoft.com/office/officeart/2005/8/layout/hProcess9"/>
    <dgm:cxn modelId="{1DD77F63-8466-458D-9587-72220EF14960}" type="presParOf" srcId="{A55ABC88-2C83-4577-8047-F2EA07F816A2}" destId="{C76D5F8C-2848-4953-A47B-5FDD0671B5CC}" srcOrd="8" destOrd="0" presId="urn:microsoft.com/office/officeart/2005/8/layout/hProcess9"/>
    <dgm:cxn modelId="{14641DD5-2710-45C8-B2F5-982C371C46F1}" type="presParOf" srcId="{A55ABC88-2C83-4577-8047-F2EA07F816A2}" destId="{F45F3506-1AF0-40B6-A81E-8BA02E75E429}" srcOrd="9" destOrd="0" presId="urn:microsoft.com/office/officeart/2005/8/layout/hProcess9"/>
    <dgm:cxn modelId="{1887CA42-C79A-435A-BD2D-D886D7D6D85C}" type="presParOf" srcId="{A55ABC88-2C83-4577-8047-F2EA07F816A2}" destId="{3AF6E4AC-8AC5-48A5-A16A-83A62C8880D7}" srcOrd="10" destOrd="0" presId="urn:microsoft.com/office/officeart/2005/8/layout/hProcess9"/>
    <dgm:cxn modelId="{F89CF9AE-3B91-47F9-B21E-43DDDFB5E47A}" type="presParOf" srcId="{A55ABC88-2C83-4577-8047-F2EA07F816A2}" destId="{BA15070F-9F41-4193-BA98-D05DB644EBFD}" srcOrd="11" destOrd="0" presId="urn:microsoft.com/office/officeart/2005/8/layout/hProcess9"/>
    <dgm:cxn modelId="{59039E6B-5D9D-44D5-83B1-6944E732A369}" type="presParOf" srcId="{A55ABC88-2C83-4577-8047-F2EA07F816A2}" destId="{8EE9DB08-BC47-4512-9637-011426DCE6D2}" srcOrd="12" destOrd="0" presId="urn:microsoft.com/office/officeart/2005/8/layout/hProcess9"/>
    <dgm:cxn modelId="{0D6B577B-E74D-4164-A615-816776ABB81B}" type="presParOf" srcId="{A55ABC88-2C83-4577-8047-F2EA07F816A2}" destId="{2CC395A8-6257-41EB-A94E-8AEB8F1FA48B}" srcOrd="13" destOrd="0" presId="urn:microsoft.com/office/officeart/2005/8/layout/hProcess9"/>
    <dgm:cxn modelId="{5386D362-000D-4BA9-B6FB-ED3D43C6C7B1}" type="presParOf" srcId="{A55ABC88-2C83-4577-8047-F2EA07F816A2}" destId="{9178FFD7-116D-45A9-A7CB-6E122B1083FA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4E757F-9C4A-4B5A-9D49-9B9A4ABFC46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01FF505-FB47-4C2A-B8A6-C8F8336CEA8B}">
      <dgm:prSet phldrT="[Text]"/>
      <dgm:spPr/>
      <dgm:t>
        <a:bodyPr/>
        <a:lstStyle/>
        <a:p>
          <a:r>
            <a:rPr lang="hr-HR" dirty="0"/>
            <a:t>Mogućnosti NRA-ova</a:t>
          </a:r>
          <a:endParaRPr lang="en-AU" dirty="0"/>
        </a:p>
      </dgm:t>
    </dgm:pt>
    <dgm:pt modelId="{95C5DDB5-8254-4654-A4BB-908217ECE723}" type="parTrans" cxnId="{050583F9-1393-403C-923F-833733D42238}">
      <dgm:prSet/>
      <dgm:spPr/>
      <dgm:t>
        <a:bodyPr/>
        <a:lstStyle/>
        <a:p>
          <a:endParaRPr lang="en-AU"/>
        </a:p>
      </dgm:t>
    </dgm:pt>
    <dgm:pt modelId="{1EEEF3E0-FC44-44C2-BBD8-6ED9098DA398}" type="sibTrans" cxnId="{050583F9-1393-403C-923F-833733D42238}">
      <dgm:prSet/>
      <dgm:spPr/>
      <dgm:t>
        <a:bodyPr/>
        <a:lstStyle/>
        <a:p>
          <a:endParaRPr lang="en-AU"/>
        </a:p>
      </dgm:t>
    </dgm:pt>
    <dgm:pt modelId="{ECAC30DE-5810-4CF8-9B8D-D5719581E2EE}">
      <dgm:prSet phldrT="[Text]"/>
      <dgm:spPr/>
      <dgm:t>
        <a:bodyPr/>
        <a:lstStyle/>
        <a:p>
          <a:r>
            <a:rPr lang="hr-HR" dirty="0"/>
            <a:t>Traži se dorada akta od TSO-ova</a:t>
          </a:r>
          <a:endParaRPr lang="en-AU" dirty="0"/>
        </a:p>
      </dgm:t>
    </dgm:pt>
    <dgm:pt modelId="{00B1120F-447C-42F9-B4D9-4BDC95AD5210}" type="parTrans" cxnId="{DBCB5A6A-32AB-4DC8-8323-460B600FA8EE}">
      <dgm:prSet/>
      <dgm:spPr/>
      <dgm:t>
        <a:bodyPr/>
        <a:lstStyle/>
        <a:p>
          <a:endParaRPr lang="en-AU"/>
        </a:p>
      </dgm:t>
    </dgm:pt>
    <dgm:pt modelId="{B5203A3B-29E5-4D35-B5E2-09F9999BEC9E}" type="sibTrans" cxnId="{DBCB5A6A-32AB-4DC8-8323-460B600FA8EE}">
      <dgm:prSet/>
      <dgm:spPr/>
      <dgm:t>
        <a:bodyPr/>
        <a:lstStyle/>
        <a:p>
          <a:endParaRPr lang="en-AU"/>
        </a:p>
      </dgm:t>
    </dgm:pt>
    <dgm:pt modelId="{E3444E63-2A91-4B76-A3AD-222B299A2057}">
      <dgm:prSet phldrT="[Text]"/>
      <dgm:spPr/>
      <dgm:t>
        <a:bodyPr/>
        <a:lstStyle/>
        <a:p>
          <a:r>
            <a:rPr lang="hr-HR" dirty="0"/>
            <a:t>Jednoglasno odobravanje akta od svih NRA-ova</a:t>
          </a:r>
          <a:endParaRPr lang="en-AU" dirty="0"/>
        </a:p>
      </dgm:t>
    </dgm:pt>
    <dgm:pt modelId="{9F6EAD63-6D0E-4CA5-9265-430166F5B730}" type="parTrans" cxnId="{DD14F8E2-94DF-474A-B523-177D07F9F80A}">
      <dgm:prSet/>
      <dgm:spPr/>
      <dgm:t>
        <a:bodyPr/>
        <a:lstStyle/>
        <a:p>
          <a:endParaRPr lang="en-AU"/>
        </a:p>
      </dgm:t>
    </dgm:pt>
    <dgm:pt modelId="{C7E2C7CE-BF85-4402-8AD1-A1F920650322}" type="sibTrans" cxnId="{DD14F8E2-94DF-474A-B523-177D07F9F80A}">
      <dgm:prSet/>
      <dgm:spPr/>
      <dgm:t>
        <a:bodyPr/>
        <a:lstStyle/>
        <a:p>
          <a:endParaRPr lang="en-AU"/>
        </a:p>
      </dgm:t>
    </dgm:pt>
    <dgm:pt modelId="{FE418272-5C72-44A4-A6ED-5EF5322E5070}">
      <dgm:prSet phldrT="[Text]"/>
      <dgm:spPr/>
      <dgm:t>
        <a:bodyPr/>
        <a:lstStyle/>
        <a:p>
          <a:r>
            <a:rPr lang="hr-HR" dirty="0"/>
            <a:t>Traži se od ACER-a odgoda roka za odlučivanje</a:t>
          </a:r>
          <a:endParaRPr lang="en-AU" dirty="0"/>
        </a:p>
      </dgm:t>
    </dgm:pt>
    <dgm:pt modelId="{4F089E2A-64D4-4E66-B3CF-2397D7FB8EA6}" type="parTrans" cxnId="{711AC431-20F2-4B7A-938B-52633D9FC1B3}">
      <dgm:prSet/>
      <dgm:spPr/>
      <dgm:t>
        <a:bodyPr/>
        <a:lstStyle/>
        <a:p>
          <a:endParaRPr lang="en-AU"/>
        </a:p>
      </dgm:t>
    </dgm:pt>
    <dgm:pt modelId="{9C501D2F-641E-4DF1-BB6F-97F27CFE7B81}" type="sibTrans" cxnId="{711AC431-20F2-4B7A-938B-52633D9FC1B3}">
      <dgm:prSet/>
      <dgm:spPr/>
      <dgm:t>
        <a:bodyPr/>
        <a:lstStyle/>
        <a:p>
          <a:endParaRPr lang="en-AU"/>
        </a:p>
      </dgm:t>
    </dgm:pt>
    <dgm:pt modelId="{15410E33-7A9E-4022-8485-86B776940A18}">
      <dgm:prSet phldrT="[Text]"/>
      <dgm:spPr/>
      <dgm:t>
        <a:bodyPr/>
        <a:lstStyle/>
        <a:p>
          <a:r>
            <a:rPr lang="hr-HR" dirty="0"/>
            <a:t>Prosljeđuje se akt ACER-u na odlučivanje</a:t>
          </a:r>
          <a:endParaRPr lang="en-AU" dirty="0"/>
        </a:p>
      </dgm:t>
    </dgm:pt>
    <dgm:pt modelId="{B4148E91-3AD1-485D-9B7D-FCB46586C811}" type="parTrans" cxnId="{F2B87681-8C41-4807-8788-DB5A6E661D3A}">
      <dgm:prSet/>
      <dgm:spPr/>
      <dgm:t>
        <a:bodyPr/>
        <a:lstStyle/>
        <a:p>
          <a:endParaRPr lang="en-AU"/>
        </a:p>
      </dgm:t>
    </dgm:pt>
    <dgm:pt modelId="{D41799D1-EC29-45FD-B141-0B966E1E0E0C}" type="sibTrans" cxnId="{F2B87681-8C41-4807-8788-DB5A6E661D3A}">
      <dgm:prSet/>
      <dgm:spPr/>
      <dgm:t>
        <a:bodyPr/>
        <a:lstStyle/>
        <a:p>
          <a:endParaRPr lang="en-AU"/>
        </a:p>
      </dgm:t>
    </dgm:pt>
    <dgm:pt modelId="{90D7B7A2-B24D-4E07-A5E1-4AE21372652E}">
      <dgm:prSet phldrT="[Text]"/>
      <dgm:spPr/>
      <dgm:t>
        <a:bodyPr/>
        <a:lstStyle/>
        <a:p>
          <a:r>
            <a:rPr lang="hr-HR" dirty="0"/>
            <a:t>NRA-ovi sami dorade akt te ga odobre</a:t>
          </a:r>
          <a:endParaRPr lang="en-AU" dirty="0"/>
        </a:p>
      </dgm:t>
    </dgm:pt>
    <dgm:pt modelId="{32E1E4F7-56F0-4055-B06F-D051BC95E4A7}" type="parTrans" cxnId="{4E141B05-C025-4261-A448-5A99CA560882}">
      <dgm:prSet/>
      <dgm:spPr/>
      <dgm:t>
        <a:bodyPr/>
        <a:lstStyle/>
        <a:p>
          <a:endParaRPr lang="en-AU"/>
        </a:p>
      </dgm:t>
    </dgm:pt>
    <dgm:pt modelId="{C57FD562-F6F6-4AFD-8940-73B70D7763E6}" type="sibTrans" cxnId="{4E141B05-C025-4261-A448-5A99CA560882}">
      <dgm:prSet/>
      <dgm:spPr/>
      <dgm:t>
        <a:bodyPr/>
        <a:lstStyle/>
        <a:p>
          <a:endParaRPr lang="en-AU"/>
        </a:p>
      </dgm:t>
    </dgm:pt>
    <dgm:pt modelId="{65B6F5FD-BD42-4EA4-8A40-4A9336DCA4FE}" type="pres">
      <dgm:prSet presAssocID="{804E757F-9C4A-4B5A-9D49-9B9A4ABFC46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07941B-CE5D-43DF-81E4-6261CE24215C}" type="pres">
      <dgm:prSet presAssocID="{901FF505-FB47-4C2A-B8A6-C8F8336CEA8B}" presName="centerShape" presStyleLbl="node0" presStyleIdx="0" presStyleCnt="1"/>
      <dgm:spPr/>
    </dgm:pt>
    <dgm:pt modelId="{0C1A553A-D759-42ED-9945-E94BA272A226}" type="pres">
      <dgm:prSet presAssocID="{00B1120F-447C-42F9-B4D9-4BDC95AD5210}" presName="parTrans" presStyleLbl="sibTrans2D1" presStyleIdx="0" presStyleCnt="5"/>
      <dgm:spPr/>
    </dgm:pt>
    <dgm:pt modelId="{432028CD-37A0-4857-A5B7-FFFF9C817A92}" type="pres">
      <dgm:prSet presAssocID="{00B1120F-447C-42F9-B4D9-4BDC95AD5210}" presName="connectorText" presStyleLbl="sibTrans2D1" presStyleIdx="0" presStyleCnt="5"/>
      <dgm:spPr/>
    </dgm:pt>
    <dgm:pt modelId="{6C3AA811-4EBC-410D-9ECE-2B9B6DDF157F}" type="pres">
      <dgm:prSet presAssocID="{ECAC30DE-5810-4CF8-9B8D-D5719581E2EE}" presName="node" presStyleLbl="node1" presStyleIdx="0" presStyleCnt="5">
        <dgm:presLayoutVars>
          <dgm:bulletEnabled val="1"/>
        </dgm:presLayoutVars>
      </dgm:prSet>
      <dgm:spPr/>
    </dgm:pt>
    <dgm:pt modelId="{96230E65-21D2-45FB-ABFB-4C5E02B3188C}" type="pres">
      <dgm:prSet presAssocID="{9F6EAD63-6D0E-4CA5-9265-430166F5B730}" presName="parTrans" presStyleLbl="sibTrans2D1" presStyleIdx="1" presStyleCnt="5"/>
      <dgm:spPr/>
    </dgm:pt>
    <dgm:pt modelId="{88A5D44B-95FC-459B-91D2-95B560708906}" type="pres">
      <dgm:prSet presAssocID="{9F6EAD63-6D0E-4CA5-9265-430166F5B730}" presName="connectorText" presStyleLbl="sibTrans2D1" presStyleIdx="1" presStyleCnt="5"/>
      <dgm:spPr/>
    </dgm:pt>
    <dgm:pt modelId="{069A9135-7A72-4442-A749-114F2B697E59}" type="pres">
      <dgm:prSet presAssocID="{E3444E63-2A91-4B76-A3AD-222B299A2057}" presName="node" presStyleLbl="node1" presStyleIdx="1" presStyleCnt="5">
        <dgm:presLayoutVars>
          <dgm:bulletEnabled val="1"/>
        </dgm:presLayoutVars>
      </dgm:prSet>
      <dgm:spPr/>
    </dgm:pt>
    <dgm:pt modelId="{A67B3FC1-7390-4815-87C5-A6A9A1F5BCA8}" type="pres">
      <dgm:prSet presAssocID="{4F089E2A-64D4-4E66-B3CF-2397D7FB8EA6}" presName="parTrans" presStyleLbl="sibTrans2D1" presStyleIdx="2" presStyleCnt="5"/>
      <dgm:spPr/>
    </dgm:pt>
    <dgm:pt modelId="{72432CA6-2773-4483-857B-BD2BE29DDED4}" type="pres">
      <dgm:prSet presAssocID="{4F089E2A-64D4-4E66-B3CF-2397D7FB8EA6}" presName="connectorText" presStyleLbl="sibTrans2D1" presStyleIdx="2" presStyleCnt="5"/>
      <dgm:spPr/>
    </dgm:pt>
    <dgm:pt modelId="{607EFB03-633D-4577-94F8-736D6628A4E5}" type="pres">
      <dgm:prSet presAssocID="{FE418272-5C72-44A4-A6ED-5EF5322E5070}" presName="node" presStyleLbl="node1" presStyleIdx="2" presStyleCnt="5">
        <dgm:presLayoutVars>
          <dgm:bulletEnabled val="1"/>
        </dgm:presLayoutVars>
      </dgm:prSet>
      <dgm:spPr/>
    </dgm:pt>
    <dgm:pt modelId="{AE5E0F36-A633-4A92-989F-C6828FBA6F4F}" type="pres">
      <dgm:prSet presAssocID="{B4148E91-3AD1-485D-9B7D-FCB46586C811}" presName="parTrans" presStyleLbl="sibTrans2D1" presStyleIdx="3" presStyleCnt="5"/>
      <dgm:spPr/>
    </dgm:pt>
    <dgm:pt modelId="{DB62D993-5C9E-458D-9B42-9D63E99742B4}" type="pres">
      <dgm:prSet presAssocID="{B4148E91-3AD1-485D-9B7D-FCB46586C811}" presName="connectorText" presStyleLbl="sibTrans2D1" presStyleIdx="3" presStyleCnt="5"/>
      <dgm:spPr/>
    </dgm:pt>
    <dgm:pt modelId="{FCF869D4-7EED-44BC-9697-A83C824C5173}" type="pres">
      <dgm:prSet presAssocID="{15410E33-7A9E-4022-8485-86B776940A18}" presName="node" presStyleLbl="node1" presStyleIdx="3" presStyleCnt="5">
        <dgm:presLayoutVars>
          <dgm:bulletEnabled val="1"/>
        </dgm:presLayoutVars>
      </dgm:prSet>
      <dgm:spPr/>
    </dgm:pt>
    <dgm:pt modelId="{FA37A6A8-2492-47A7-AFAA-4C2302F401A1}" type="pres">
      <dgm:prSet presAssocID="{32E1E4F7-56F0-4055-B06F-D051BC95E4A7}" presName="parTrans" presStyleLbl="sibTrans2D1" presStyleIdx="4" presStyleCnt="5"/>
      <dgm:spPr/>
    </dgm:pt>
    <dgm:pt modelId="{EC2C7196-1A15-410D-A43A-8760856EE0D1}" type="pres">
      <dgm:prSet presAssocID="{32E1E4F7-56F0-4055-B06F-D051BC95E4A7}" presName="connectorText" presStyleLbl="sibTrans2D1" presStyleIdx="4" presStyleCnt="5"/>
      <dgm:spPr/>
    </dgm:pt>
    <dgm:pt modelId="{9D49132E-C33A-49EC-8805-113081B7E0B7}" type="pres">
      <dgm:prSet presAssocID="{90D7B7A2-B24D-4E07-A5E1-4AE21372652E}" presName="node" presStyleLbl="node1" presStyleIdx="4" presStyleCnt="5">
        <dgm:presLayoutVars>
          <dgm:bulletEnabled val="1"/>
        </dgm:presLayoutVars>
      </dgm:prSet>
      <dgm:spPr/>
    </dgm:pt>
  </dgm:ptLst>
  <dgm:cxnLst>
    <dgm:cxn modelId="{4E141B05-C025-4261-A448-5A99CA560882}" srcId="{901FF505-FB47-4C2A-B8A6-C8F8336CEA8B}" destId="{90D7B7A2-B24D-4E07-A5E1-4AE21372652E}" srcOrd="4" destOrd="0" parTransId="{32E1E4F7-56F0-4055-B06F-D051BC95E4A7}" sibTransId="{C57FD562-F6F6-4AFD-8940-73B70D7763E6}"/>
    <dgm:cxn modelId="{D3393D15-6BCC-4D8E-895B-EE311EB95780}" type="presOf" srcId="{90D7B7A2-B24D-4E07-A5E1-4AE21372652E}" destId="{9D49132E-C33A-49EC-8805-113081B7E0B7}" srcOrd="0" destOrd="0" presId="urn:microsoft.com/office/officeart/2005/8/layout/radial5"/>
    <dgm:cxn modelId="{3D699718-49A3-4838-BBD8-8067DA486216}" type="presOf" srcId="{901FF505-FB47-4C2A-B8A6-C8F8336CEA8B}" destId="{3907941B-CE5D-43DF-81E4-6261CE24215C}" srcOrd="0" destOrd="0" presId="urn:microsoft.com/office/officeart/2005/8/layout/radial5"/>
    <dgm:cxn modelId="{4808EB25-7724-418A-9899-2A862098B448}" type="presOf" srcId="{00B1120F-447C-42F9-B4D9-4BDC95AD5210}" destId="{432028CD-37A0-4857-A5B7-FFFF9C817A92}" srcOrd="1" destOrd="0" presId="urn:microsoft.com/office/officeart/2005/8/layout/radial5"/>
    <dgm:cxn modelId="{7D09D027-8761-4322-AA31-B17243A81752}" type="presOf" srcId="{9F6EAD63-6D0E-4CA5-9265-430166F5B730}" destId="{88A5D44B-95FC-459B-91D2-95B560708906}" srcOrd="1" destOrd="0" presId="urn:microsoft.com/office/officeart/2005/8/layout/radial5"/>
    <dgm:cxn modelId="{B34A5F28-B1DE-4526-AD07-7F8F02BFF565}" type="presOf" srcId="{804E757F-9C4A-4B5A-9D49-9B9A4ABFC46B}" destId="{65B6F5FD-BD42-4EA4-8A40-4A9336DCA4FE}" srcOrd="0" destOrd="0" presId="urn:microsoft.com/office/officeart/2005/8/layout/radial5"/>
    <dgm:cxn modelId="{711AC431-20F2-4B7A-938B-52633D9FC1B3}" srcId="{901FF505-FB47-4C2A-B8A6-C8F8336CEA8B}" destId="{FE418272-5C72-44A4-A6ED-5EF5322E5070}" srcOrd="2" destOrd="0" parTransId="{4F089E2A-64D4-4E66-B3CF-2397D7FB8EA6}" sibTransId="{9C501D2F-641E-4DF1-BB6F-97F27CFE7B81}"/>
    <dgm:cxn modelId="{A78E1439-FBFC-4241-B7DA-34F8D3D988D5}" type="presOf" srcId="{32E1E4F7-56F0-4055-B06F-D051BC95E4A7}" destId="{FA37A6A8-2492-47A7-AFAA-4C2302F401A1}" srcOrd="0" destOrd="0" presId="urn:microsoft.com/office/officeart/2005/8/layout/radial5"/>
    <dgm:cxn modelId="{C1DF0443-46C3-4E5B-ACF4-0E803258086D}" type="presOf" srcId="{9F6EAD63-6D0E-4CA5-9265-430166F5B730}" destId="{96230E65-21D2-45FB-ABFB-4C5E02B3188C}" srcOrd="0" destOrd="0" presId="urn:microsoft.com/office/officeart/2005/8/layout/radial5"/>
    <dgm:cxn modelId="{2A2ACD68-3D49-4ABC-83CB-6DEF1A739F36}" type="presOf" srcId="{E3444E63-2A91-4B76-A3AD-222B299A2057}" destId="{069A9135-7A72-4442-A749-114F2B697E59}" srcOrd="0" destOrd="0" presId="urn:microsoft.com/office/officeart/2005/8/layout/radial5"/>
    <dgm:cxn modelId="{BCACA749-1EC1-4884-8437-015D7DB5A67A}" type="presOf" srcId="{00B1120F-447C-42F9-B4D9-4BDC95AD5210}" destId="{0C1A553A-D759-42ED-9945-E94BA272A226}" srcOrd="0" destOrd="0" presId="urn:microsoft.com/office/officeart/2005/8/layout/radial5"/>
    <dgm:cxn modelId="{DBCB5A6A-32AB-4DC8-8323-460B600FA8EE}" srcId="{901FF505-FB47-4C2A-B8A6-C8F8336CEA8B}" destId="{ECAC30DE-5810-4CF8-9B8D-D5719581E2EE}" srcOrd="0" destOrd="0" parTransId="{00B1120F-447C-42F9-B4D9-4BDC95AD5210}" sibTransId="{B5203A3B-29E5-4D35-B5E2-09F9999BEC9E}"/>
    <dgm:cxn modelId="{D03FCB6A-8203-47B5-B195-49FC39AB007A}" type="presOf" srcId="{ECAC30DE-5810-4CF8-9B8D-D5719581E2EE}" destId="{6C3AA811-4EBC-410D-9ECE-2B9B6DDF157F}" srcOrd="0" destOrd="0" presId="urn:microsoft.com/office/officeart/2005/8/layout/radial5"/>
    <dgm:cxn modelId="{FDFFA771-0EED-4D64-A41C-B110F5F1087E}" type="presOf" srcId="{15410E33-7A9E-4022-8485-86B776940A18}" destId="{FCF869D4-7EED-44BC-9697-A83C824C5173}" srcOrd="0" destOrd="0" presId="urn:microsoft.com/office/officeart/2005/8/layout/radial5"/>
    <dgm:cxn modelId="{F2B87681-8C41-4807-8788-DB5A6E661D3A}" srcId="{901FF505-FB47-4C2A-B8A6-C8F8336CEA8B}" destId="{15410E33-7A9E-4022-8485-86B776940A18}" srcOrd="3" destOrd="0" parTransId="{B4148E91-3AD1-485D-9B7D-FCB46586C811}" sibTransId="{D41799D1-EC29-45FD-B141-0B966E1E0E0C}"/>
    <dgm:cxn modelId="{A1763E9A-59A5-47F0-BAD7-BFE3B1F1F8EF}" type="presOf" srcId="{4F089E2A-64D4-4E66-B3CF-2397D7FB8EA6}" destId="{72432CA6-2773-4483-857B-BD2BE29DDED4}" srcOrd="1" destOrd="0" presId="urn:microsoft.com/office/officeart/2005/8/layout/radial5"/>
    <dgm:cxn modelId="{6C4E8C9C-69D4-49C8-986F-3242D9122ABF}" type="presOf" srcId="{32E1E4F7-56F0-4055-B06F-D051BC95E4A7}" destId="{EC2C7196-1A15-410D-A43A-8760856EE0D1}" srcOrd="1" destOrd="0" presId="urn:microsoft.com/office/officeart/2005/8/layout/radial5"/>
    <dgm:cxn modelId="{0F43029D-933D-40BE-A9B6-555828544832}" type="presOf" srcId="{FE418272-5C72-44A4-A6ED-5EF5322E5070}" destId="{607EFB03-633D-4577-94F8-736D6628A4E5}" srcOrd="0" destOrd="0" presId="urn:microsoft.com/office/officeart/2005/8/layout/radial5"/>
    <dgm:cxn modelId="{C50C74C5-0719-480D-B104-E4ACE983C8C4}" type="presOf" srcId="{B4148E91-3AD1-485D-9B7D-FCB46586C811}" destId="{DB62D993-5C9E-458D-9B42-9D63E99742B4}" srcOrd="1" destOrd="0" presId="urn:microsoft.com/office/officeart/2005/8/layout/radial5"/>
    <dgm:cxn modelId="{DD14F8E2-94DF-474A-B523-177D07F9F80A}" srcId="{901FF505-FB47-4C2A-B8A6-C8F8336CEA8B}" destId="{E3444E63-2A91-4B76-A3AD-222B299A2057}" srcOrd="1" destOrd="0" parTransId="{9F6EAD63-6D0E-4CA5-9265-430166F5B730}" sibTransId="{C7E2C7CE-BF85-4402-8AD1-A1F920650322}"/>
    <dgm:cxn modelId="{68E4D3F8-A4BD-48CC-BF44-409077916E62}" type="presOf" srcId="{B4148E91-3AD1-485D-9B7D-FCB46586C811}" destId="{AE5E0F36-A633-4A92-989F-C6828FBA6F4F}" srcOrd="0" destOrd="0" presId="urn:microsoft.com/office/officeart/2005/8/layout/radial5"/>
    <dgm:cxn modelId="{050583F9-1393-403C-923F-833733D42238}" srcId="{804E757F-9C4A-4B5A-9D49-9B9A4ABFC46B}" destId="{901FF505-FB47-4C2A-B8A6-C8F8336CEA8B}" srcOrd="0" destOrd="0" parTransId="{95C5DDB5-8254-4654-A4BB-908217ECE723}" sibTransId="{1EEEF3E0-FC44-44C2-BBD8-6ED9098DA398}"/>
    <dgm:cxn modelId="{AC0368FC-AD6F-400C-A4BC-ED0CCA17D6F9}" type="presOf" srcId="{4F089E2A-64D4-4E66-B3CF-2397D7FB8EA6}" destId="{A67B3FC1-7390-4815-87C5-A6A9A1F5BCA8}" srcOrd="0" destOrd="0" presId="urn:microsoft.com/office/officeart/2005/8/layout/radial5"/>
    <dgm:cxn modelId="{2F4C9656-4102-4100-A4E2-3BDD02884640}" type="presParOf" srcId="{65B6F5FD-BD42-4EA4-8A40-4A9336DCA4FE}" destId="{3907941B-CE5D-43DF-81E4-6261CE24215C}" srcOrd="0" destOrd="0" presId="urn:microsoft.com/office/officeart/2005/8/layout/radial5"/>
    <dgm:cxn modelId="{4C698D86-4F22-4702-8279-23A7F12BBE01}" type="presParOf" srcId="{65B6F5FD-BD42-4EA4-8A40-4A9336DCA4FE}" destId="{0C1A553A-D759-42ED-9945-E94BA272A226}" srcOrd="1" destOrd="0" presId="urn:microsoft.com/office/officeart/2005/8/layout/radial5"/>
    <dgm:cxn modelId="{1618D329-CAF7-426B-8AEA-942AC1FF8AA9}" type="presParOf" srcId="{0C1A553A-D759-42ED-9945-E94BA272A226}" destId="{432028CD-37A0-4857-A5B7-FFFF9C817A92}" srcOrd="0" destOrd="0" presId="urn:microsoft.com/office/officeart/2005/8/layout/radial5"/>
    <dgm:cxn modelId="{D1B8259D-68DE-4ABD-8C9E-04066BD1712B}" type="presParOf" srcId="{65B6F5FD-BD42-4EA4-8A40-4A9336DCA4FE}" destId="{6C3AA811-4EBC-410D-9ECE-2B9B6DDF157F}" srcOrd="2" destOrd="0" presId="urn:microsoft.com/office/officeart/2005/8/layout/radial5"/>
    <dgm:cxn modelId="{C710446D-C511-4CC2-915B-85FCB13E213C}" type="presParOf" srcId="{65B6F5FD-BD42-4EA4-8A40-4A9336DCA4FE}" destId="{96230E65-21D2-45FB-ABFB-4C5E02B3188C}" srcOrd="3" destOrd="0" presId="urn:microsoft.com/office/officeart/2005/8/layout/radial5"/>
    <dgm:cxn modelId="{469521AC-7DC3-42DE-8CA9-57AB2BBA555C}" type="presParOf" srcId="{96230E65-21D2-45FB-ABFB-4C5E02B3188C}" destId="{88A5D44B-95FC-459B-91D2-95B560708906}" srcOrd="0" destOrd="0" presId="urn:microsoft.com/office/officeart/2005/8/layout/radial5"/>
    <dgm:cxn modelId="{C0C8112A-51DA-4CE3-B0EC-35EA090BCAA1}" type="presParOf" srcId="{65B6F5FD-BD42-4EA4-8A40-4A9336DCA4FE}" destId="{069A9135-7A72-4442-A749-114F2B697E59}" srcOrd="4" destOrd="0" presId="urn:microsoft.com/office/officeart/2005/8/layout/radial5"/>
    <dgm:cxn modelId="{8E3F848A-5979-4C2A-A24D-C24FE4890DBA}" type="presParOf" srcId="{65B6F5FD-BD42-4EA4-8A40-4A9336DCA4FE}" destId="{A67B3FC1-7390-4815-87C5-A6A9A1F5BCA8}" srcOrd="5" destOrd="0" presId="urn:microsoft.com/office/officeart/2005/8/layout/radial5"/>
    <dgm:cxn modelId="{3D0AF8BE-37D4-4FD2-8EB9-34E88DEFFDC2}" type="presParOf" srcId="{A67B3FC1-7390-4815-87C5-A6A9A1F5BCA8}" destId="{72432CA6-2773-4483-857B-BD2BE29DDED4}" srcOrd="0" destOrd="0" presId="urn:microsoft.com/office/officeart/2005/8/layout/radial5"/>
    <dgm:cxn modelId="{36F3A177-AFE2-4F71-801F-713C5FF2912D}" type="presParOf" srcId="{65B6F5FD-BD42-4EA4-8A40-4A9336DCA4FE}" destId="{607EFB03-633D-4577-94F8-736D6628A4E5}" srcOrd="6" destOrd="0" presId="urn:microsoft.com/office/officeart/2005/8/layout/radial5"/>
    <dgm:cxn modelId="{3F770D6F-04C0-4D14-B5A5-46BEACEE051E}" type="presParOf" srcId="{65B6F5FD-BD42-4EA4-8A40-4A9336DCA4FE}" destId="{AE5E0F36-A633-4A92-989F-C6828FBA6F4F}" srcOrd="7" destOrd="0" presId="urn:microsoft.com/office/officeart/2005/8/layout/radial5"/>
    <dgm:cxn modelId="{4D1D5525-1798-466D-8061-717238158AD6}" type="presParOf" srcId="{AE5E0F36-A633-4A92-989F-C6828FBA6F4F}" destId="{DB62D993-5C9E-458D-9B42-9D63E99742B4}" srcOrd="0" destOrd="0" presId="urn:microsoft.com/office/officeart/2005/8/layout/radial5"/>
    <dgm:cxn modelId="{561D0414-3053-4F73-9DEB-AFE2D6BA5530}" type="presParOf" srcId="{65B6F5FD-BD42-4EA4-8A40-4A9336DCA4FE}" destId="{FCF869D4-7EED-44BC-9697-A83C824C5173}" srcOrd="8" destOrd="0" presId="urn:microsoft.com/office/officeart/2005/8/layout/radial5"/>
    <dgm:cxn modelId="{DF1C6DDB-9E75-4507-878C-A65EAE90CE25}" type="presParOf" srcId="{65B6F5FD-BD42-4EA4-8A40-4A9336DCA4FE}" destId="{FA37A6A8-2492-47A7-AFAA-4C2302F401A1}" srcOrd="9" destOrd="0" presId="urn:microsoft.com/office/officeart/2005/8/layout/radial5"/>
    <dgm:cxn modelId="{1183BAD1-5210-47B2-BADA-DA7B73D0D84B}" type="presParOf" srcId="{FA37A6A8-2492-47A7-AFAA-4C2302F401A1}" destId="{EC2C7196-1A15-410D-A43A-8760856EE0D1}" srcOrd="0" destOrd="0" presId="urn:microsoft.com/office/officeart/2005/8/layout/radial5"/>
    <dgm:cxn modelId="{991A695E-A0F4-48A7-BAB4-1ED848A3CFD1}" type="presParOf" srcId="{65B6F5FD-BD42-4EA4-8A40-4A9336DCA4FE}" destId="{9D49132E-C33A-49EC-8805-113081B7E0B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9DD6C5-C867-43A8-8E7F-DE7D4F323A8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83AB859-743A-4F3E-90B8-BC54E4D32C20}">
      <dgm:prSet/>
      <dgm:spPr/>
      <dgm:t>
        <a:bodyPr/>
        <a:lstStyle/>
        <a:p>
          <a:r>
            <a:rPr lang="hr-HR" b="0" i="0" baseline="0" dirty="0"/>
            <a:t>Određivanje NEMO-a</a:t>
          </a:r>
          <a:endParaRPr lang="hr-HR" dirty="0"/>
        </a:p>
      </dgm:t>
    </dgm:pt>
    <dgm:pt modelId="{8B24FA74-6148-4932-84BC-0E41A365A1A0}" type="parTrans" cxnId="{0CC8B62E-9A10-4E3D-A0F5-B94F9639FC68}">
      <dgm:prSet/>
      <dgm:spPr/>
      <dgm:t>
        <a:bodyPr/>
        <a:lstStyle/>
        <a:p>
          <a:endParaRPr lang="en-AU"/>
        </a:p>
      </dgm:t>
    </dgm:pt>
    <dgm:pt modelId="{B43E65BB-6607-4878-AB5F-880CCE036415}" type="sibTrans" cxnId="{0CC8B62E-9A10-4E3D-A0F5-B94F9639FC68}">
      <dgm:prSet/>
      <dgm:spPr/>
      <dgm:t>
        <a:bodyPr/>
        <a:lstStyle/>
        <a:p>
          <a:endParaRPr lang="en-AU"/>
        </a:p>
      </dgm:t>
    </dgm:pt>
    <dgm:pt modelId="{112A8505-FE2B-4D01-A482-AFE49A20177A}">
      <dgm:prSet/>
      <dgm:spPr/>
      <dgm:t>
        <a:bodyPr/>
        <a:lstStyle/>
        <a:p>
          <a:r>
            <a:rPr lang="hr-HR" dirty="0"/>
            <a:t>Namirenje MCO troškova NEMO-u  </a:t>
          </a:r>
        </a:p>
      </dgm:t>
    </dgm:pt>
    <dgm:pt modelId="{6973818A-D70C-4BB1-A1AB-A0F61EB03DE5}" type="parTrans" cxnId="{E140C592-85E8-4A8D-AB96-9F0FDEB0F6FD}">
      <dgm:prSet/>
      <dgm:spPr/>
      <dgm:t>
        <a:bodyPr/>
        <a:lstStyle/>
        <a:p>
          <a:endParaRPr lang="en-AU"/>
        </a:p>
      </dgm:t>
    </dgm:pt>
    <dgm:pt modelId="{C61F670A-B29D-4926-BB97-682EAB1DB7B6}" type="sibTrans" cxnId="{E140C592-85E8-4A8D-AB96-9F0FDEB0F6FD}">
      <dgm:prSet/>
      <dgm:spPr/>
      <dgm:t>
        <a:bodyPr/>
        <a:lstStyle/>
        <a:p>
          <a:endParaRPr lang="en-AU"/>
        </a:p>
      </dgm:t>
    </dgm:pt>
    <dgm:pt modelId="{ECDA3271-67B1-4AA5-93DB-7E65208CAF47}">
      <dgm:prSet/>
      <dgm:spPr/>
      <dgm:t>
        <a:bodyPr/>
        <a:lstStyle/>
        <a:p>
          <a:r>
            <a:rPr lang="hr-HR" b="0" i="0" baseline="0" dirty="0"/>
            <a:t>Uredba Europske unije br. 1227/2011 o cjelovitosti i transparentnosti veleprodajnog tržišta energije (engl. </a:t>
          </a:r>
          <a:r>
            <a:rPr lang="hr-HR" b="0" i="1" baseline="0" dirty="0" err="1"/>
            <a:t>Regulation</a:t>
          </a:r>
          <a:r>
            <a:rPr lang="hr-HR" b="0" i="1" baseline="0" dirty="0"/>
            <a:t> on </a:t>
          </a:r>
          <a:r>
            <a:rPr lang="hr-HR" b="0" i="1" baseline="0" dirty="0" err="1"/>
            <a:t>wholesale</a:t>
          </a:r>
          <a:r>
            <a:rPr lang="hr-HR" b="0" i="1" baseline="0" dirty="0"/>
            <a:t> </a:t>
          </a:r>
          <a:r>
            <a:rPr lang="hr-HR" b="0" i="1" baseline="0" dirty="0" err="1"/>
            <a:t>energy</a:t>
          </a:r>
          <a:r>
            <a:rPr lang="hr-HR" b="0" i="1" baseline="0" dirty="0"/>
            <a:t> market </a:t>
          </a:r>
          <a:r>
            <a:rPr lang="hr-HR" b="0" i="1" baseline="0" dirty="0" err="1"/>
            <a:t>integrity</a:t>
          </a:r>
          <a:r>
            <a:rPr lang="hr-HR" b="0" i="1" baseline="0" dirty="0"/>
            <a:t> </a:t>
          </a:r>
          <a:r>
            <a:rPr lang="hr-HR" b="0" i="1" baseline="0" dirty="0" err="1"/>
            <a:t>and</a:t>
          </a:r>
          <a:r>
            <a:rPr lang="hr-HR" b="0" i="1" baseline="0" dirty="0"/>
            <a:t> </a:t>
          </a:r>
          <a:r>
            <a:rPr lang="hr-HR" b="0" i="1" baseline="0" dirty="0" err="1"/>
            <a:t>transparency</a:t>
          </a:r>
          <a:r>
            <a:rPr lang="hr-HR" dirty="0"/>
            <a:t> -</a:t>
          </a:r>
          <a:r>
            <a:rPr lang="hr-HR" b="0" i="0" baseline="0" dirty="0"/>
            <a:t> REMIT)</a:t>
          </a:r>
          <a:endParaRPr lang="hr-HR" dirty="0"/>
        </a:p>
      </dgm:t>
    </dgm:pt>
    <dgm:pt modelId="{CBE51968-DFB0-433E-BA47-17921EB83B1B}" type="parTrans" cxnId="{35666A95-DAE4-4036-8BFB-6FAD33B30139}">
      <dgm:prSet/>
      <dgm:spPr/>
      <dgm:t>
        <a:bodyPr/>
        <a:lstStyle/>
        <a:p>
          <a:endParaRPr lang="en-AU"/>
        </a:p>
      </dgm:t>
    </dgm:pt>
    <dgm:pt modelId="{FE4595CD-C34B-4B26-A33D-09227B869F08}" type="sibTrans" cxnId="{35666A95-DAE4-4036-8BFB-6FAD33B30139}">
      <dgm:prSet/>
      <dgm:spPr/>
      <dgm:t>
        <a:bodyPr/>
        <a:lstStyle/>
        <a:p>
          <a:endParaRPr lang="en-AU"/>
        </a:p>
      </dgm:t>
    </dgm:pt>
    <dgm:pt modelId="{81FE1CC3-9430-4C37-898E-E9FAD7BDB5D9}">
      <dgm:prSet/>
      <dgm:spPr/>
      <dgm:t>
        <a:bodyPr/>
        <a:lstStyle/>
        <a:p>
          <a:r>
            <a:rPr lang="hr-HR" b="0" i="0" baseline="0" dirty="0"/>
            <a:t>Članak 4. stavak 8. Uredbe CACM navodi da država članica u kojoj je određen NEMO osigurava da se određenje opozove ako NEMO prestane ispunjavati preduvjete iz članka 6. i ako se ne uspije ponovno uskladiti s njima u roku od šest mjeseci nakon što ga je tijelo za određivanje izvijestilo o neispunjavanju preduvjeta</a:t>
          </a:r>
          <a:endParaRPr lang="en-AU" dirty="0"/>
        </a:p>
      </dgm:t>
    </dgm:pt>
    <dgm:pt modelId="{95A72FCE-334F-43D8-8600-5911AD4F67D0}" type="parTrans" cxnId="{FDA06AF6-FBA7-4650-97B2-A0E043274CA0}">
      <dgm:prSet/>
      <dgm:spPr/>
      <dgm:t>
        <a:bodyPr/>
        <a:lstStyle/>
        <a:p>
          <a:endParaRPr lang="en-AU"/>
        </a:p>
      </dgm:t>
    </dgm:pt>
    <dgm:pt modelId="{318C246F-BCAE-4835-9CE9-14AD141DBF7C}" type="sibTrans" cxnId="{FDA06AF6-FBA7-4650-97B2-A0E043274CA0}">
      <dgm:prSet/>
      <dgm:spPr/>
      <dgm:t>
        <a:bodyPr/>
        <a:lstStyle/>
        <a:p>
          <a:endParaRPr lang="en-AU"/>
        </a:p>
      </dgm:t>
    </dgm:pt>
    <dgm:pt modelId="{66254B62-4284-4CAD-94C0-7451CD1DAD35}">
      <dgm:prSet/>
      <dgm:spPr/>
      <dgm:t>
        <a:bodyPr/>
        <a:lstStyle/>
        <a:p>
          <a:r>
            <a:rPr lang="hr-HR" dirty="0"/>
            <a:t>Članak 78. Uredbe CACM dopušta da NEMO podmiri MCO troškove od operatora prijenosnih sustava nakon odobrenja regulatorne agencije ili putem drugih mehanizma, </a:t>
          </a:r>
          <a:r>
            <a:rPr lang="pl-PL" dirty="0"/>
            <a:t>samo ako su troškovi razumni i proporcionalni, na temelju nacionalnih sporazuma s regulatornom agencijom</a:t>
          </a:r>
          <a:endParaRPr lang="en-AU" dirty="0"/>
        </a:p>
      </dgm:t>
    </dgm:pt>
    <dgm:pt modelId="{8782EB5B-3A67-4A5E-9E3B-85E465733606}" type="parTrans" cxnId="{8BE41048-9B80-44A7-A95F-FC9EB98A675A}">
      <dgm:prSet/>
      <dgm:spPr/>
      <dgm:t>
        <a:bodyPr/>
        <a:lstStyle/>
        <a:p>
          <a:endParaRPr lang="en-AU"/>
        </a:p>
      </dgm:t>
    </dgm:pt>
    <dgm:pt modelId="{4D7E831B-F4C6-4D04-B123-8E3D0104AAF5}" type="sibTrans" cxnId="{8BE41048-9B80-44A7-A95F-FC9EB98A675A}">
      <dgm:prSet/>
      <dgm:spPr/>
      <dgm:t>
        <a:bodyPr/>
        <a:lstStyle/>
        <a:p>
          <a:endParaRPr lang="en-AU"/>
        </a:p>
      </dgm:t>
    </dgm:pt>
    <dgm:pt modelId="{EBDD3CED-E7D5-455A-B4EC-8C764878EB38}">
      <dgm:prSet/>
      <dgm:spPr/>
      <dgm:t>
        <a:bodyPr/>
        <a:lstStyle/>
        <a:p>
          <a:r>
            <a:rPr lang="hr-HR" b="0" i="0" baseline="0" dirty="0"/>
            <a:t>U članku 15. se navodi ako burza osnovano sumnja da bi određena transakcija mogla prekršiti članke 3. ili 5. bez odgađanja obavješćuje nacionalno regulatorno tijelo, te bi trebali uspostaviti i održavati djelotvorne mehanizme i postupke kako bi prepoznale kršenja </a:t>
          </a:r>
          <a:r>
            <a:rPr lang="hr-HR" dirty="0" err="1"/>
            <a:t>insajderskog</a:t>
          </a:r>
          <a:r>
            <a:rPr lang="hr-HR" dirty="0"/>
            <a:t> trgovanja i manipulacije tržištem</a:t>
          </a:r>
          <a:endParaRPr lang="en-AU" dirty="0"/>
        </a:p>
      </dgm:t>
    </dgm:pt>
    <dgm:pt modelId="{DDE92EA3-0088-4187-B053-6D391472BC66}" type="parTrans" cxnId="{566320B4-113A-4077-A855-0DCA4ABE4E10}">
      <dgm:prSet/>
      <dgm:spPr/>
      <dgm:t>
        <a:bodyPr/>
        <a:lstStyle/>
        <a:p>
          <a:endParaRPr lang="en-AU"/>
        </a:p>
      </dgm:t>
    </dgm:pt>
    <dgm:pt modelId="{BEFD7E60-2301-4902-AB4A-7274F2171E55}" type="sibTrans" cxnId="{566320B4-113A-4077-A855-0DCA4ABE4E10}">
      <dgm:prSet/>
      <dgm:spPr/>
      <dgm:t>
        <a:bodyPr/>
        <a:lstStyle/>
        <a:p>
          <a:endParaRPr lang="en-AU"/>
        </a:p>
      </dgm:t>
    </dgm:pt>
    <dgm:pt modelId="{14CBE5A7-BB04-4499-BF4C-A467CC82FB48}" type="pres">
      <dgm:prSet presAssocID="{3F9DD6C5-C867-43A8-8E7F-DE7D4F323A87}" presName="Name0" presStyleCnt="0">
        <dgm:presLayoutVars>
          <dgm:dir/>
          <dgm:animLvl val="lvl"/>
          <dgm:resizeHandles val="exact"/>
        </dgm:presLayoutVars>
      </dgm:prSet>
      <dgm:spPr/>
    </dgm:pt>
    <dgm:pt modelId="{80CF52E3-F874-4561-9CDA-3ACC6D4E4D9C}" type="pres">
      <dgm:prSet presAssocID="{483AB859-743A-4F3E-90B8-BC54E4D32C20}" presName="composite" presStyleCnt="0"/>
      <dgm:spPr/>
    </dgm:pt>
    <dgm:pt modelId="{1E92E52E-C24B-4DE8-81F2-F859A22ADF23}" type="pres">
      <dgm:prSet presAssocID="{483AB859-743A-4F3E-90B8-BC54E4D32C2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B9A66FA-095A-407F-8D6A-3EE73503F23E}" type="pres">
      <dgm:prSet presAssocID="{483AB859-743A-4F3E-90B8-BC54E4D32C20}" presName="desTx" presStyleLbl="alignAccFollowNode1" presStyleIdx="0" presStyleCnt="3">
        <dgm:presLayoutVars>
          <dgm:bulletEnabled val="1"/>
        </dgm:presLayoutVars>
      </dgm:prSet>
      <dgm:spPr/>
    </dgm:pt>
    <dgm:pt modelId="{19E4ABCA-2BE4-421E-ACAD-402AC0C39692}" type="pres">
      <dgm:prSet presAssocID="{B43E65BB-6607-4878-AB5F-880CCE036415}" presName="space" presStyleCnt="0"/>
      <dgm:spPr/>
    </dgm:pt>
    <dgm:pt modelId="{7AD94A06-39D5-42AE-A2E3-F5EF512153FE}" type="pres">
      <dgm:prSet presAssocID="{112A8505-FE2B-4D01-A482-AFE49A20177A}" presName="composite" presStyleCnt="0"/>
      <dgm:spPr/>
    </dgm:pt>
    <dgm:pt modelId="{E912DCEF-5F2A-444F-8754-B1BEC7C41068}" type="pres">
      <dgm:prSet presAssocID="{112A8505-FE2B-4D01-A482-AFE49A20177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59FAF87-2D5B-4C69-87A6-8663566870BB}" type="pres">
      <dgm:prSet presAssocID="{112A8505-FE2B-4D01-A482-AFE49A20177A}" presName="desTx" presStyleLbl="alignAccFollowNode1" presStyleIdx="1" presStyleCnt="3">
        <dgm:presLayoutVars>
          <dgm:bulletEnabled val="1"/>
        </dgm:presLayoutVars>
      </dgm:prSet>
      <dgm:spPr/>
    </dgm:pt>
    <dgm:pt modelId="{F4D2D08E-E086-4E72-8F2C-6EA2E2522BBB}" type="pres">
      <dgm:prSet presAssocID="{C61F670A-B29D-4926-BB97-682EAB1DB7B6}" presName="space" presStyleCnt="0"/>
      <dgm:spPr/>
    </dgm:pt>
    <dgm:pt modelId="{C9678375-4DC2-4146-855B-95F77C6E4B62}" type="pres">
      <dgm:prSet presAssocID="{ECDA3271-67B1-4AA5-93DB-7E65208CAF47}" presName="composite" presStyleCnt="0"/>
      <dgm:spPr/>
    </dgm:pt>
    <dgm:pt modelId="{9A80E36B-3E0A-42F7-B3E2-DA011D75AB77}" type="pres">
      <dgm:prSet presAssocID="{ECDA3271-67B1-4AA5-93DB-7E65208CAF4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1B791D5-1EA4-47B4-926C-9588280DC317}" type="pres">
      <dgm:prSet presAssocID="{ECDA3271-67B1-4AA5-93DB-7E65208CAF4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1C2450C-50BA-4DCA-A244-07A032FF33AD}" type="presOf" srcId="{483AB859-743A-4F3E-90B8-BC54E4D32C20}" destId="{1E92E52E-C24B-4DE8-81F2-F859A22ADF23}" srcOrd="0" destOrd="0" presId="urn:microsoft.com/office/officeart/2005/8/layout/hList1"/>
    <dgm:cxn modelId="{0CC8B62E-9A10-4E3D-A0F5-B94F9639FC68}" srcId="{3F9DD6C5-C867-43A8-8E7F-DE7D4F323A87}" destId="{483AB859-743A-4F3E-90B8-BC54E4D32C20}" srcOrd="0" destOrd="0" parTransId="{8B24FA74-6148-4932-84BC-0E41A365A1A0}" sibTransId="{B43E65BB-6607-4878-AB5F-880CCE036415}"/>
    <dgm:cxn modelId="{0017DC3B-6EB5-4C7C-A0F4-74FDE35BA09B}" type="presOf" srcId="{3F9DD6C5-C867-43A8-8E7F-DE7D4F323A87}" destId="{14CBE5A7-BB04-4499-BF4C-A467CC82FB48}" srcOrd="0" destOrd="0" presId="urn:microsoft.com/office/officeart/2005/8/layout/hList1"/>
    <dgm:cxn modelId="{8BE41048-9B80-44A7-A95F-FC9EB98A675A}" srcId="{112A8505-FE2B-4D01-A482-AFE49A20177A}" destId="{66254B62-4284-4CAD-94C0-7451CD1DAD35}" srcOrd="0" destOrd="0" parTransId="{8782EB5B-3A67-4A5E-9E3B-85E465733606}" sibTransId="{4D7E831B-F4C6-4D04-B123-8E3D0104AAF5}"/>
    <dgm:cxn modelId="{459F5C87-63B8-4AE9-9D3E-D32E7EFE44E7}" type="presOf" srcId="{66254B62-4284-4CAD-94C0-7451CD1DAD35}" destId="{A59FAF87-2D5B-4C69-87A6-8663566870BB}" srcOrd="0" destOrd="0" presId="urn:microsoft.com/office/officeart/2005/8/layout/hList1"/>
    <dgm:cxn modelId="{BBC7DC8D-7B37-4920-89B1-947B425FC3C3}" type="presOf" srcId="{81FE1CC3-9430-4C37-898E-E9FAD7BDB5D9}" destId="{3B9A66FA-095A-407F-8D6A-3EE73503F23E}" srcOrd="0" destOrd="0" presId="urn:microsoft.com/office/officeart/2005/8/layout/hList1"/>
    <dgm:cxn modelId="{E140C592-85E8-4A8D-AB96-9F0FDEB0F6FD}" srcId="{3F9DD6C5-C867-43A8-8E7F-DE7D4F323A87}" destId="{112A8505-FE2B-4D01-A482-AFE49A20177A}" srcOrd="1" destOrd="0" parTransId="{6973818A-D70C-4BB1-A1AB-A0F61EB03DE5}" sibTransId="{C61F670A-B29D-4926-BB97-682EAB1DB7B6}"/>
    <dgm:cxn modelId="{35666A95-DAE4-4036-8BFB-6FAD33B30139}" srcId="{3F9DD6C5-C867-43A8-8E7F-DE7D4F323A87}" destId="{ECDA3271-67B1-4AA5-93DB-7E65208CAF47}" srcOrd="2" destOrd="0" parTransId="{CBE51968-DFB0-433E-BA47-17921EB83B1B}" sibTransId="{FE4595CD-C34B-4B26-A33D-09227B869F08}"/>
    <dgm:cxn modelId="{92A5E798-38DB-490B-8F42-A2EE59D80A09}" type="presOf" srcId="{ECDA3271-67B1-4AA5-93DB-7E65208CAF47}" destId="{9A80E36B-3E0A-42F7-B3E2-DA011D75AB77}" srcOrd="0" destOrd="0" presId="urn:microsoft.com/office/officeart/2005/8/layout/hList1"/>
    <dgm:cxn modelId="{566320B4-113A-4077-A855-0DCA4ABE4E10}" srcId="{ECDA3271-67B1-4AA5-93DB-7E65208CAF47}" destId="{EBDD3CED-E7D5-455A-B4EC-8C764878EB38}" srcOrd="0" destOrd="0" parTransId="{DDE92EA3-0088-4187-B053-6D391472BC66}" sibTransId="{BEFD7E60-2301-4902-AB4A-7274F2171E55}"/>
    <dgm:cxn modelId="{891DB9DF-F737-43DF-AF7A-25D598BF72E5}" type="presOf" srcId="{112A8505-FE2B-4D01-A482-AFE49A20177A}" destId="{E912DCEF-5F2A-444F-8754-B1BEC7C41068}" srcOrd="0" destOrd="0" presId="urn:microsoft.com/office/officeart/2005/8/layout/hList1"/>
    <dgm:cxn modelId="{483C7EE0-1D42-45B1-A1B5-5A2952512427}" type="presOf" srcId="{EBDD3CED-E7D5-455A-B4EC-8C764878EB38}" destId="{01B791D5-1EA4-47B4-926C-9588280DC317}" srcOrd="0" destOrd="0" presId="urn:microsoft.com/office/officeart/2005/8/layout/hList1"/>
    <dgm:cxn modelId="{FDA06AF6-FBA7-4650-97B2-A0E043274CA0}" srcId="{483AB859-743A-4F3E-90B8-BC54E4D32C20}" destId="{81FE1CC3-9430-4C37-898E-E9FAD7BDB5D9}" srcOrd="0" destOrd="0" parTransId="{95A72FCE-334F-43D8-8600-5911AD4F67D0}" sibTransId="{318C246F-BCAE-4835-9CE9-14AD141DBF7C}"/>
    <dgm:cxn modelId="{941ADD5D-2CCC-4E93-8387-7C4CFE2558D8}" type="presParOf" srcId="{14CBE5A7-BB04-4499-BF4C-A467CC82FB48}" destId="{80CF52E3-F874-4561-9CDA-3ACC6D4E4D9C}" srcOrd="0" destOrd="0" presId="urn:microsoft.com/office/officeart/2005/8/layout/hList1"/>
    <dgm:cxn modelId="{61F5BCA4-BCB9-46E8-845C-52460D9F7091}" type="presParOf" srcId="{80CF52E3-F874-4561-9CDA-3ACC6D4E4D9C}" destId="{1E92E52E-C24B-4DE8-81F2-F859A22ADF23}" srcOrd="0" destOrd="0" presId="urn:microsoft.com/office/officeart/2005/8/layout/hList1"/>
    <dgm:cxn modelId="{7D3FFFF6-3A00-45F0-817B-C3E3A76075BA}" type="presParOf" srcId="{80CF52E3-F874-4561-9CDA-3ACC6D4E4D9C}" destId="{3B9A66FA-095A-407F-8D6A-3EE73503F23E}" srcOrd="1" destOrd="0" presId="urn:microsoft.com/office/officeart/2005/8/layout/hList1"/>
    <dgm:cxn modelId="{4F0FEE79-33A2-44AF-AF93-16486CF65CB5}" type="presParOf" srcId="{14CBE5A7-BB04-4499-BF4C-A467CC82FB48}" destId="{19E4ABCA-2BE4-421E-ACAD-402AC0C39692}" srcOrd="1" destOrd="0" presId="urn:microsoft.com/office/officeart/2005/8/layout/hList1"/>
    <dgm:cxn modelId="{A9191BB6-DEAC-40C1-81D4-698FD9062C97}" type="presParOf" srcId="{14CBE5A7-BB04-4499-BF4C-A467CC82FB48}" destId="{7AD94A06-39D5-42AE-A2E3-F5EF512153FE}" srcOrd="2" destOrd="0" presId="urn:microsoft.com/office/officeart/2005/8/layout/hList1"/>
    <dgm:cxn modelId="{AABCDD85-C65E-4E01-B4C5-4D7488765FCA}" type="presParOf" srcId="{7AD94A06-39D5-42AE-A2E3-F5EF512153FE}" destId="{E912DCEF-5F2A-444F-8754-B1BEC7C41068}" srcOrd="0" destOrd="0" presId="urn:microsoft.com/office/officeart/2005/8/layout/hList1"/>
    <dgm:cxn modelId="{F79F742F-934A-485A-804D-B4028194EE23}" type="presParOf" srcId="{7AD94A06-39D5-42AE-A2E3-F5EF512153FE}" destId="{A59FAF87-2D5B-4C69-87A6-8663566870BB}" srcOrd="1" destOrd="0" presId="urn:microsoft.com/office/officeart/2005/8/layout/hList1"/>
    <dgm:cxn modelId="{5685CAD7-869C-48A8-BCA7-E7006C70CEBF}" type="presParOf" srcId="{14CBE5A7-BB04-4499-BF4C-A467CC82FB48}" destId="{F4D2D08E-E086-4E72-8F2C-6EA2E2522BBB}" srcOrd="3" destOrd="0" presId="urn:microsoft.com/office/officeart/2005/8/layout/hList1"/>
    <dgm:cxn modelId="{D4115E57-A811-482A-BF61-C7E1F14338DB}" type="presParOf" srcId="{14CBE5A7-BB04-4499-BF4C-A467CC82FB48}" destId="{C9678375-4DC2-4146-855B-95F77C6E4B62}" srcOrd="4" destOrd="0" presId="urn:microsoft.com/office/officeart/2005/8/layout/hList1"/>
    <dgm:cxn modelId="{15C745FD-DB0B-4F0C-81AA-2F4B57304D2F}" type="presParOf" srcId="{C9678375-4DC2-4146-855B-95F77C6E4B62}" destId="{9A80E36B-3E0A-42F7-B3E2-DA011D75AB77}" srcOrd="0" destOrd="0" presId="urn:microsoft.com/office/officeart/2005/8/layout/hList1"/>
    <dgm:cxn modelId="{00D31254-B33E-4F50-8D0A-31176351FD18}" type="presParOf" srcId="{C9678375-4DC2-4146-855B-95F77C6E4B62}" destId="{01B791D5-1EA4-47B4-926C-9588280DC3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C3C24B-3173-40AB-91E3-0B0399D285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AU"/>
        </a:p>
      </dgm:t>
    </dgm:pt>
    <dgm:pt modelId="{B69F5334-E675-4931-8570-50897F4B5025}">
      <dgm:prSet/>
      <dgm:spPr/>
      <dgm:t>
        <a:bodyPr/>
        <a:lstStyle/>
        <a:p>
          <a:r>
            <a:rPr lang="hr-HR" b="0" i="0" baseline="0"/>
            <a:t>Uspostava organiziranog dan-unaprijed tržišta je bitna radi povećanja efikasnosti i transparentnosti trgovanja</a:t>
          </a:r>
          <a:endParaRPr lang="hr-HR"/>
        </a:p>
      </dgm:t>
    </dgm:pt>
    <dgm:pt modelId="{EAF7C8DD-49D7-43ED-9456-5F95E9BDA800}" type="parTrans" cxnId="{5212FE59-D40C-4210-B959-FA57EF0737ED}">
      <dgm:prSet/>
      <dgm:spPr/>
      <dgm:t>
        <a:bodyPr/>
        <a:lstStyle/>
        <a:p>
          <a:endParaRPr lang="en-AU"/>
        </a:p>
      </dgm:t>
    </dgm:pt>
    <dgm:pt modelId="{11A820A4-12F8-49ED-B481-AA288EF1A9E1}" type="sibTrans" cxnId="{5212FE59-D40C-4210-B959-FA57EF0737ED}">
      <dgm:prSet/>
      <dgm:spPr/>
      <dgm:t>
        <a:bodyPr/>
        <a:lstStyle/>
        <a:p>
          <a:endParaRPr lang="en-AU"/>
        </a:p>
      </dgm:t>
    </dgm:pt>
    <dgm:pt modelId="{FE094089-5123-421B-B25D-B30094A84DDE}">
      <dgm:prSet/>
      <dgm:spPr/>
      <dgm:t>
        <a:bodyPr/>
        <a:lstStyle/>
        <a:p>
          <a:r>
            <a:rPr lang="hr-HR" b="0" i="0" baseline="0"/>
            <a:t>Glavni preduvjet za</a:t>
          </a:r>
          <a:r>
            <a:rPr lang="hr-HR"/>
            <a:t> povezivanje dan-unaprijed i unutardnevnih tržišta je postojanje burzi električne energije</a:t>
          </a:r>
        </a:p>
      </dgm:t>
    </dgm:pt>
    <dgm:pt modelId="{91BEF169-E3E3-44BA-98EA-6D336E562412}" type="parTrans" cxnId="{FFACA585-BE79-4E7E-A1D2-8DCB004EAED1}">
      <dgm:prSet/>
      <dgm:spPr/>
      <dgm:t>
        <a:bodyPr/>
        <a:lstStyle/>
        <a:p>
          <a:endParaRPr lang="en-AU"/>
        </a:p>
      </dgm:t>
    </dgm:pt>
    <dgm:pt modelId="{B487FC1B-F298-4091-908C-293E81D6EF20}" type="sibTrans" cxnId="{FFACA585-BE79-4E7E-A1D2-8DCB004EAED1}">
      <dgm:prSet/>
      <dgm:spPr/>
      <dgm:t>
        <a:bodyPr/>
        <a:lstStyle/>
        <a:p>
          <a:endParaRPr lang="en-AU"/>
        </a:p>
      </dgm:t>
    </dgm:pt>
    <dgm:pt modelId="{A40D32BA-D849-467D-BD5A-C983C9A9D417}">
      <dgm:prSet/>
      <dgm:spPr/>
      <dgm:t>
        <a:bodyPr/>
        <a:lstStyle/>
        <a:p>
          <a:r>
            <a:rPr lang="hr-HR" b="0" i="0" baseline="0"/>
            <a:t>Povezivanjem tržišta se omogućuje </a:t>
          </a:r>
          <a:r>
            <a:rPr lang="hr-HR"/>
            <a:t>izravan pristup nalozima za trgovanje iz cijele Europe</a:t>
          </a:r>
        </a:p>
      </dgm:t>
    </dgm:pt>
    <dgm:pt modelId="{7CFAB0C6-A2BD-406C-B883-9C2D2F9B7A74}" type="parTrans" cxnId="{FD353966-6B3C-4A1F-89CB-7901CF947B9C}">
      <dgm:prSet/>
      <dgm:spPr/>
      <dgm:t>
        <a:bodyPr/>
        <a:lstStyle/>
        <a:p>
          <a:endParaRPr lang="en-AU"/>
        </a:p>
      </dgm:t>
    </dgm:pt>
    <dgm:pt modelId="{0167AE68-D19E-4B4B-9DB6-3D9A77F37028}" type="sibTrans" cxnId="{FD353966-6B3C-4A1F-89CB-7901CF947B9C}">
      <dgm:prSet/>
      <dgm:spPr/>
      <dgm:t>
        <a:bodyPr/>
        <a:lstStyle/>
        <a:p>
          <a:endParaRPr lang="en-AU"/>
        </a:p>
      </dgm:t>
    </dgm:pt>
    <dgm:pt modelId="{826B2EEF-D720-4B45-956D-52FB65C40FAA}">
      <dgm:prSet/>
      <dgm:spPr/>
      <dgm:t>
        <a:bodyPr/>
        <a:lstStyle/>
        <a:p>
          <a:r>
            <a:rPr lang="hr-HR" b="0" i="0" baseline="0"/>
            <a:t>Pravilno određena </a:t>
          </a:r>
          <a:r>
            <a:rPr lang="hr-HR"/>
            <a:t>cijena na dan-unaprijed tržištu daje adekvatan tržišni signal i ostalim tržištima (dugoročna financijska ili fizička tržišta, tržište za uravnoteženje…)</a:t>
          </a:r>
        </a:p>
      </dgm:t>
    </dgm:pt>
    <dgm:pt modelId="{F5B0CF58-FC6E-44D3-B2D0-0C8A98DEAB7D}" type="parTrans" cxnId="{8FD7A1E7-9A3F-4409-919A-E535287E6EE0}">
      <dgm:prSet/>
      <dgm:spPr/>
      <dgm:t>
        <a:bodyPr/>
        <a:lstStyle/>
        <a:p>
          <a:endParaRPr lang="en-AU"/>
        </a:p>
      </dgm:t>
    </dgm:pt>
    <dgm:pt modelId="{875DB849-AD32-4BBA-B09E-F45B2011C756}" type="sibTrans" cxnId="{8FD7A1E7-9A3F-4409-919A-E535287E6EE0}">
      <dgm:prSet/>
      <dgm:spPr/>
      <dgm:t>
        <a:bodyPr/>
        <a:lstStyle/>
        <a:p>
          <a:endParaRPr lang="en-AU"/>
        </a:p>
      </dgm:t>
    </dgm:pt>
    <dgm:pt modelId="{8F5AD30F-B1CE-47AE-BD6E-1E2762653B7A}">
      <dgm:prSet/>
      <dgm:spPr/>
      <dgm:t>
        <a:bodyPr/>
        <a:lstStyle/>
        <a:p>
          <a:r>
            <a:rPr lang="hr-HR" b="0" i="0" baseline="0"/>
            <a:t>Us</a:t>
          </a:r>
          <a:r>
            <a:rPr lang="hr-HR"/>
            <a:t>postava regionalnog izračuna te dodjela dan-unaprijed kapaciteta u sklopu povezivanja tržišta bitno utječe na osiguranje minimalne razine kapaciteta za prekozonsko trgovanje određene prema Uredbi (EU) 2019/943</a:t>
          </a:r>
        </a:p>
      </dgm:t>
    </dgm:pt>
    <dgm:pt modelId="{186F2918-5B9C-49D6-BAF0-74970F0CC5F9}" type="parTrans" cxnId="{24CF4E0E-72D7-4CEC-8807-DA28F9EEBDC3}">
      <dgm:prSet/>
      <dgm:spPr/>
      <dgm:t>
        <a:bodyPr/>
        <a:lstStyle/>
        <a:p>
          <a:endParaRPr lang="en-AU"/>
        </a:p>
      </dgm:t>
    </dgm:pt>
    <dgm:pt modelId="{74464D79-1CAE-4AB4-AC19-CE4865B4E2C4}" type="sibTrans" cxnId="{24CF4E0E-72D7-4CEC-8807-DA28F9EEBDC3}">
      <dgm:prSet/>
      <dgm:spPr/>
      <dgm:t>
        <a:bodyPr/>
        <a:lstStyle/>
        <a:p>
          <a:endParaRPr lang="en-AU"/>
        </a:p>
      </dgm:t>
    </dgm:pt>
    <dgm:pt modelId="{DCE1C181-9788-4747-AC92-5DE6D1762D99}">
      <dgm:prSet/>
      <dgm:spPr/>
      <dgm:t>
        <a:bodyPr/>
        <a:lstStyle/>
        <a:p>
          <a:r>
            <a:rPr lang="hr-HR"/>
            <a:t>Razvoj veleprodajnih tržišta u Europi se vrlo brzo razvija te ga je potrebno kontinuirano pratiti</a:t>
          </a:r>
        </a:p>
      </dgm:t>
    </dgm:pt>
    <dgm:pt modelId="{8D01EF01-37B0-45D4-82D4-A12BE317FCFC}" type="parTrans" cxnId="{86635049-4719-475E-A81D-7B08A126CE41}">
      <dgm:prSet/>
      <dgm:spPr/>
      <dgm:t>
        <a:bodyPr/>
        <a:lstStyle/>
        <a:p>
          <a:endParaRPr lang="en-AU"/>
        </a:p>
      </dgm:t>
    </dgm:pt>
    <dgm:pt modelId="{1479DDE8-9CEC-4670-AD13-0CE820CC9D51}" type="sibTrans" cxnId="{86635049-4719-475E-A81D-7B08A126CE41}">
      <dgm:prSet/>
      <dgm:spPr/>
      <dgm:t>
        <a:bodyPr/>
        <a:lstStyle/>
        <a:p>
          <a:endParaRPr lang="en-AU"/>
        </a:p>
      </dgm:t>
    </dgm:pt>
    <dgm:pt modelId="{3FA1A60C-E0F8-4C82-A3B3-C4B0348F893B}" type="pres">
      <dgm:prSet presAssocID="{5AC3C24B-3173-40AB-91E3-0B0399D2857A}" presName="linear" presStyleCnt="0">
        <dgm:presLayoutVars>
          <dgm:animLvl val="lvl"/>
          <dgm:resizeHandles val="exact"/>
        </dgm:presLayoutVars>
      </dgm:prSet>
      <dgm:spPr/>
    </dgm:pt>
    <dgm:pt modelId="{A54AFEFC-5D0A-4153-A7BD-06504C713795}" type="pres">
      <dgm:prSet presAssocID="{B69F5334-E675-4931-8570-50897F4B502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AF7483E-A903-4D72-8252-C297D8511514}" type="pres">
      <dgm:prSet presAssocID="{11A820A4-12F8-49ED-B481-AA288EF1A9E1}" presName="spacer" presStyleCnt="0"/>
      <dgm:spPr/>
    </dgm:pt>
    <dgm:pt modelId="{140AE495-04C3-4B8B-BEEA-48FD1E2E3B36}" type="pres">
      <dgm:prSet presAssocID="{FE094089-5123-421B-B25D-B30094A84DD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5390673-375D-499A-A7EA-8AC912DBC667}" type="pres">
      <dgm:prSet presAssocID="{B487FC1B-F298-4091-908C-293E81D6EF20}" presName="spacer" presStyleCnt="0"/>
      <dgm:spPr/>
    </dgm:pt>
    <dgm:pt modelId="{E73E2AB3-A9BB-4D81-8CC4-63BD3311DC6A}" type="pres">
      <dgm:prSet presAssocID="{A40D32BA-D849-467D-BD5A-C983C9A9D41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CCF57F5-5AC2-447D-AD03-2DE046A065F1}" type="pres">
      <dgm:prSet presAssocID="{0167AE68-D19E-4B4B-9DB6-3D9A77F37028}" presName="spacer" presStyleCnt="0"/>
      <dgm:spPr/>
    </dgm:pt>
    <dgm:pt modelId="{32E00C30-B1A5-477A-9A82-55B175D27C40}" type="pres">
      <dgm:prSet presAssocID="{826B2EEF-D720-4B45-956D-52FB65C40FA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0B6FFD5-7984-4646-9B0D-F72CC2A438BE}" type="pres">
      <dgm:prSet presAssocID="{875DB849-AD32-4BBA-B09E-F45B2011C756}" presName="spacer" presStyleCnt="0"/>
      <dgm:spPr/>
    </dgm:pt>
    <dgm:pt modelId="{E6CE38FB-A155-4D51-9786-AC033F4A6E5A}" type="pres">
      <dgm:prSet presAssocID="{8F5AD30F-B1CE-47AE-BD6E-1E2762653B7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676E022-A2C1-4620-9548-9DA60692BB98}" type="pres">
      <dgm:prSet presAssocID="{74464D79-1CAE-4AB4-AC19-CE4865B4E2C4}" presName="spacer" presStyleCnt="0"/>
      <dgm:spPr/>
    </dgm:pt>
    <dgm:pt modelId="{64AE4A9E-44A5-48EB-B9C9-4493F4B2D72A}" type="pres">
      <dgm:prSet presAssocID="{DCE1C181-9788-4747-AC92-5DE6D1762D9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4CF4E0E-72D7-4CEC-8807-DA28F9EEBDC3}" srcId="{5AC3C24B-3173-40AB-91E3-0B0399D2857A}" destId="{8F5AD30F-B1CE-47AE-BD6E-1E2762653B7A}" srcOrd="4" destOrd="0" parTransId="{186F2918-5B9C-49D6-BAF0-74970F0CC5F9}" sibTransId="{74464D79-1CAE-4AB4-AC19-CE4865B4E2C4}"/>
    <dgm:cxn modelId="{E1FCDA33-0656-4D1B-8E40-A452D8599784}" type="presOf" srcId="{5AC3C24B-3173-40AB-91E3-0B0399D2857A}" destId="{3FA1A60C-E0F8-4C82-A3B3-C4B0348F893B}" srcOrd="0" destOrd="0" presId="urn:microsoft.com/office/officeart/2005/8/layout/vList2"/>
    <dgm:cxn modelId="{75451A35-7A93-46C2-8EE6-0584A0042BF5}" type="presOf" srcId="{A40D32BA-D849-467D-BD5A-C983C9A9D417}" destId="{E73E2AB3-A9BB-4D81-8CC4-63BD3311DC6A}" srcOrd="0" destOrd="0" presId="urn:microsoft.com/office/officeart/2005/8/layout/vList2"/>
    <dgm:cxn modelId="{FD353966-6B3C-4A1F-89CB-7901CF947B9C}" srcId="{5AC3C24B-3173-40AB-91E3-0B0399D2857A}" destId="{A40D32BA-D849-467D-BD5A-C983C9A9D417}" srcOrd="2" destOrd="0" parTransId="{7CFAB0C6-A2BD-406C-B883-9C2D2F9B7A74}" sibTransId="{0167AE68-D19E-4B4B-9DB6-3D9A77F37028}"/>
    <dgm:cxn modelId="{86635049-4719-475E-A81D-7B08A126CE41}" srcId="{5AC3C24B-3173-40AB-91E3-0B0399D2857A}" destId="{DCE1C181-9788-4747-AC92-5DE6D1762D99}" srcOrd="5" destOrd="0" parTransId="{8D01EF01-37B0-45D4-82D4-A12BE317FCFC}" sibTransId="{1479DDE8-9CEC-4670-AD13-0CE820CC9D51}"/>
    <dgm:cxn modelId="{43BBE569-521A-4117-87C8-E69D9F15FE79}" type="presOf" srcId="{DCE1C181-9788-4747-AC92-5DE6D1762D99}" destId="{64AE4A9E-44A5-48EB-B9C9-4493F4B2D72A}" srcOrd="0" destOrd="0" presId="urn:microsoft.com/office/officeart/2005/8/layout/vList2"/>
    <dgm:cxn modelId="{64E8D16F-AF9B-4D79-A524-4755C5DF4B51}" type="presOf" srcId="{8F5AD30F-B1CE-47AE-BD6E-1E2762653B7A}" destId="{E6CE38FB-A155-4D51-9786-AC033F4A6E5A}" srcOrd="0" destOrd="0" presId="urn:microsoft.com/office/officeart/2005/8/layout/vList2"/>
    <dgm:cxn modelId="{5212FE59-D40C-4210-B959-FA57EF0737ED}" srcId="{5AC3C24B-3173-40AB-91E3-0B0399D2857A}" destId="{B69F5334-E675-4931-8570-50897F4B5025}" srcOrd="0" destOrd="0" parTransId="{EAF7C8DD-49D7-43ED-9456-5F95E9BDA800}" sibTransId="{11A820A4-12F8-49ED-B481-AA288EF1A9E1}"/>
    <dgm:cxn modelId="{04C34284-DB67-493A-BDE0-7F4F2695CFA5}" type="presOf" srcId="{826B2EEF-D720-4B45-956D-52FB65C40FAA}" destId="{32E00C30-B1A5-477A-9A82-55B175D27C40}" srcOrd="0" destOrd="0" presId="urn:microsoft.com/office/officeart/2005/8/layout/vList2"/>
    <dgm:cxn modelId="{FFACA585-BE79-4E7E-A1D2-8DCB004EAED1}" srcId="{5AC3C24B-3173-40AB-91E3-0B0399D2857A}" destId="{FE094089-5123-421B-B25D-B30094A84DDE}" srcOrd="1" destOrd="0" parTransId="{91BEF169-E3E3-44BA-98EA-6D336E562412}" sibTransId="{B487FC1B-F298-4091-908C-293E81D6EF20}"/>
    <dgm:cxn modelId="{F7806FBD-854B-408C-8989-24575731384D}" type="presOf" srcId="{B69F5334-E675-4931-8570-50897F4B5025}" destId="{A54AFEFC-5D0A-4153-A7BD-06504C713795}" srcOrd="0" destOrd="0" presId="urn:microsoft.com/office/officeart/2005/8/layout/vList2"/>
    <dgm:cxn modelId="{6A5689CD-6389-4D33-BA31-DB234407C53D}" type="presOf" srcId="{FE094089-5123-421B-B25D-B30094A84DDE}" destId="{140AE495-04C3-4B8B-BEEA-48FD1E2E3B36}" srcOrd="0" destOrd="0" presId="urn:microsoft.com/office/officeart/2005/8/layout/vList2"/>
    <dgm:cxn modelId="{8FD7A1E7-9A3F-4409-919A-E535287E6EE0}" srcId="{5AC3C24B-3173-40AB-91E3-0B0399D2857A}" destId="{826B2EEF-D720-4B45-956D-52FB65C40FAA}" srcOrd="3" destOrd="0" parTransId="{F5B0CF58-FC6E-44D3-B2D0-0C8A98DEAB7D}" sibTransId="{875DB849-AD32-4BBA-B09E-F45B2011C756}"/>
    <dgm:cxn modelId="{328C8B04-8411-4FC6-B88F-BC9F34D6A94A}" type="presParOf" srcId="{3FA1A60C-E0F8-4C82-A3B3-C4B0348F893B}" destId="{A54AFEFC-5D0A-4153-A7BD-06504C713795}" srcOrd="0" destOrd="0" presId="urn:microsoft.com/office/officeart/2005/8/layout/vList2"/>
    <dgm:cxn modelId="{EAF360D5-D226-49E0-94BF-E90F11D8EA54}" type="presParOf" srcId="{3FA1A60C-E0F8-4C82-A3B3-C4B0348F893B}" destId="{4AF7483E-A903-4D72-8252-C297D8511514}" srcOrd="1" destOrd="0" presId="urn:microsoft.com/office/officeart/2005/8/layout/vList2"/>
    <dgm:cxn modelId="{E42BEB85-BC7D-4B17-B981-85D7BDD13A35}" type="presParOf" srcId="{3FA1A60C-E0F8-4C82-A3B3-C4B0348F893B}" destId="{140AE495-04C3-4B8B-BEEA-48FD1E2E3B36}" srcOrd="2" destOrd="0" presId="urn:microsoft.com/office/officeart/2005/8/layout/vList2"/>
    <dgm:cxn modelId="{BD5DF0CE-5627-4160-9F22-6668731DE475}" type="presParOf" srcId="{3FA1A60C-E0F8-4C82-A3B3-C4B0348F893B}" destId="{A5390673-375D-499A-A7EA-8AC912DBC667}" srcOrd="3" destOrd="0" presId="urn:microsoft.com/office/officeart/2005/8/layout/vList2"/>
    <dgm:cxn modelId="{7095FA20-C9D6-466F-B4E8-AC72D39D0498}" type="presParOf" srcId="{3FA1A60C-E0F8-4C82-A3B3-C4B0348F893B}" destId="{E73E2AB3-A9BB-4D81-8CC4-63BD3311DC6A}" srcOrd="4" destOrd="0" presId="urn:microsoft.com/office/officeart/2005/8/layout/vList2"/>
    <dgm:cxn modelId="{A03071FA-4D2E-4E82-814A-AE0DE5189A8D}" type="presParOf" srcId="{3FA1A60C-E0F8-4C82-A3B3-C4B0348F893B}" destId="{ACCF57F5-5AC2-447D-AD03-2DE046A065F1}" srcOrd="5" destOrd="0" presId="urn:microsoft.com/office/officeart/2005/8/layout/vList2"/>
    <dgm:cxn modelId="{3BAB4B42-7BC1-45ED-B1F4-6EA25FDE10D7}" type="presParOf" srcId="{3FA1A60C-E0F8-4C82-A3B3-C4B0348F893B}" destId="{32E00C30-B1A5-477A-9A82-55B175D27C40}" srcOrd="6" destOrd="0" presId="urn:microsoft.com/office/officeart/2005/8/layout/vList2"/>
    <dgm:cxn modelId="{3A3BF858-7A69-4ACC-9662-6941899B02CF}" type="presParOf" srcId="{3FA1A60C-E0F8-4C82-A3B3-C4B0348F893B}" destId="{D0B6FFD5-7984-4646-9B0D-F72CC2A438BE}" srcOrd="7" destOrd="0" presId="urn:microsoft.com/office/officeart/2005/8/layout/vList2"/>
    <dgm:cxn modelId="{CA5A31CA-9EC9-4E22-BC96-2CB48A432396}" type="presParOf" srcId="{3FA1A60C-E0F8-4C82-A3B3-C4B0348F893B}" destId="{E6CE38FB-A155-4D51-9786-AC033F4A6E5A}" srcOrd="8" destOrd="0" presId="urn:microsoft.com/office/officeart/2005/8/layout/vList2"/>
    <dgm:cxn modelId="{F1CB33FD-48BA-45B6-B11A-467158B2668A}" type="presParOf" srcId="{3FA1A60C-E0F8-4C82-A3B3-C4B0348F893B}" destId="{6676E022-A2C1-4620-9548-9DA60692BB98}" srcOrd="9" destOrd="0" presId="urn:microsoft.com/office/officeart/2005/8/layout/vList2"/>
    <dgm:cxn modelId="{88B29AFA-5C67-475F-9F1D-0C279FE1143A}" type="presParOf" srcId="{3FA1A60C-E0F8-4C82-A3B3-C4B0348F893B}" destId="{64AE4A9E-44A5-48EB-B9C9-4493F4B2D72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63FE0-69E8-4916-B631-EB69969219FE}">
      <dsp:nvSpPr>
        <dsp:cNvPr id="0" name=""/>
        <dsp:cNvSpPr/>
      </dsp:nvSpPr>
      <dsp:spPr>
        <a:xfrm>
          <a:off x="795700" y="0"/>
          <a:ext cx="9017944" cy="51950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85913-31BB-46FA-8D06-7CBA7AF7F177}">
      <dsp:nvSpPr>
        <dsp:cNvPr id="0" name=""/>
        <dsp:cNvSpPr/>
      </dsp:nvSpPr>
      <dsp:spPr>
        <a:xfrm>
          <a:off x="420" y="1558508"/>
          <a:ext cx="1270479" cy="2078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0" i="0" kern="1200" baseline="0" dirty="0"/>
            <a:t>Određivanje optimalnih zona trgovanja</a:t>
          </a:r>
          <a:endParaRPr lang="hr-HR" sz="1500" kern="1200" dirty="0"/>
        </a:p>
      </dsp:txBody>
      <dsp:txXfrm>
        <a:off x="62440" y="1620528"/>
        <a:ext cx="1146439" cy="1953971"/>
      </dsp:txXfrm>
    </dsp:sp>
    <dsp:sp modelId="{ADF994E0-8469-4EAA-9003-86C5BD745CED}">
      <dsp:nvSpPr>
        <dsp:cNvPr id="0" name=""/>
        <dsp:cNvSpPr/>
      </dsp:nvSpPr>
      <dsp:spPr>
        <a:xfrm>
          <a:off x="1334424" y="1558508"/>
          <a:ext cx="1270479" cy="2078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0" i="0" kern="1200" baseline="0"/>
            <a:t>Određivanje CCR-a</a:t>
          </a:r>
          <a:endParaRPr lang="hr-HR" sz="1500" kern="1200"/>
        </a:p>
      </dsp:txBody>
      <dsp:txXfrm>
        <a:off x="1396444" y="1620528"/>
        <a:ext cx="1146439" cy="1953971"/>
      </dsp:txXfrm>
    </dsp:sp>
    <dsp:sp modelId="{68F183FB-A5C1-4589-BCC7-4A120150C16F}">
      <dsp:nvSpPr>
        <dsp:cNvPr id="0" name=""/>
        <dsp:cNvSpPr/>
      </dsp:nvSpPr>
      <dsp:spPr>
        <a:xfrm>
          <a:off x="2668427" y="1558508"/>
          <a:ext cx="1270479" cy="2078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Uspostava zajedničkog modela mreže</a:t>
          </a:r>
        </a:p>
      </dsp:txBody>
      <dsp:txXfrm>
        <a:off x="2730447" y="1620528"/>
        <a:ext cx="1146439" cy="1953971"/>
      </dsp:txXfrm>
    </dsp:sp>
    <dsp:sp modelId="{7956495F-E894-4EB3-81C6-0882528BC465}">
      <dsp:nvSpPr>
        <dsp:cNvPr id="0" name=""/>
        <dsp:cNvSpPr/>
      </dsp:nvSpPr>
      <dsp:spPr>
        <a:xfrm>
          <a:off x="4002431" y="1558508"/>
          <a:ext cx="1270479" cy="2078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0" i="0" kern="1200" baseline="0"/>
            <a:t>Regionalni izračun </a:t>
          </a:r>
          <a:r>
            <a:rPr lang="hr-HR" sz="1500" kern="1200"/>
            <a:t>kapaciteta za dan-unaprijed i unutar dana</a:t>
          </a:r>
        </a:p>
      </dsp:txBody>
      <dsp:txXfrm>
        <a:off x="4064451" y="1620528"/>
        <a:ext cx="1146439" cy="1953971"/>
      </dsp:txXfrm>
    </dsp:sp>
    <dsp:sp modelId="{C76D5F8C-2848-4953-A47B-5FDD0671B5CC}">
      <dsp:nvSpPr>
        <dsp:cNvPr id="0" name=""/>
        <dsp:cNvSpPr/>
      </dsp:nvSpPr>
      <dsp:spPr>
        <a:xfrm>
          <a:off x="5336434" y="1558508"/>
          <a:ext cx="1270479" cy="2078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Algoritam za maksimizaciju društvenog blagostanja</a:t>
          </a:r>
        </a:p>
      </dsp:txBody>
      <dsp:txXfrm>
        <a:off x="5398454" y="1620528"/>
        <a:ext cx="1146439" cy="1953971"/>
      </dsp:txXfrm>
    </dsp:sp>
    <dsp:sp modelId="{3AF6E4AC-8AC5-48A5-A16A-83A62C8880D7}">
      <dsp:nvSpPr>
        <dsp:cNvPr id="0" name=""/>
        <dsp:cNvSpPr/>
      </dsp:nvSpPr>
      <dsp:spPr>
        <a:xfrm>
          <a:off x="6670438" y="1558508"/>
          <a:ext cx="1270479" cy="2078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Clearing &amp; Settlement</a:t>
          </a:r>
        </a:p>
      </dsp:txBody>
      <dsp:txXfrm>
        <a:off x="6732458" y="1620528"/>
        <a:ext cx="1146439" cy="1953971"/>
      </dsp:txXfrm>
    </dsp:sp>
    <dsp:sp modelId="{8EE9DB08-BC47-4512-9637-011426DCE6D2}">
      <dsp:nvSpPr>
        <dsp:cNvPr id="0" name=""/>
        <dsp:cNvSpPr/>
      </dsp:nvSpPr>
      <dsp:spPr>
        <a:xfrm>
          <a:off x="8004442" y="1558508"/>
          <a:ext cx="1270479" cy="2078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Korištenje korektivnih mjera za osiguranje tržišnih pozicija</a:t>
          </a:r>
        </a:p>
      </dsp:txBody>
      <dsp:txXfrm>
        <a:off x="8066462" y="1620528"/>
        <a:ext cx="1146439" cy="1953971"/>
      </dsp:txXfrm>
    </dsp:sp>
    <dsp:sp modelId="{9178FFD7-116D-45A9-A7CB-6E122B1083FA}">
      <dsp:nvSpPr>
        <dsp:cNvPr id="0" name=""/>
        <dsp:cNvSpPr/>
      </dsp:nvSpPr>
      <dsp:spPr>
        <a:xfrm>
          <a:off x="9338445" y="1558508"/>
          <a:ext cx="1270479" cy="2078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Obračun prihoda od dodjele kapaciteta i troškova korektivnih mjera i povrata LT kapaciteta</a:t>
          </a:r>
        </a:p>
      </dsp:txBody>
      <dsp:txXfrm>
        <a:off x="9400465" y="1620528"/>
        <a:ext cx="1146439" cy="1953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7941B-CE5D-43DF-81E4-6261CE24215C}">
      <dsp:nvSpPr>
        <dsp:cNvPr id="0" name=""/>
        <dsp:cNvSpPr/>
      </dsp:nvSpPr>
      <dsp:spPr>
        <a:xfrm>
          <a:off x="4570359" y="2059514"/>
          <a:ext cx="1468627" cy="1468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Mogućnosti NRA-ova</a:t>
          </a:r>
          <a:endParaRPr lang="en-AU" sz="1800" kern="1200" dirty="0"/>
        </a:p>
      </dsp:txBody>
      <dsp:txXfrm>
        <a:off x="4785434" y="2274589"/>
        <a:ext cx="1038477" cy="1038477"/>
      </dsp:txXfrm>
    </dsp:sp>
    <dsp:sp modelId="{0C1A553A-D759-42ED-9945-E94BA272A226}">
      <dsp:nvSpPr>
        <dsp:cNvPr id="0" name=""/>
        <dsp:cNvSpPr/>
      </dsp:nvSpPr>
      <dsp:spPr>
        <a:xfrm rot="16200000">
          <a:off x="5149064" y="1525054"/>
          <a:ext cx="311216" cy="499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500" kern="1200"/>
        </a:p>
      </dsp:txBody>
      <dsp:txXfrm>
        <a:off x="5195747" y="1671604"/>
        <a:ext cx="217851" cy="299599"/>
      </dsp:txXfrm>
    </dsp:sp>
    <dsp:sp modelId="{6C3AA811-4EBC-410D-9ECE-2B9B6DDF157F}">
      <dsp:nvSpPr>
        <dsp:cNvPr id="0" name=""/>
        <dsp:cNvSpPr/>
      </dsp:nvSpPr>
      <dsp:spPr>
        <a:xfrm>
          <a:off x="4570359" y="3684"/>
          <a:ext cx="1468627" cy="1468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Traži se dorada akta od TSO-ova</a:t>
          </a:r>
          <a:endParaRPr lang="en-AU" sz="1500" kern="1200" dirty="0"/>
        </a:p>
      </dsp:txBody>
      <dsp:txXfrm>
        <a:off x="4785434" y="218759"/>
        <a:ext cx="1038477" cy="1038477"/>
      </dsp:txXfrm>
    </dsp:sp>
    <dsp:sp modelId="{96230E65-21D2-45FB-ABFB-4C5E02B3188C}">
      <dsp:nvSpPr>
        <dsp:cNvPr id="0" name=""/>
        <dsp:cNvSpPr/>
      </dsp:nvSpPr>
      <dsp:spPr>
        <a:xfrm rot="20520000">
          <a:off x="6118292" y="2229240"/>
          <a:ext cx="311216" cy="499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500" kern="1200"/>
        </a:p>
      </dsp:txBody>
      <dsp:txXfrm>
        <a:off x="6120577" y="2343533"/>
        <a:ext cx="217851" cy="299599"/>
      </dsp:txXfrm>
    </dsp:sp>
    <dsp:sp modelId="{069A9135-7A72-4442-A749-114F2B697E59}">
      <dsp:nvSpPr>
        <dsp:cNvPr id="0" name=""/>
        <dsp:cNvSpPr/>
      </dsp:nvSpPr>
      <dsp:spPr>
        <a:xfrm>
          <a:off x="6525569" y="1424228"/>
          <a:ext cx="1468627" cy="1468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Jednoglasno odobravanje akta od svih NRA-ova</a:t>
          </a:r>
          <a:endParaRPr lang="en-AU" sz="1500" kern="1200" dirty="0"/>
        </a:p>
      </dsp:txBody>
      <dsp:txXfrm>
        <a:off x="6740644" y="1639303"/>
        <a:ext cx="1038477" cy="1038477"/>
      </dsp:txXfrm>
    </dsp:sp>
    <dsp:sp modelId="{A67B3FC1-7390-4815-87C5-A6A9A1F5BCA8}">
      <dsp:nvSpPr>
        <dsp:cNvPr id="0" name=""/>
        <dsp:cNvSpPr/>
      </dsp:nvSpPr>
      <dsp:spPr>
        <a:xfrm rot="3240000">
          <a:off x="5748080" y="3368636"/>
          <a:ext cx="311216" cy="499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500" kern="1200"/>
        </a:p>
      </dsp:txBody>
      <dsp:txXfrm>
        <a:off x="5767323" y="3430736"/>
        <a:ext cx="217851" cy="299599"/>
      </dsp:txXfrm>
    </dsp:sp>
    <dsp:sp modelId="{607EFB03-633D-4577-94F8-736D6628A4E5}">
      <dsp:nvSpPr>
        <dsp:cNvPr id="0" name=""/>
        <dsp:cNvSpPr/>
      </dsp:nvSpPr>
      <dsp:spPr>
        <a:xfrm>
          <a:off x="5778745" y="3722715"/>
          <a:ext cx="1468627" cy="1468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Traži se od ACER-a odgoda roka za odlučivanje</a:t>
          </a:r>
          <a:endParaRPr lang="en-AU" sz="1500" kern="1200" dirty="0"/>
        </a:p>
      </dsp:txBody>
      <dsp:txXfrm>
        <a:off x="5993820" y="3937790"/>
        <a:ext cx="1038477" cy="1038477"/>
      </dsp:txXfrm>
    </dsp:sp>
    <dsp:sp modelId="{AE5E0F36-A633-4A92-989F-C6828FBA6F4F}">
      <dsp:nvSpPr>
        <dsp:cNvPr id="0" name=""/>
        <dsp:cNvSpPr/>
      </dsp:nvSpPr>
      <dsp:spPr>
        <a:xfrm rot="7560000">
          <a:off x="4550048" y="3368636"/>
          <a:ext cx="311216" cy="499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500" kern="1200"/>
        </a:p>
      </dsp:txBody>
      <dsp:txXfrm rot="10800000">
        <a:off x="4624170" y="3430736"/>
        <a:ext cx="217851" cy="299599"/>
      </dsp:txXfrm>
    </dsp:sp>
    <dsp:sp modelId="{FCF869D4-7EED-44BC-9697-A83C824C5173}">
      <dsp:nvSpPr>
        <dsp:cNvPr id="0" name=""/>
        <dsp:cNvSpPr/>
      </dsp:nvSpPr>
      <dsp:spPr>
        <a:xfrm>
          <a:off x="3361972" y="3722715"/>
          <a:ext cx="1468627" cy="1468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Prosljeđuje se akt ACER-u na odlučivanje</a:t>
          </a:r>
          <a:endParaRPr lang="en-AU" sz="1500" kern="1200" dirty="0"/>
        </a:p>
      </dsp:txBody>
      <dsp:txXfrm>
        <a:off x="3577047" y="3937790"/>
        <a:ext cx="1038477" cy="1038477"/>
      </dsp:txXfrm>
    </dsp:sp>
    <dsp:sp modelId="{FA37A6A8-2492-47A7-AFAA-4C2302F401A1}">
      <dsp:nvSpPr>
        <dsp:cNvPr id="0" name=""/>
        <dsp:cNvSpPr/>
      </dsp:nvSpPr>
      <dsp:spPr>
        <a:xfrm rot="11880000">
          <a:off x="4179836" y="2229240"/>
          <a:ext cx="311216" cy="499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500" kern="1200"/>
        </a:p>
      </dsp:txBody>
      <dsp:txXfrm rot="10800000">
        <a:off x="4270916" y="2343533"/>
        <a:ext cx="217851" cy="299599"/>
      </dsp:txXfrm>
    </dsp:sp>
    <dsp:sp modelId="{9D49132E-C33A-49EC-8805-113081B7E0B7}">
      <dsp:nvSpPr>
        <dsp:cNvPr id="0" name=""/>
        <dsp:cNvSpPr/>
      </dsp:nvSpPr>
      <dsp:spPr>
        <a:xfrm>
          <a:off x="2615149" y="1424228"/>
          <a:ext cx="1468627" cy="1468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NRA-ovi sami dorade akt te ga odobre</a:t>
          </a:r>
          <a:endParaRPr lang="en-AU" sz="1500" kern="1200" dirty="0"/>
        </a:p>
      </dsp:txBody>
      <dsp:txXfrm>
        <a:off x="2830224" y="1639303"/>
        <a:ext cx="1038477" cy="1038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2E52E-C24B-4DE8-81F2-F859A22ADF23}">
      <dsp:nvSpPr>
        <dsp:cNvPr id="0" name=""/>
        <dsp:cNvSpPr/>
      </dsp:nvSpPr>
      <dsp:spPr>
        <a:xfrm>
          <a:off x="3315" y="839140"/>
          <a:ext cx="3232535" cy="11889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0" i="0" kern="1200" baseline="0" dirty="0"/>
            <a:t>Određivanje NEMO-a</a:t>
          </a:r>
          <a:endParaRPr lang="hr-HR" sz="1600" kern="1200" dirty="0"/>
        </a:p>
      </dsp:txBody>
      <dsp:txXfrm>
        <a:off x="3315" y="839140"/>
        <a:ext cx="3232535" cy="1188987"/>
      </dsp:txXfrm>
    </dsp:sp>
    <dsp:sp modelId="{3B9A66FA-095A-407F-8D6A-3EE73503F23E}">
      <dsp:nvSpPr>
        <dsp:cNvPr id="0" name=""/>
        <dsp:cNvSpPr/>
      </dsp:nvSpPr>
      <dsp:spPr>
        <a:xfrm>
          <a:off x="3315" y="2028127"/>
          <a:ext cx="3232535" cy="2327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b="0" i="0" kern="1200" baseline="0" dirty="0"/>
            <a:t>Članak 4. stavak 8. Uredbe CACM navodi da država članica u kojoj je određen NEMO osigurava da se određenje opozove ako NEMO prestane ispunjavati preduvjete iz članka 6. i ako se ne uspije ponovno uskladiti s njima u roku od šest mjeseci nakon što ga je tijelo za određivanje izvijestilo o neispunjavanju preduvjeta</a:t>
          </a:r>
          <a:endParaRPr lang="en-AU" sz="1600" kern="1200" dirty="0"/>
        </a:p>
      </dsp:txBody>
      <dsp:txXfrm>
        <a:off x="3315" y="2028127"/>
        <a:ext cx="3232535" cy="2327760"/>
      </dsp:txXfrm>
    </dsp:sp>
    <dsp:sp modelId="{E912DCEF-5F2A-444F-8754-B1BEC7C41068}">
      <dsp:nvSpPr>
        <dsp:cNvPr id="0" name=""/>
        <dsp:cNvSpPr/>
      </dsp:nvSpPr>
      <dsp:spPr>
        <a:xfrm>
          <a:off x="3688405" y="839140"/>
          <a:ext cx="3232535" cy="11889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Namirenje MCO troškova NEMO-u  </a:t>
          </a:r>
        </a:p>
      </dsp:txBody>
      <dsp:txXfrm>
        <a:off x="3688405" y="839140"/>
        <a:ext cx="3232535" cy="1188987"/>
      </dsp:txXfrm>
    </dsp:sp>
    <dsp:sp modelId="{A59FAF87-2D5B-4C69-87A6-8663566870BB}">
      <dsp:nvSpPr>
        <dsp:cNvPr id="0" name=""/>
        <dsp:cNvSpPr/>
      </dsp:nvSpPr>
      <dsp:spPr>
        <a:xfrm>
          <a:off x="3688405" y="2028127"/>
          <a:ext cx="3232535" cy="2327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Članak 78. Uredbe CACM dopušta da NEMO podmiri MCO troškove od operatora prijenosnih sustava nakon odobrenja regulatorne agencije ili putem drugih mehanizma, </a:t>
          </a:r>
          <a:r>
            <a:rPr lang="pl-PL" sz="1600" kern="1200" dirty="0"/>
            <a:t>samo ako su troškovi razumni i proporcionalni, na temelju nacionalnih sporazuma s regulatornom agencijom</a:t>
          </a:r>
          <a:endParaRPr lang="en-AU" sz="1600" kern="1200" dirty="0"/>
        </a:p>
      </dsp:txBody>
      <dsp:txXfrm>
        <a:off x="3688405" y="2028127"/>
        <a:ext cx="3232535" cy="2327760"/>
      </dsp:txXfrm>
    </dsp:sp>
    <dsp:sp modelId="{9A80E36B-3E0A-42F7-B3E2-DA011D75AB77}">
      <dsp:nvSpPr>
        <dsp:cNvPr id="0" name=""/>
        <dsp:cNvSpPr/>
      </dsp:nvSpPr>
      <dsp:spPr>
        <a:xfrm>
          <a:off x="7373495" y="839140"/>
          <a:ext cx="3232535" cy="11889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0" i="0" kern="1200" baseline="0" dirty="0"/>
            <a:t>Uredba Europske unije br. 1227/2011 o cjelovitosti i transparentnosti veleprodajnog tržišta energije (engl. </a:t>
          </a:r>
          <a:r>
            <a:rPr lang="hr-HR" sz="1600" b="0" i="1" kern="1200" baseline="0" dirty="0" err="1"/>
            <a:t>Regulation</a:t>
          </a:r>
          <a:r>
            <a:rPr lang="hr-HR" sz="1600" b="0" i="1" kern="1200" baseline="0" dirty="0"/>
            <a:t> on </a:t>
          </a:r>
          <a:r>
            <a:rPr lang="hr-HR" sz="1600" b="0" i="1" kern="1200" baseline="0" dirty="0" err="1"/>
            <a:t>wholesale</a:t>
          </a:r>
          <a:r>
            <a:rPr lang="hr-HR" sz="1600" b="0" i="1" kern="1200" baseline="0" dirty="0"/>
            <a:t> </a:t>
          </a:r>
          <a:r>
            <a:rPr lang="hr-HR" sz="1600" b="0" i="1" kern="1200" baseline="0" dirty="0" err="1"/>
            <a:t>energy</a:t>
          </a:r>
          <a:r>
            <a:rPr lang="hr-HR" sz="1600" b="0" i="1" kern="1200" baseline="0" dirty="0"/>
            <a:t> market </a:t>
          </a:r>
          <a:r>
            <a:rPr lang="hr-HR" sz="1600" b="0" i="1" kern="1200" baseline="0" dirty="0" err="1"/>
            <a:t>integrity</a:t>
          </a:r>
          <a:r>
            <a:rPr lang="hr-HR" sz="1600" b="0" i="1" kern="1200" baseline="0" dirty="0"/>
            <a:t> </a:t>
          </a:r>
          <a:r>
            <a:rPr lang="hr-HR" sz="1600" b="0" i="1" kern="1200" baseline="0" dirty="0" err="1"/>
            <a:t>and</a:t>
          </a:r>
          <a:r>
            <a:rPr lang="hr-HR" sz="1600" b="0" i="1" kern="1200" baseline="0" dirty="0"/>
            <a:t> </a:t>
          </a:r>
          <a:r>
            <a:rPr lang="hr-HR" sz="1600" b="0" i="1" kern="1200" baseline="0" dirty="0" err="1"/>
            <a:t>transparency</a:t>
          </a:r>
          <a:r>
            <a:rPr lang="hr-HR" sz="1600" kern="1200" dirty="0"/>
            <a:t> -</a:t>
          </a:r>
          <a:r>
            <a:rPr lang="hr-HR" sz="1600" b="0" i="0" kern="1200" baseline="0" dirty="0"/>
            <a:t> REMIT)</a:t>
          </a:r>
          <a:endParaRPr lang="hr-HR" sz="1600" kern="1200" dirty="0"/>
        </a:p>
      </dsp:txBody>
      <dsp:txXfrm>
        <a:off x="7373495" y="839140"/>
        <a:ext cx="3232535" cy="1188987"/>
      </dsp:txXfrm>
    </dsp:sp>
    <dsp:sp modelId="{01B791D5-1EA4-47B4-926C-9588280DC317}">
      <dsp:nvSpPr>
        <dsp:cNvPr id="0" name=""/>
        <dsp:cNvSpPr/>
      </dsp:nvSpPr>
      <dsp:spPr>
        <a:xfrm>
          <a:off x="7373495" y="2028127"/>
          <a:ext cx="3232535" cy="2327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b="0" i="0" kern="1200" baseline="0" dirty="0"/>
            <a:t>U članku 15. se navodi ako burza osnovano sumnja da bi određena transakcija mogla prekršiti članke 3. ili 5. bez odgađanja obavješćuje nacionalno regulatorno tijelo, te bi trebali uspostaviti i održavati djelotvorne mehanizme i postupke kako bi prepoznale kršenja </a:t>
          </a:r>
          <a:r>
            <a:rPr lang="hr-HR" sz="1600" kern="1200" dirty="0" err="1"/>
            <a:t>insajderskog</a:t>
          </a:r>
          <a:r>
            <a:rPr lang="hr-HR" sz="1600" kern="1200" dirty="0"/>
            <a:t> trgovanja i manipulacije tržištem</a:t>
          </a:r>
          <a:endParaRPr lang="en-AU" sz="1600" kern="1200" dirty="0"/>
        </a:p>
      </dsp:txBody>
      <dsp:txXfrm>
        <a:off x="7373495" y="2028127"/>
        <a:ext cx="3232535" cy="2327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AFEFC-5D0A-4153-A7BD-06504C713795}">
      <dsp:nvSpPr>
        <dsp:cNvPr id="0" name=""/>
        <dsp:cNvSpPr/>
      </dsp:nvSpPr>
      <dsp:spPr>
        <a:xfrm>
          <a:off x="0" y="172013"/>
          <a:ext cx="10609346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i="0" kern="1200" baseline="0"/>
            <a:t>Uspostava organiziranog dan-unaprijed tržišta je bitna radi povećanja efikasnosti i transparentnosti trgovanja</a:t>
          </a:r>
          <a:endParaRPr lang="hr-HR" sz="2000" kern="1200"/>
        </a:p>
      </dsp:txBody>
      <dsp:txXfrm>
        <a:off x="37125" y="209138"/>
        <a:ext cx="10535096" cy="686250"/>
      </dsp:txXfrm>
    </dsp:sp>
    <dsp:sp modelId="{140AE495-04C3-4B8B-BEEA-48FD1E2E3B36}">
      <dsp:nvSpPr>
        <dsp:cNvPr id="0" name=""/>
        <dsp:cNvSpPr/>
      </dsp:nvSpPr>
      <dsp:spPr>
        <a:xfrm>
          <a:off x="0" y="990114"/>
          <a:ext cx="10609346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i="0" kern="1200" baseline="0"/>
            <a:t>Glavni preduvjet za</a:t>
          </a:r>
          <a:r>
            <a:rPr lang="hr-HR" sz="2000" kern="1200"/>
            <a:t> povezivanje dan-unaprijed i unutardnevnih tržišta je postojanje burzi električne energije</a:t>
          </a:r>
        </a:p>
      </dsp:txBody>
      <dsp:txXfrm>
        <a:off x="37125" y="1027239"/>
        <a:ext cx="10535096" cy="686250"/>
      </dsp:txXfrm>
    </dsp:sp>
    <dsp:sp modelId="{E73E2AB3-A9BB-4D81-8CC4-63BD3311DC6A}">
      <dsp:nvSpPr>
        <dsp:cNvPr id="0" name=""/>
        <dsp:cNvSpPr/>
      </dsp:nvSpPr>
      <dsp:spPr>
        <a:xfrm>
          <a:off x="0" y="1808214"/>
          <a:ext cx="10609346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i="0" kern="1200" baseline="0"/>
            <a:t>Povezivanjem tržišta se omogućuje </a:t>
          </a:r>
          <a:r>
            <a:rPr lang="hr-HR" sz="2000" kern="1200"/>
            <a:t>izravan pristup nalozima za trgovanje iz cijele Europe</a:t>
          </a:r>
        </a:p>
      </dsp:txBody>
      <dsp:txXfrm>
        <a:off x="37125" y="1845339"/>
        <a:ext cx="10535096" cy="686250"/>
      </dsp:txXfrm>
    </dsp:sp>
    <dsp:sp modelId="{32E00C30-B1A5-477A-9A82-55B175D27C40}">
      <dsp:nvSpPr>
        <dsp:cNvPr id="0" name=""/>
        <dsp:cNvSpPr/>
      </dsp:nvSpPr>
      <dsp:spPr>
        <a:xfrm>
          <a:off x="0" y="2626314"/>
          <a:ext cx="10609346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i="0" kern="1200" baseline="0"/>
            <a:t>Pravilno određena </a:t>
          </a:r>
          <a:r>
            <a:rPr lang="hr-HR" sz="2000" kern="1200"/>
            <a:t>cijena na dan-unaprijed tržištu daje adekvatan tržišni signal i ostalim tržištima (dugoročna financijska ili fizička tržišta, tržište za uravnoteženje…)</a:t>
          </a:r>
        </a:p>
      </dsp:txBody>
      <dsp:txXfrm>
        <a:off x="37125" y="2663439"/>
        <a:ext cx="10535096" cy="686250"/>
      </dsp:txXfrm>
    </dsp:sp>
    <dsp:sp modelId="{E6CE38FB-A155-4D51-9786-AC033F4A6E5A}">
      <dsp:nvSpPr>
        <dsp:cNvPr id="0" name=""/>
        <dsp:cNvSpPr/>
      </dsp:nvSpPr>
      <dsp:spPr>
        <a:xfrm>
          <a:off x="0" y="3444414"/>
          <a:ext cx="10609346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i="0" kern="1200" baseline="0"/>
            <a:t>Us</a:t>
          </a:r>
          <a:r>
            <a:rPr lang="hr-HR" sz="2000" kern="1200"/>
            <a:t>postava regionalnog izračuna te dodjela dan-unaprijed kapaciteta u sklopu povezivanja tržišta bitno utječe na osiguranje minimalne razine kapaciteta za prekozonsko trgovanje određene prema Uredbi (EU) 2019/943</a:t>
          </a:r>
        </a:p>
      </dsp:txBody>
      <dsp:txXfrm>
        <a:off x="37125" y="3481539"/>
        <a:ext cx="10535096" cy="686250"/>
      </dsp:txXfrm>
    </dsp:sp>
    <dsp:sp modelId="{64AE4A9E-44A5-48EB-B9C9-4493F4B2D72A}">
      <dsp:nvSpPr>
        <dsp:cNvPr id="0" name=""/>
        <dsp:cNvSpPr/>
      </dsp:nvSpPr>
      <dsp:spPr>
        <a:xfrm>
          <a:off x="0" y="4262514"/>
          <a:ext cx="10609346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Razvoj veleprodajnih tržišta u Europi se vrlo brzo razvija te ga je potrebno kontinuirano pratiti</a:t>
          </a:r>
        </a:p>
      </dsp:txBody>
      <dsp:txXfrm>
        <a:off x="37125" y="4299639"/>
        <a:ext cx="10535096" cy="68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87ACB-4AEE-4D1B-86AA-8E35331A6EF8}" type="datetimeFigureOut">
              <a:rPr lang="hr-HR" smtClean="0"/>
              <a:pPr/>
              <a:t>24.11.2022.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1BF10-5A11-4181-B147-A821D071031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349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6F79A-70F7-4678-9FFF-EA7683106A4A}" type="datetimeFigureOut">
              <a:rPr lang="hr-HR" smtClean="0"/>
              <a:pPr/>
              <a:t>24.11.2022.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CF851-35E1-4E86-9263-A461332567F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247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CF851-35E1-4E86-9263-A461332567F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196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F851-35E1-4E86-9263-A461332567F2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4211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F851-35E1-4E86-9263-A461332567F2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1360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F851-35E1-4E86-9263-A461332567F2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7834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F851-35E1-4E86-9263-A461332567F2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4387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F851-35E1-4E86-9263-A461332567F2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8111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F851-35E1-4E86-9263-A461332567F2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430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F851-35E1-4E86-9263-A461332567F2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0765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F851-35E1-4E86-9263-A461332567F2}" type="slidenum">
              <a:rPr lang="hr-HR" smtClean="0"/>
              <a:pPr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452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F851-35E1-4E86-9263-A461332567F2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447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F851-35E1-4E86-9263-A461332567F2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335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F851-35E1-4E86-9263-A461332567F2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3985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F851-35E1-4E86-9263-A461332567F2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2947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F851-35E1-4E86-9263-A461332567F2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1116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F851-35E1-4E86-9263-A461332567F2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5275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F851-35E1-4E86-9263-A461332567F2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1509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F851-35E1-4E86-9263-A461332567F2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975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1248000" y="5832000"/>
            <a:ext cx="5136032" cy="288000"/>
          </a:xfrm>
        </p:spPr>
        <p:txBody>
          <a:bodyPr lIns="0" tIns="36000" rIns="0" bIns="3600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sr-Latn-RS" dirty="0"/>
              <a:t>Zagreb </a:t>
            </a:r>
            <a:r>
              <a:rPr lang="sr-Latn-RS" dirty="0">
                <a:solidFill>
                  <a:schemeClr val="accent1"/>
                </a:solidFill>
              </a:rPr>
              <a:t> </a:t>
            </a:r>
            <a:r>
              <a:rPr lang="hr-HR" dirty="0">
                <a:solidFill>
                  <a:schemeClr val="accent1"/>
                </a:solidFill>
              </a:rPr>
              <a:t>▪</a:t>
            </a:r>
            <a:r>
              <a:rPr lang="hr-HR" dirty="0"/>
              <a:t>  </a:t>
            </a:r>
            <a:r>
              <a:rPr lang="sr-Latn-RS" dirty="0"/>
              <a:t>23.10.2013. </a:t>
            </a:r>
            <a:endParaRPr lang="hr-H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35360" cy="6858000"/>
          </a:xfrm>
          <a:prstGeom prst="rect">
            <a:avLst/>
          </a:prstGeom>
          <a:solidFill>
            <a:srgbClr val="C32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0"/>
            <a:ext cx="381000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48000" y="2289298"/>
            <a:ext cx="9696011" cy="2279404"/>
          </a:xfrm>
          <a:prstGeom prst="rect">
            <a:avLst/>
          </a:prstGeom>
          <a:noFill/>
        </p:spPr>
        <p:txBody>
          <a:bodyPr wrap="square" lIns="0" tIns="36000" rIns="0" bIns="36000" rtlCol="0" anchor="t" anchorCtr="0">
            <a:noAutofit/>
          </a:bodyPr>
          <a:lstStyle>
            <a:lvl1pPr>
              <a:defRPr lang="hr-HR" sz="40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74" y="332656"/>
            <a:ext cx="3360375" cy="12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1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ni layout - podlo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355806" y="6474242"/>
            <a:ext cx="623541" cy="1231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F90B3-CD4B-4891-BFDC-519E2C892831}" type="slidenum">
              <a:rPr lang="hr-HR" sz="800" smtClean="0">
                <a:solidFill>
                  <a:schemeClr val="tx1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hr-HR" sz="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35360" cy="6858000"/>
          </a:xfrm>
          <a:prstGeom prst="rect">
            <a:avLst/>
          </a:prstGeom>
          <a:solidFill>
            <a:srgbClr val="C32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0"/>
            <a:ext cx="381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547" y="116632"/>
            <a:ext cx="10972800" cy="9361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>
              <a:defRPr lang="hr-HR" sz="3000" b="1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07534" y="1186300"/>
            <a:ext cx="10945284" cy="5050988"/>
          </a:xfrm>
          <a:prstGeom prst="rect">
            <a:avLst/>
          </a:prstGeom>
        </p:spPr>
        <p:txBody>
          <a:bodyPr/>
          <a:lstStyle>
            <a:lvl1pPr marL="268288" indent="-268288">
              <a:buFont typeface="Wingdings" pitchFamily="2" charset="2"/>
              <a:buChar char="§"/>
              <a:defRPr sz="2000"/>
            </a:lvl1pPr>
            <a:lvl2pPr marL="623888" indent="-266700">
              <a:spcBef>
                <a:spcPts val="1200"/>
              </a:spcBef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387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Latn-RS" dirty="0"/>
              <a:t>26.9.2012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817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ationtool.jao.eu/cor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acer.europa.eu/" TargetMode="External"/><Relationship Id="rId3" Type="http://schemas.openxmlformats.org/officeDocument/2006/relationships/hyperlink" Target="https://www.cropex.hr/hr/dokumenti.html" TargetMode="External"/><Relationship Id="rId7" Type="http://schemas.openxmlformats.org/officeDocument/2006/relationships/hyperlink" Target="https://ee-public-nc-downloads.azureedge.net/strapi-test-assets/strapi-assets/2022_ENTSO_E_Market_report_Web_836ec0a601.pdf" TargetMode="External"/><Relationship Id="rId2" Type="http://schemas.openxmlformats.org/officeDocument/2006/relationships/hyperlink" Target="https://eur-lex.europa.eu/legal-content/HR/TXT/PDF/?uri=CELEX:32015R1222&amp;from=HR%20https://www.cropex.hr/hr/dokument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tsoe.eu/network_codes/ccr-regions/" TargetMode="External"/><Relationship Id="rId5" Type="http://schemas.openxmlformats.org/officeDocument/2006/relationships/hyperlink" Target="https://www.entsoe.eu/network_codes/cacm/" TargetMode="External"/><Relationship Id="rId4" Type="http://schemas.openxmlformats.org/officeDocument/2006/relationships/hyperlink" Target="https://www.nemo-committee.eu/" TargetMode="External"/><Relationship Id="rId9" Type="http://schemas.openxmlformats.org/officeDocument/2006/relationships/hyperlink" Target="https://publicationtool.jao.eu/cor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5560" y="2132856"/>
            <a:ext cx="8532948" cy="864096"/>
          </a:xfrm>
        </p:spPr>
        <p:txBody>
          <a:bodyPr/>
          <a:lstStyle/>
          <a:p>
            <a:r>
              <a:rPr lang="pl-PL" sz="3200" b="1" dirty="0">
                <a:ea typeface="+mn-lt"/>
                <a:cs typeface="+mn-lt"/>
                <a:sym typeface="+mn-lt"/>
              </a:rPr>
              <a:t>Regulatorni okvir za organizovano tržište u Hrvatskoj</a:t>
            </a:r>
            <a:br>
              <a:rPr lang="hr-HR" sz="3200" b="1" dirty="0">
                <a:ea typeface="+mn-lt"/>
                <a:cs typeface="+mn-lt"/>
                <a:sym typeface="+mn-lt"/>
              </a:rPr>
            </a:br>
            <a:br>
              <a:rPr lang="hr-HR" sz="3200" b="1" dirty="0">
                <a:ea typeface="+mn-lt"/>
                <a:cs typeface="+mn-lt"/>
                <a:sym typeface="+mn-lt"/>
              </a:rPr>
            </a:br>
            <a:r>
              <a:rPr lang="hr-HR" sz="3200" b="1" dirty="0">
                <a:ea typeface="+mn-lt"/>
                <a:cs typeface="+mn-lt"/>
                <a:sym typeface="+mn-lt"/>
              </a:rPr>
              <a:t>	</a:t>
            </a:r>
            <a:br>
              <a:rPr lang="hr-HR" sz="3000" dirty="0">
                <a:ea typeface="+mn-lt"/>
                <a:cs typeface="+mn-lt"/>
                <a:sym typeface="+mn-lt"/>
              </a:rPr>
            </a:br>
            <a:br>
              <a:rPr lang="hr-HR" sz="3000" dirty="0">
                <a:ea typeface="+mn-lt"/>
                <a:cs typeface="+mn-lt"/>
                <a:sym typeface="+mn-lt"/>
              </a:rPr>
            </a:br>
            <a:br>
              <a:rPr lang="hr-HR" sz="3000" dirty="0">
                <a:ea typeface="+mn-lt"/>
                <a:cs typeface="+mn-lt"/>
                <a:sym typeface="+mn-lt"/>
              </a:rPr>
            </a:br>
            <a:br>
              <a:rPr lang="hr-HR" sz="3000" dirty="0">
                <a:ea typeface="+mn-lt"/>
                <a:cs typeface="+mn-lt"/>
                <a:sym typeface="+mn-lt"/>
              </a:rPr>
            </a:br>
            <a:br>
              <a:rPr lang="hr-HR" sz="3200" b="1" dirty="0">
                <a:ea typeface="+mn-lt"/>
                <a:cs typeface="+mn-lt"/>
                <a:sym typeface="+mn-lt"/>
              </a:rPr>
            </a:br>
            <a:endParaRPr lang="hr-HR" sz="3200" b="1" dirty="0">
              <a:ea typeface="+mn-lt"/>
              <a:cs typeface="+mn-lt"/>
              <a:sym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2E78B6-1E12-3D2B-D6AF-E9767581DF45}"/>
              </a:ext>
            </a:extLst>
          </p:cNvPr>
          <p:cNvSpPr txBox="1">
            <a:spLocks/>
          </p:cNvSpPr>
          <p:nvPr/>
        </p:nvSpPr>
        <p:spPr>
          <a:xfrm>
            <a:off x="767408" y="5526675"/>
            <a:ext cx="10945284" cy="7025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000" dirty="0" err="1">
                <a:solidFill>
                  <a:schemeClr val="bg2">
                    <a:lumMod val="50000"/>
                  </a:schemeClr>
                </a:solidFill>
                <a:latin typeface="Arial Narrow"/>
              </a:rPr>
              <a:t>Tarčin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Arial Narrow"/>
              </a:rPr>
              <a:t>, Bosna i Hercegovina, 2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9. 11. 2022.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46E7B1A-8CEE-F966-9DFF-110A6827607F}"/>
              </a:ext>
            </a:extLst>
          </p:cNvPr>
          <p:cNvSpPr txBox="1">
            <a:spLocks/>
          </p:cNvSpPr>
          <p:nvPr/>
        </p:nvSpPr>
        <p:spPr>
          <a:xfrm>
            <a:off x="623358" y="4119614"/>
            <a:ext cx="10945284" cy="8640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Arial Narrow"/>
              </a:rPr>
              <a:t>Hrvoje Miličić, dipl. 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Arial Narrow"/>
              </a:rPr>
              <a:t>Hrvatska energetska regulatorna agencija (HERA)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Arial Narrow"/>
              </a:rPr>
              <a:t> hmilicic@hera.hr  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5A5D5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618E6-28B1-C9CF-8CDA-39387ED07CF6}"/>
              </a:ext>
            </a:extLst>
          </p:cNvPr>
          <p:cNvSpPr txBox="1"/>
          <p:nvPr/>
        </p:nvSpPr>
        <p:spPr>
          <a:xfrm>
            <a:off x="2391461" y="3140968"/>
            <a:ext cx="91450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000" dirty="0">
                <a:ea typeface="+mn-lt"/>
                <a:cs typeface="+mn-lt"/>
                <a:sym typeface="+mn-lt"/>
              </a:rPr>
              <a:t>radionica </a:t>
            </a:r>
            <a:r>
              <a:rPr lang="hr-HR" sz="3000" i="1" dirty="0" err="1">
                <a:ea typeface="+mn-lt"/>
                <a:cs typeface="+mn-lt"/>
                <a:sym typeface="+mn-lt"/>
              </a:rPr>
              <a:t>Organizovano</a:t>
            </a:r>
            <a:r>
              <a:rPr lang="hr-HR" sz="3000" i="1" dirty="0">
                <a:ea typeface="+mn-lt"/>
                <a:cs typeface="+mn-lt"/>
                <a:sym typeface="+mn-lt"/>
              </a:rPr>
              <a:t> tržište dan-unaprijed i unutar dana</a:t>
            </a:r>
            <a:br>
              <a:rPr lang="hr-HR" sz="1800" dirty="0">
                <a:ea typeface="+mn-lt"/>
                <a:cs typeface="+mn-lt"/>
                <a:sym typeface="+mn-lt"/>
              </a:rPr>
            </a:br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C8512B-A7A6-E9D0-52C1-B7DF11B10B75}"/>
              </a:ext>
            </a:extLst>
          </p:cNvPr>
          <p:cNvSpPr txBox="1"/>
          <p:nvPr/>
        </p:nvSpPr>
        <p:spPr>
          <a:xfrm>
            <a:off x="2927648" y="6204329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300" dirty="0"/>
              <a:t>Stavovi izneseni u prezentaciji su osobna mišljenja autora, nisu obvezujući za poduzeće/instituciju u kojoj je autor zaposlen te se ne moraju nužno podudarati sa službenim stavovima poduzeća/institucije</a:t>
            </a:r>
          </a:p>
        </p:txBody>
      </p:sp>
    </p:spTree>
    <p:extLst>
      <p:ext uri="{BB962C8B-B14F-4D97-AF65-F5344CB8AC3E}">
        <p14:creationId xmlns:p14="http://schemas.microsoft.com/office/powerpoint/2010/main" val="185173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7E58-4C23-D2ED-61A3-2EBCA54E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Core CCR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2AEB-7314-1A3F-A0C4-6BFE1E6E5C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5400" y="980728"/>
            <a:ext cx="4608512" cy="554459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solidFill>
                  <a:schemeClr val="tx2"/>
                </a:solidFill>
              </a:rPr>
              <a:t>Hrvatske granice sa Slovenijom (HR-SI) i Mađarskom (HR-HU) su obuhvaćene u Core regiju za proračun kapaciteta (</a:t>
            </a:r>
            <a:r>
              <a:rPr lang="hr-HR" dirty="0">
                <a:solidFill>
                  <a:srgbClr val="FF0000"/>
                </a:solidFill>
              </a:rPr>
              <a:t>Core CCR</a:t>
            </a:r>
            <a:r>
              <a:rPr lang="hr-HR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solidFill>
                  <a:schemeClr val="tx2"/>
                </a:solidFill>
              </a:rPr>
              <a:t>8.6.2022. uspješno pokrenut koordiniran izračun i dodjela dan-unaprijed kapaciteta u Core CCR nakon 1,5 godina odgode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solidFill>
                  <a:schemeClr val="tx2"/>
                </a:solidFill>
              </a:rPr>
              <a:t>Prekozonski kapaciteti su </a:t>
            </a:r>
            <a:r>
              <a:rPr lang="hr-HR" dirty="0">
                <a:solidFill>
                  <a:srgbClr val="FF0000"/>
                </a:solidFill>
              </a:rPr>
              <a:t>izračunati</a:t>
            </a:r>
            <a:r>
              <a:rPr lang="hr-HR" dirty="0">
                <a:solidFill>
                  <a:schemeClr val="tx2"/>
                </a:solidFill>
              </a:rPr>
              <a:t> prema metodologiji proračuna kapaciteta temeljenim na tokovima snaga (engl. </a:t>
            </a:r>
            <a:r>
              <a:rPr lang="hr-HR" i="1" dirty="0" err="1">
                <a:solidFill>
                  <a:srgbClr val="FF0000"/>
                </a:solidFill>
              </a:rPr>
              <a:t>f</a:t>
            </a:r>
            <a:r>
              <a:rPr lang="hr-HR" i="1" dirty="0" err="1">
                <a:solidFill>
                  <a:schemeClr val="tx2"/>
                </a:solidFill>
              </a:rPr>
              <a:t>low-</a:t>
            </a:r>
            <a:r>
              <a:rPr lang="hr-HR" i="1" dirty="0" err="1">
                <a:solidFill>
                  <a:srgbClr val="FF0000"/>
                </a:solidFill>
              </a:rPr>
              <a:t>b</a:t>
            </a:r>
            <a:r>
              <a:rPr lang="hr-HR" i="1" dirty="0" err="1">
                <a:solidFill>
                  <a:schemeClr val="tx2"/>
                </a:solidFill>
              </a:rPr>
              <a:t>ased</a:t>
            </a:r>
            <a:r>
              <a:rPr lang="hr-HR" i="1"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– </a:t>
            </a:r>
            <a:r>
              <a:rPr lang="hr-HR" dirty="0">
                <a:solidFill>
                  <a:srgbClr val="FF0000"/>
                </a:solidFill>
              </a:rPr>
              <a:t>FB</a:t>
            </a:r>
            <a:r>
              <a:rPr lang="hr-HR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solidFill>
                  <a:schemeClr val="tx2"/>
                </a:solidFill>
              </a:rPr>
              <a:t>Za istovremeno određivanje </a:t>
            </a:r>
            <a:r>
              <a:rPr lang="hr-HR" dirty="0">
                <a:solidFill>
                  <a:srgbClr val="FF0000"/>
                </a:solidFill>
              </a:rPr>
              <a:t>dodjele</a:t>
            </a:r>
            <a:r>
              <a:rPr lang="hr-HR" dirty="0">
                <a:solidFill>
                  <a:schemeClr val="tx2"/>
                </a:solidFill>
              </a:rPr>
              <a:t> kapaciteta i određivanje referentnih cijena u zonama trgovanja se koristi algoritam </a:t>
            </a:r>
            <a:r>
              <a:rPr lang="hr-HR" dirty="0">
                <a:solidFill>
                  <a:srgbClr val="FF0000"/>
                </a:solidFill>
              </a:rPr>
              <a:t>EUPHEMIA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D1D68-EBEA-FFB8-96C4-F102D5E710FB}"/>
              </a:ext>
            </a:extLst>
          </p:cNvPr>
          <p:cNvSpPr txBox="1"/>
          <p:nvPr/>
        </p:nvSpPr>
        <p:spPr>
          <a:xfrm>
            <a:off x="5843972" y="5638864"/>
            <a:ext cx="5897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Izvor: CREG </a:t>
            </a:r>
            <a:r>
              <a:rPr lang="hr-HR" sz="1400" dirty="0" err="1"/>
              <a:t>Study</a:t>
            </a:r>
            <a:r>
              <a:rPr lang="hr-HR" sz="1400" dirty="0"/>
              <a:t> </a:t>
            </a:r>
            <a:r>
              <a:rPr lang="en-US" sz="1400" dirty="0"/>
              <a:t>on the functioning of the Core day-ahead flow-based market coupling mechanism and the impact of low margins available for cross-zonal exchanges</a:t>
            </a:r>
            <a:endParaRPr lang="en-AU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07F07-C4BD-9416-D9B6-D0F4DC84A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20" y="1540664"/>
            <a:ext cx="6473751" cy="383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51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7E58-4C23-D2ED-61A3-2EBCA54E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Razvoj zajedničkih metodologija unutar Core CCR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2AEB-7314-1A3F-A0C4-6BFE1E6E5C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5400" y="980728"/>
            <a:ext cx="4608512" cy="5544596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D1D68-EBEA-FFB8-96C4-F102D5E710FB}"/>
              </a:ext>
            </a:extLst>
          </p:cNvPr>
          <p:cNvSpPr txBox="1"/>
          <p:nvPr/>
        </p:nvSpPr>
        <p:spPr>
          <a:xfrm>
            <a:off x="3863752" y="6525324"/>
            <a:ext cx="4391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Izvor: ENTSO-E </a:t>
            </a:r>
            <a:r>
              <a:rPr lang="en-US" sz="1400" dirty="0"/>
              <a:t>Status Update of Core Program - August 2022</a:t>
            </a:r>
            <a:endParaRPr lang="en-AU" sz="1400" dirty="0"/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6318D40-2676-236E-3E66-8102201BA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76" y="843445"/>
            <a:ext cx="8633536" cy="56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72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7E58-4C23-D2ED-61A3-2EBCA54E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Implementacija CACM uredbe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2AEB-7314-1A3F-A0C4-6BFE1E6E5C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71464" y="1402324"/>
            <a:ext cx="10609346" cy="5195028"/>
          </a:xfrm>
        </p:spPr>
        <p:txBody>
          <a:bodyPr/>
          <a:lstStyle/>
          <a:p>
            <a:r>
              <a:rPr lang="hr-HR" b="0" i="0" u="none" strike="noStrike" baseline="0" dirty="0">
                <a:solidFill>
                  <a:srgbClr val="000000"/>
                </a:solidFill>
              </a:rPr>
              <a:t>Hitno dovršenje </a:t>
            </a:r>
            <a:r>
              <a:rPr lang="hr-HR" b="0" i="0" u="none" strike="noStrike" baseline="0" dirty="0">
                <a:solidFill>
                  <a:srgbClr val="FF0000"/>
                </a:solidFill>
              </a:rPr>
              <a:t>posve funkcionalnog i međusobno povezanog unutarnjeg tržišta </a:t>
            </a:r>
            <a:r>
              <a:rPr lang="hr-HR" b="0" i="0" u="none" strike="noStrike" baseline="0" dirty="0">
                <a:solidFill>
                  <a:srgbClr val="000000"/>
                </a:solidFill>
              </a:rPr>
              <a:t>energije ključno je za ciljeve održanja sigurne opskrbe energijom, povećanja konkurentnosti i osiguranja da svi kupci mogu kupiti energiju po priuštivim cijenama</a:t>
            </a:r>
          </a:p>
          <a:p>
            <a:r>
              <a:rPr lang="hr-HR" b="0" i="0" u="none" strike="noStrike" baseline="0" dirty="0">
                <a:solidFill>
                  <a:srgbClr val="000000"/>
                </a:solidFill>
              </a:rPr>
              <a:t>Radi pomaka prema stvarno integriranom tržištu električne energije trebalo bi dodatno uskladiti postojeća </a:t>
            </a:r>
            <a:r>
              <a:rPr lang="hr-HR" b="0" i="0" u="none" strike="noStrike" baseline="0" dirty="0">
                <a:solidFill>
                  <a:srgbClr val="FF0000"/>
                </a:solidFill>
              </a:rPr>
              <a:t>pravila za dodjelu kapaciteta</a:t>
            </a:r>
            <a:r>
              <a:rPr lang="hr-HR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hr-HR" b="0" i="0" u="none" strike="noStrike" baseline="0" dirty="0">
                <a:solidFill>
                  <a:srgbClr val="FF0000"/>
                </a:solidFill>
              </a:rPr>
              <a:t>upravljanje zagušenjima </a:t>
            </a:r>
            <a:r>
              <a:rPr lang="hr-HR" b="0" i="0" u="none" strike="noStrike" baseline="0" dirty="0">
                <a:solidFill>
                  <a:srgbClr val="000000"/>
                </a:solidFill>
              </a:rPr>
              <a:t>i </a:t>
            </a:r>
            <a:r>
              <a:rPr lang="hr-HR" b="0" i="0" u="none" strike="noStrike" baseline="0" dirty="0">
                <a:solidFill>
                  <a:srgbClr val="FF0000"/>
                </a:solidFill>
              </a:rPr>
              <a:t>trgovanje</a:t>
            </a:r>
            <a:r>
              <a:rPr lang="hr-HR" b="0" i="0" u="none" strike="noStrike" baseline="0" dirty="0">
                <a:solidFill>
                  <a:srgbClr val="000000"/>
                </a:solidFill>
              </a:rPr>
              <a:t> električnom energijom</a:t>
            </a:r>
          </a:p>
          <a:p>
            <a:r>
              <a:rPr lang="hr-HR" b="0" i="0" u="none" strike="noStrike" baseline="0" dirty="0">
                <a:solidFill>
                  <a:srgbClr val="000000"/>
                </a:solidFill>
              </a:rPr>
              <a:t>Ovom se Uredbom utvrđuju minimalna usklađena pravila čiji je krajnji cilj </a:t>
            </a:r>
            <a:r>
              <a:rPr lang="hr-HR" b="0" i="0" u="none" strike="noStrike" baseline="0" dirty="0">
                <a:solidFill>
                  <a:srgbClr val="FF0000"/>
                </a:solidFill>
              </a:rPr>
              <a:t>jedinstveno povezivanje dan unaprijed i unutardnevno povezivanje </a:t>
            </a:r>
            <a:r>
              <a:rPr lang="hr-HR" b="0" i="0" u="none" strike="noStrike" baseline="0" dirty="0">
                <a:solidFill>
                  <a:srgbClr val="000000"/>
                </a:solidFill>
              </a:rPr>
              <a:t>kako bi se osigurao jasan pravni okvir za učinkovit i suvremen sustav dodjele kapaciteta i upravljanja zagušenjima, koji će u korist potrošača olakšati trgovanje električnom energijom na području cijele Unije, omogućiti učinkovitiju upotrebu mreže i povećati konkurenciju </a:t>
            </a:r>
          </a:p>
          <a:p>
            <a:r>
              <a:rPr lang="hr-HR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hr-HR" b="0" i="0" u="none" strike="noStrike" baseline="0" dirty="0">
                <a:solidFill>
                  <a:srgbClr val="FF0000"/>
                </a:solidFill>
              </a:rPr>
              <a:t>Raspoloživi prekogranični kapacitet </a:t>
            </a:r>
            <a:r>
              <a:rPr lang="hr-HR" b="0" i="0" u="none" strike="noStrike" baseline="0" dirty="0">
                <a:solidFill>
                  <a:srgbClr val="000000"/>
                </a:solidFill>
              </a:rPr>
              <a:t>trebao bi biti jedan od najvažnijih podataka za daljnji postupak proračunavanja u kojem se uparuju sve prodajne i kupovne ponude iz cijele Unije prikupljene na burzama električne energije, uzimajući u obzir raspoloživi prekogranični kapacitet na ekonomski optimalan način</a:t>
            </a:r>
          </a:p>
          <a:p>
            <a:r>
              <a:rPr lang="hr-HR" b="0" i="0" u="none" strike="noStrike" baseline="0" dirty="0">
                <a:solidFill>
                  <a:srgbClr val="000000"/>
                </a:solidFill>
              </a:rPr>
              <a:t>Operator tržišnog povezivanja upotrebljava poseban </a:t>
            </a:r>
            <a:r>
              <a:rPr lang="hr-HR" b="0" i="0" u="none" strike="noStrike" baseline="0" dirty="0">
                <a:solidFill>
                  <a:srgbClr val="FF0000"/>
                </a:solidFill>
              </a:rPr>
              <a:t>algoritam za optimalno uparivanje prodajnih i kupovnih ponuda</a:t>
            </a:r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29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7E58-4C23-D2ED-61A3-2EBCA54E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Odredbe i uvjeti ili metodologije CACM uredbe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CEAE6-FA3F-2E93-DEEB-E1FF95BD6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226"/>
          <a:stretch/>
        </p:blipFill>
        <p:spPr>
          <a:xfrm>
            <a:off x="1870932" y="908720"/>
            <a:ext cx="8450136" cy="5601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E2EF58-F21C-1120-D9A1-2A7F6936B3B0}"/>
              </a:ext>
            </a:extLst>
          </p:cNvPr>
          <p:cNvSpPr txBox="1"/>
          <p:nvPr/>
        </p:nvSpPr>
        <p:spPr>
          <a:xfrm>
            <a:off x="5064939" y="6488668"/>
            <a:ext cx="285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Izvor: ACER CACM </a:t>
            </a:r>
            <a:r>
              <a:rPr lang="hr-HR" dirty="0" err="1"/>
              <a:t>Task</a:t>
            </a:r>
            <a:r>
              <a:rPr lang="hr-HR" dirty="0"/>
              <a:t> </a:t>
            </a:r>
            <a:r>
              <a:rPr lang="hr-HR" dirty="0" err="1"/>
              <a:t>Force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05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7E58-4C23-D2ED-61A3-2EBCA54E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Redoslijed najvažnijih procesa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77285F8-2F6A-2361-FC1A-BF36718A966B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66249561"/>
              </p:ext>
            </p:extLst>
          </p:nvPr>
        </p:nvGraphicFramePr>
        <p:xfrm>
          <a:off x="1271464" y="1402324"/>
          <a:ext cx="10609346" cy="5195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5926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FD49E-3866-656A-C09C-AF4C82B9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Povezivanje dan-unaprijed tržišta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A189-BEF9-9F4D-6F65-EF2EBB4F3A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9416" y="1268760"/>
            <a:ext cx="10945284" cy="5596136"/>
          </a:xfrm>
        </p:spPr>
        <p:txBody>
          <a:bodyPr/>
          <a:lstStyle/>
          <a:p>
            <a:pPr marL="0" indent="0">
              <a:buNone/>
            </a:pPr>
            <a:endParaRPr lang="hr-HR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A97714-2465-CF7B-C41A-FE7527D16B82}"/>
              </a:ext>
            </a:extLst>
          </p:cNvPr>
          <p:cNvSpPr txBox="1"/>
          <p:nvPr/>
        </p:nvSpPr>
        <p:spPr>
          <a:xfrm>
            <a:off x="1006547" y="1556792"/>
            <a:ext cx="55935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Jedinstveno povezivanje dan-unaprijed tržišta (engl. </a:t>
            </a:r>
            <a:r>
              <a:rPr lang="hr-HR" i="1" dirty="0">
                <a:solidFill>
                  <a:srgbClr val="FF0000"/>
                </a:solidFill>
              </a:rPr>
              <a:t>s</a:t>
            </a:r>
            <a:r>
              <a:rPr lang="hr-HR" i="1" dirty="0">
                <a:solidFill>
                  <a:schemeClr val="tx2"/>
                </a:solidFill>
              </a:rPr>
              <a:t>ingle</a:t>
            </a:r>
            <a:r>
              <a:rPr lang="hr-HR" i="1" dirty="0"/>
              <a:t> </a:t>
            </a:r>
            <a:r>
              <a:rPr lang="hr-HR" i="1" dirty="0" err="1">
                <a:solidFill>
                  <a:srgbClr val="FF0000"/>
                </a:solidFill>
              </a:rPr>
              <a:t>d</a:t>
            </a:r>
            <a:r>
              <a:rPr lang="hr-HR" i="1" dirty="0" err="1">
                <a:solidFill>
                  <a:schemeClr val="tx2"/>
                </a:solidFill>
              </a:rPr>
              <a:t>ay</a:t>
            </a:r>
            <a:r>
              <a:rPr lang="hr-HR" i="1" dirty="0" err="1"/>
              <a:t>-</a:t>
            </a:r>
            <a:r>
              <a:rPr lang="hr-HR" i="1" dirty="0" err="1">
                <a:solidFill>
                  <a:srgbClr val="FF0000"/>
                </a:solidFill>
              </a:rPr>
              <a:t>a</a:t>
            </a:r>
            <a:r>
              <a:rPr lang="hr-HR" i="1" dirty="0" err="1">
                <a:solidFill>
                  <a:schemeClr val="tx2"/>
                </a:solidFill>
              </a:rPr>
              <a:t>head</a:t>
            </a:r>
            <a:r>
              <a:rPr lang="hr-HR" i="1" dirty="0"/>
              <a:t> </a:t>
            </a:r>
            <a:r>
              <a:rPr lang="hr-HR" i="1" dirty="0" err="1">
                <a:solidFill>
                  <a:srgbClr val="FF0000"/>
                </a:solidFill>
              </a:rPr>
              <a:t>c</a:t>
            </a:r>
            <a:r>
              <a:rPr lang="hr-HR" i="1" dirty="0" err="1">
                <a:solidFill>
                  <a:schemeClr val="tx2"/>
                </a:solidFill>
              </a:rPr>
              <a:t>oupling</a:t>
            </a:r>
            <a:r>
              <a:rPr lang="hr-HR" dirty="0"/>
              <a:t> – </a:t>
            </a:r>
            <a:r>
              <a:rPr lang="hr-HR" dirty="0">
                <a:solidFill>
                  <a:srgbClr val="FF0000"/>
                </a:solidFill>
              </a:rPr>
              <a:t>SDAC</a:t>
            </a:r>
            <a:r>
              <a:rPr lang="hr-HR" dirty="0"/>
              <a:t>)</a:t>
            </a:r>
          </a:p>
          <a:p>
            <a:endParaRPr lang="hr-HR" dirty="0"/>
          </a:p>
          <a:p>
            <a:r>
              <a:rPr lang="hr-HR" dirty="0">
                <a:solidFill>
                  <a:schemeClr val="tx2"/>
                </a:solidFill>
              </a:rPr>
              <a:t>SDAC trenutačno obuhvaća: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2"/>
                </a:solidFill>
              </a:rPr>
              <a:t>27 zemalja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2"/>
                </a:solidFill>
              </a:rPr>
              <a:t>32 TSO-a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2"/>
                </a:solidFill>
              </a:rPr>
              <a:t>17 NEMO-a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r>
              <a:rPr lang="hr-HR" dirty="0">
                <a:solidFill>
                  <a:schemeClr val="tx2"/>
                </a:solidFill>
              </a:rPr>
              <a:t>Koristi se funkcija operatora povezivanja tržišta putem programa </a:t>
            </a:r>
            <a:r>
              <a:rPr lang="hr-HR" i="1" dirty="0">
                <a:solidFill>
                  <a:schemeClr val="tx2"/>
                </a:solidFill>
              </a:rPr>
              <a:t>Pan-European </a:t>
            </a:r>
            <a:r>
              <a:rPr lang="hr-HR" i="1" dirty="0" err="1">
                <a:solidFill>
                  <a:schemeClr val="tx2"/>
                </a:solidFill>
              </a:rPr>
              <a:t>Hybrid</a:t>
            </a:r>
            <a:r>
              <a:rPr lang="hr-HR" i="1" dirty="0">
                <a:solidFill>
                  <a:schemeClr val="tx2"/>
                </a:solidFill>
              </a:rPr>
              <a:t> </a:t>
            </a:r>
            <a:r>
              <a:rPr lang="hr-HR" i="1" dirty="0" err="1">
                <a:solidFill>
                  <a:schemeClr val="tx2"/>
                </a:solidFill>
              </a:rPr>
              <a:t>Electricity</a:t>
            </a:r>
            <a:r>
              <a:rPr lang="hr-HR" i="1" dirty="0">
                <a:solidFill>
                  <a:schemeClr val="tx2"/>
                </a:solidFill>
              </a:rPr>
              <a:t> Market </a:t>
            </a:r>
            <a:r>
              <a:rPr lang="hr-HR" i="1" dirty="0" err="1">
                <a:solidFill>
                  <a:schemeClr val="tx2"/>
                </a:solidFill>
              </a:rPr>
              <a:t>Integration</a:t>
            </a:r>
            <a:r>
              <a:rPr lang="hr-HR" i="1" dirty="0">
                <a:solidFill>
                  <a:schemeClr val="tx2"/>
                </a:solidFill>
              </a:rPr>
              <a:t> </a:t>
            </a:r>
            <a:r>
              <a:rPr lang="hr-HR" i="1" dirty="0" err="1">
                <a:solidFill>
                  <a:schemeClr val="tx2"/>
                </a:solidFill>
              </a:rPr>
              <a:t>Algorithm</a:t>
            </a:r>
            <a:r>
              <a:rPr lang="hr-HR" i="1"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(EUPHEMIA)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60FDAB-3971-1072-F385-899B895F1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187" y="1797256"/>
            <a:ext cx="5040560" cy="37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102127-2741-BF66-75AC-72AAD59DB014}"/>
              </a:ext>
            </a:extLst>
          </p:cNvPr>
          <p:cNvSpPr txBox="1"/>
          <p:nvPr/>
        </p:nvSpPr>
        <p:spPr>
          <a:xfrm>
            <a:off x="7667287" y="5804109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Izvor: ENTSO-E Market </a:t>
            </a:r>
            <a:r>
              <a:rPr lang="hr-HR" sz="1600" dirty="0" err="1"/>
              <a:t>report</a:t>
            </a:r>
            <a:r>
              <a:rPr lang="hr-HR" sz="1600" dirty="0"/>
              <a:t> 2022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145888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FD49E-3866-656A-C09C-AF4C82B9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Povezivanje unutardnevnog tržišta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A189-BEF9-9F4D-6F65-EF2EBB4F3A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9416" y="1268760"/>
            <a:ext cx="10945284" cy="5596136"/>
          </a:xfrm>
        </p:spPr>
        <p:txBody>
          <a:bodyPr/>
          <a:lstStyle/>
          <a:p>
            <a:pPr marL="0" indent="0">
              <a:buNone/>
            </a:pPr>
            <a:endParaRPr lang="hr-HR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A97714-2465-CF7B-C41A-FE7527D16B82}"/>
              </a:ext>
            </a:extLst>
          </p:cNvPr>
          <p:cNvSpPr txBox="1"/>
          <p:nvPr/>
        </p:nvSpPr>
        <p:spPr>
          <a:xfrm>
            <a:off x="1006547" y="1556792"/>
            <a:ext cx="40813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Jedinstveno povezivanje </a:t>
            </a:r>
            <a:r>
              <a:rPr lang="hr-HR" dirty="0" err="1">
                <a:solidFill>
                  <a:schemeClr val="tx2"/>
                </a:solidFill>
              </a:rPr>
              <a:t>unutardevnog</a:t>
            </a:r>
            <a:r>
              <a:rPr lang="hr-HR" dirty="0">
                <a:solidFill>
                  <a:schemeClr val="tx2"/>
                </a:solidFill>
              </a:rPr>
              <a:t> tržišta (engl. </a:t>
            </a:r>
            <a:r>
              <a:rPr lang="hr-HR" i="1" dirty="0">
                <a:solidFill>
                  <a:srgbClr val="FF0000"/>
                </a:solidFill>
              </a:rPr>
              <a:t>s</a:t>
            </a:r>
            <a:r>
              <a:rPr lang="hr-HR" i="1" dirty="0">
                <a:solidFill>
                  <a:schemeClr val="tx2"/>
                </a:solidFill>
              </a:rPr>
              <a:t>ingle</a:t>
            </a:r>
            <a:r>
              <a:rPr lang="hr-HR" i="1" dirty="0"/>
              <a:t> </a:t>
            </a:r>
            <a:r>
              <a:rPr lang="hr-HR" i="1" dirty="0" err="1">
                <a:solidFill>
                  <a:srgbClr val="FF0000"/>
                </a:solidFill>
              </a:rPr>
              <a:t>i</a:t>
            </a:r>
            <a:r>
              <a:rPr lang="hr-HR" i="1" dirty="0" err="1">
                <a:solidFill>
                  <a:schemeClr val="tx2"/>
                </a:solidFill>
              </a:rPr>
              <a:t>ntra</a:t>
            </a:r>
            <a:r>
              <a:rPr lang="hr-HR" i="1" dirty="0" err="1">
                <a:solidFill>
                  <a:srgbClr val="FF0000"/>
                </a:solidFill>
              </a:rPr>
              <a:t>d</a:t>
            </a:r>
            <a:r>
              <a:rPr lang="hr-HR" i="1" dirty="0" err="1">
                <a:solidFill>
                  <a:schemeClr val="tx2"/>
                </a:solidFill>
              </a:rPr>
              <a:t>ay</a:t>
            </a:r>
            <a:r>
              <a:rPr lang="hr-HR" i="1" dirty="0"/>
              <a:t> </a:t>
            </a:r>
            <a:r>
              <a:rPr lang="hr-HR" i="1" dirty="0" err="1">
                <a:solidFill>
                  <a:srgbClr val="FF0000"/>
                </a:solidFill>
              </a:rPr>
              <a:t>c</a:t>
            </a:r>
            <a:r>
              <a:rPr lang="hr-HR" i="1" dirty="0" err="1">
                <a:solidFill>
                  <a:schemeClr val="tx2"/>
                </a:solidFill>
              </a:rPr>
              <a:t>oupling</a:t>
            </a:r>
            <a:r>
              <a:rPr lang="hr-HR" i="1" dirty="0"/>
              <a:t> </a:t>
            </a:r>
            <a:r>
              <a:rPr lang="hr-HR" dirty="0"/>
              <a:t>– </a:t>
            </a:r>
            <a:r>
              <a:rPr lang="hr-HR" dirty="0">
                <a:solidFill>
                  <a:srgbClr val="FF0000"/>
                </a:solidFill>
              </a:rPr>
              <a:t>SIDC</a:t>
            </a:r>
            <a:r>
              <a:rPr lang="hr-HR" dirty="0"/>
              <a:t>)</a:t>
            </a:r>
          </a:p>
          <a:p>
            <a:endParaRPr lang="hr-HR" dirty="0"/>
          </a:p>
          <a:p>
            <a:r>
              <a:rPr lang="hr-HR" dirty="0">
                <a:solidFill>
                  <a:schemeClr val="tx2"/>
                </a:solidFill>
              </a:rPr>
              <a:t>Do kraja 2022. trebala bi se izvršiti povezivanje unutardnevnih tržišta na preostalim EU granicama:</a:t>
            </a:r>
          </a:p>
          <a:p>
            <a:r>
              <a:rPr lang="hr-HR" dirty="0">
                <a:solidFill>
                  <a:schemeClr val="tx2"/>
                </a:solidFill>
              </a:rPr>
              <a:t>IT-GR, GR-BG, CZ-SK, SK-HU, PL-SK</a:t>
            </a:r>
          </a:p>
          <a:p>
            <a:endParaRPr lang="hr-HR" dirty="0">
              <a:solidFill>
                <a:schemeClr val="tx2"/>
              </a:solidFill>
            </a:endParaRPr>
          </a:p>
          <a:p>
            <a:r>
              <a:rPr lang="hr-HR" dirty="0">
                <a:solidFill>
                  <a:schemeClr val="tx2"/>
                </a:solidFill>
              </a:rPr>
              <a:t>Na pojedinim granicama se postepeno uvode sve kraći proizvodi (polusatni i 15-minutni)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2B1CB-2C01-450B-F647-BF78B7FE9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019" y="1664804"/>
            <a:ext cx="6583589" cy="35283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A735AE-BC87-CFCE-A3EF-6CCA029759ED}"/>
              </a:ext>
            </a:extLst>
          </p:cNvPr>
          <p:cNvSpPr txBox="1"/>
          <p:nvPr/>
        </p:nvSpPr>
        <p:spPr>
          <a:xfrm>
            <a:off x="6926633" y="558924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Izvor: ENTSO-E Market </a:t>
            </a:r>
            <a:r>
              <a:rPr lang="hr-HR" sz="1600" dirty="0" err="1"/>
              <a:t>report</a:t>
            </a:r>
            <a:r>
              <a:rPr lang="hr-HR" sz="1600" dirty="0"/>
              <a:t> 2022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609556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7E58-4C23-D2ED-61A3-2EBCA54E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Uloga regulatorne agencije u implementaciji CACM uredbe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2AEB-7314-1A3F-A0C4-6BFE1E6E5C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71464" y="1402324"/>
            <a:ext cx="10609346" cy="5195028"/>
          </a:xfrm>
        </p:spPr>
        <p:txBody>
          <a:bodyPr/>
          <a:lstStyle/>
          <a:p>
            <a:r>
              <a:rPr lang="hr-HR" sz="1800" b="0" i="0" u="none" strike="noStrike" baseline="0" dirty="0">
                <a:solidFill>
                  <a:srgbClr val="FF0000"/>
                </a:solidFill>
              </a:rPr>
              <a:t>N</a:t>
            </a:r>
            <a:r>
              <a:rPr lang="hr-HR" sz="1800" b="0" i="0" u="none" strike="noStrike" baseline="0" dirty="0">
                <a:solidFill>
                  <a:srgbClr val="000000"/>
                </a:solidFill>
              </a:rPr>
              <a:t>acionalne </a:t>
            </a:r>
            <a:r>
              <a:rPr lang="hr-HR" sz="1800" b="0" i="0" u="none" strike="noStrike" baseline="0" dirty="0">
                <a:solidFill>
                  <a:srgbClr val="FF0000"/>
                </a:solidFill>
              </a:rPr>
              <a:t>r</a:t>
            </a:r>
            <a:r>
              <a:rPr lang="hr-HR" sz="1800" b="0" i="0" u="none" strike="noStrike" baseline="0" dirty="0">
                <a:solidFill>
                  <a:srgbClr val="000000"/>
                </a:solidFill>
              </a:rPr>
              <a:t>egulatorne </a:t>
            </a:r>
            <a:r>
              <a:rPr lang="hr-HR" sz="1800" b="0" i="0" u="none" strike="noStrike" baseline="0" dirty="0">
                <a:solidFill>
                  <a:srgbClr val="FF0000"/>
                </a:solidFill>
              </a:rPr>
              <a:t>a</a:t>
            </a:r>
            <a:r>
              <a:rPr lang="hr-HR" sz="1800" b="0" i="0" u="none" strike="noStrike" baseline="0" dirty="0">
                <a:solidFill>
                  <a:srgbClr val="000000"/>
                </a:solidFill>
              </a:rPr>
              <a:t>gencije (</a:t>
            </a:r>
            <a:r>
              <a:rPr lang="hr-HR" sz="1800" b="0" i="0" u="none" strike="noStrike" baseline="0" dirty="0">
                <a:solidFill>
                  <a:srgbClr val="FF0000"/>
                </a:solidFill>
              </a:rPr>
              <a:t>NRA</a:t>
            </a:r>
            <a:r>
              <a:rPr lang="hr-HR" sz="1800" b="0" i="0" u="none" strike="noStrike" baseline="0" dirty="0">
                <a:solidFill>
                  <a:srgbClr val="000000"/>
                </a:solidFill>
              </a:rPr>
              <a:t>), zajedno s Agencijom za suradnju energetskih regulatora (engl. </a:t>
            </a:r>
            <a:r>
              <a:rPr lang="hr-HR" sz="1800" i="1" dirty="0">
                <a:solidFill>
                  <a:srgbClr val="000000"/>
                </a:solidFill>
              </a:rPr>
              <a:t>t</a:t>
            </a:r>
            <a:r>
              <a:rPr lang="en-US" sz="1800" b="0" i="1" u="none" strike="noStrike" baseline="0" dirty="0">
                <a:solidFill>
                  <a:srgbClr val="000000"/>
                </a:solidFill>
              </a:rPr>
              <a:t>he European Union </a:t>
            </a:r>
            <a:r>
              <a:rPr lang="en-US" sz="1800" b="0" i="1" u="none" strike="noStrike" baseline="0" dirty="0">
                <a:solidFill>
                  <a:srgbClr val="FF0000"/>
                </a:solidFill>
              </a:rPr>
              <a:t>A</a:t>
            </a:r>
            <a:r>
              <a:rPr lang="en-US" sz="1800" b="0" i="1" u="none" strike="noStrike" baseline="0" dirty="0">
                <a:solidFill>
                  <a:srgbClr val="000000"/>
                </a:solidFill>
              </a:rPr>
              <a:t>gency for the </a:t>
            </a:r>
            <a:r>
              <a:rPr lang="en-US" sz="1800" b="0" i="1" u="none" strike="noStrike" baseline="0" dirty="0">
                <a:solidFill>
                  <a:srgbClr val="FF0000"/>
                </a:solidFill>
              </a:rPr>
              <a:t>C</a:t>
            </a:r>
            <a:r>
              <a:rPr lang="en-US" sz="1800" b="0" i="1" u="none" strike="noStrike" baseline="0" dirty="0">
                <a:solidFill>
                  <a:srgbClr val="000000"/>
                </a:solidFill>
              </a:rPr>
              <a:t>ooperation of </a:t>
            </a:r>
            <a:r>
              <a:rPr lang="en-US" sz="1800" b="0" i="1" u="none" strike="noStrike" baseline="0" dirty="0">
                <a:solidFill>
                  <a:srgbClr val="FF0000"/>
                </a:solidFill>
              </a:rPr>
              <a:t>E</a:t>
            </a:r>
            <a:r>
              <a:rPr lang="en-US" sz="1800" b="0" i="1" u="none" strike="noStrike" baseline="0" dirty="0">
                <a:solidFill>
                  <a:srgbClr val="000000"/>
                </a:solidFill>
              </a:rPr>
              <a:t>nergy </a:t>
            </a:r>
            <a:r>
              <a:rPr lang="en-US" sz="1800" b="0" i="1" u="none" strike="noStrike" baseline="0" dirty="0">
                <a:solidFill>
                  <a:srgbClr val="FF0000"/>
                </a:solidFill>
              </a:rPr>
              <a:t>R</a:t>
            </a:r>
            <a:r>
              <a:rPr lang="en-US" sz="1800" b="0" i="1" u="none" strike="noStrike" baseline="0" dirty="0">
                <a:solidFill>
                  <a:srgbClr val="000000"/>
                </a:solidFill>
              </a:rPr>
              <a:t>egulators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hr-HR" sz="1800" b="0" i="0" u="none" strike="noStrike" baseline="0" dirty="0">
                <a:solidFill>
                  <a:srgbClr val="000000"/>
                </a:solidFill>
              </a:rPr>
              <a:t>- </a:t>
            </a:r>
            <a:r>
              <a:rPr lang="en-US" sz="1800" b="0" i="0" u="none" strike="noStrike" baseline="0" dirty="0">
                <a:solidFill>
                  <a:srgbClr val="FF0000"/>
                </a:solidFill>
              </a:rPr>
              <a:t>ACER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)</a:t>
            </a:r>
            <a:r>
              <a:rPr lang="hr-HR" sz="1800" b="0" i="0" u="none" strike="noStrike" baseline="0" dirty="0">
                <a:solidFill>
                  <a:srgbClr val="000000"/>
                </a:solidFill>
              </a:rPr>
              <a:t> imaju ključnu ulogu u implementaciji zajedničkog dan-unaprijed i unutardnevnog tržišta jer imaju sveobuhvatni pogled na sve pojedinačne akte</a:t>
            </a:r>
          </a:p>
          <a:p>
            <a:r>
              <a:rPr lang="hr-HR" sz="1800" b="0" i="0" u="none" strike="noStrike" baseline="0" dirty="0">
                <a:solidFill>
                  <a:srgbClr val="000000"/>
                </a:solidFill>
              </a:rPr>
              <a:t>Regulatorne agencije </a:t>
            </a:r>
            <a:r>
              <a:rPr lang="hr-HR" sz="1800" b="0" i="0" u="none" strike="noStrike" baseline="0" dirty="0">
                <a:solidFill>
                  <a:schemeClr val="tx2"/>
                </a:solidFill>
              </a:rPr>
              <a:t>trebaju često balansirati između pojedinačnih interesa TSO-</a:t>
            </a:r>
            <a:r>
              <a:rPr lang="hr-HR" sz="1800" b="0" i="0" u="none" strike="noStrike" baseline="0" dirty="0" err="1">
                <a:solidFill>
                  <a:schemeClr val="tx2"/>
                </a:solidFill>
              </a:rPr>
              <a:t>va</a:t>
            </a:r>
            <a:r>
              <a:rPr lang="hr-HR" sz="1800" b="0" i="0" u="none" strike="noStrike" baseline="0" dirty="0">
                <a:solidFill>
                  <a:schemeClr val="tx2"/>
                </a:solidFill>
              </a:rPr>
              <a:t> i NEMO-a, interesa veleprodajnih tržišnih sudionika te interesa krajnjih kupaca </a:t>
            </a:r>
            <a:r>
              <a:rPr lang="hr-HR" sz="1800" b="0" i="0" u="none" strike="noStrike" baseline="0" dirty="0">
                <a:solidFill>
                  <a:srgbClr val="000000"/>
                </a:solidFill>
              </a:rPr>
              <a:t>električne energije</a:t>
            </a:r>
          </a:p>
          <a:p>
            <a:r>
              <a:rPr lang="hr-HR" sz="1800" b="0" i="0" u="none" strike="noStrike" baseline="0" dirty="0">
                <a:solidFill>
                  <a:srgbClr val="000000"/>
                </a:solidFill>
              </a:rPr>
              <a:t>U skladu s Uredbom CACM, nacionalne regulatorne agencije </a:t>
            </a:r>
            <a:r>
              <a:rPr lang="hr-HR" sz="1800" b="0" i="0" u="none" strike="noStrike" baseline="0" dirty="0">
                <a:solidFill>
                  <a:srgbClr val="FF0000"/>
                </a:solidFill>
              </a:rPr>
              <a:t>konsenzusom</a:t>
            </a:r>
            <a:r>
              <a:rPr lang="hr-HR" sz="1800" b="0" i="0" u="none" strike="noStrike" baseline="0" dirty="0">
                <a:solidFill>
                  <a:srgbClr val="000000"/>
                </a:solidFill>
              </a:rPr>
              <a:t> odobravaju sve bilateralne, regionalne te </a:t>
            </a:r>
            <a:r>
              <a:rPr lang="hr-HR" sz="1800" b="0" i="0" u="none" strike="noStrike" baseline="0" dirty="0" err="1">
                <a:solidFill>
                  <a:srgbClr val="000000"/>
                </a:solidFill>
              </a:rPr>
              <a:t>pan</a:t>
            </a:r>
            <a:r>
              <a:rPr lang="hr-HR" sz="1800" b="0" i="0" u="none" strike="noStrike" baseline="0" dirty="0">
                <a:solidFill>
                  <a:srgbClr val="000000"/>
                </a:solidFill>
              </a:rPr>
              <a:t>-EU prijedloge akata izrađenih od TSO-ova ili NEMO-a</a:t>
            </a:r>
          </a:p>
          <a:p>
            <a:r>
              <a:rPr lang="hr-HR" sz="1800" b="0" i="0" u="none" strike="noStrike" baseline="0" dirty="0">
                <a:solidFill>
                  <a:srgbClr val="000000"/>
                </a:solidFill>
              </a:rPr>
              <a:t> Nakon donošenja Paketa čiste energije (engl. </a:t>
            </a:r>
            <a:r>
              <a:rPr lang="hr-HR" sz="1800" b="0" i="1" u="none" strike="noStrike" baseline="0" dirty="0" err="1">
                <a:solidFill>
                  <a:srgbClr val="FF0000"/>
                </a:solidFill>
              </a:rPr>
              <a:t>C</a:t>
            </a:r>
            <a:r>
              <a:rPr lang="hr-HR" sz="1800" b="0" i="1" u="none" strike="noStrike" baseline="0" dirty="0" err="1">
                <a:solidFill>
                  <a:srgbClr val="000000"/>
                </a:solidFill>
              </a:rPr>
              <a:t>lean</a:t>
            </a:r>
            <a:r>
              <a:rPr lang="hr-HR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hr-HR" sz="1800" b="0" i="1" u="none" strike="noStrike" baseline="0" dirty="0">
                <a:solidFill>
                  <a:srgbClr val="FF0000"/>
                </a:solidFill>
              </a:rPr>
              <a:t>E</a:t>
            </a:r>
            <a:r>
              <a:rPr lang="hr-HR" sz="1800" b="0" i="1" u="none" strike="noStrike" baseline="0" dirty="0">
                <a:solidFill>
                  <a:srgbClr val="000000"/>
                </a:solidFill>
              </a:rPr>
              <a:t>nergy </a:t>
            </a:r>
            <a:r>
              <a:rPr lang="hr-HR" sz="1800" b="0" i="1" u="none" strike="noStrike" baseline="0" dirty="0" err="1">
                <a:solidFill>
                  <a:srgbClr val="FF0000"/>
                </a:solidFill>
              </a:rPr>
              <a:t>P</a:t>
            </a:r>
            <a:r>
              <a:rPr lang="hr-HR" sz="1800" b="0" i="1" u="none" strike="noStrike" baseline="0" dirty="0" err="1">
                <a:solidFill>
                  <a:srgbClr val="000000"/>
                </a:solidFill>
              </a:rPr>
              <a:t>ackage</a:t>
            </a:r>
            <a:r>
              <a:rPr lang="hr-HR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hr-HR" sz="1800" b="0" i="0" u="none" strike="noStrike" baseline="0" dirty="0">
                <a:solidFill>
                  <a:srgbClr val="000000"/>
                </a:solidFill>
              </a:rPr>
              <a:t>– </a:t>
            </a:r>
            <a:r>
              <a:rPr lang="hr-HR" sz="1800" b="0" i="0" u="none" strike="noStrike" baseline="0" dirty="0">
                <a:solidFill>
                  <a:srgbClr val="FF0000"/>
                </a:solidFill>
              </a:rPr>
              <a:t>CEP</a:t>
            </a:r>
            <a:r>
              <a:rPr lang="hr-HR" sz="1800" b="0" i="0" u="none" strike="noStrike" baseline="0" dirty="0">
                <a:solidFill>
                  <a:srgbClr val="000000"/>
                </a:solidFill>
              </a:rPr>
              <a:t>) bilo je potrebno doraditi Uredbu CACM u dvije bitne stvari:</a:t>
            </a:r>
          </a:p>
          <a:p>
            <a:pPr lvl="1"/>
            <a:r>
              <a:rPr lang="hr-HR" sz="1600" dirty="0">
                <a:solidFill>
                  <a:srgbClr val="000000"/>
                </a:solidFill>
              </a:rPr>
              <a:t>ACER odobrava sve </a:t>
            </a:r>
            <a:r>
              <a:rPr lang="hr-HR" sz="1600" dirty="0" err="1">
                <a:solidFill>
                  <a:srgbClr val="000000"/>
                </a:solidFill>
              </a:rPr>
              <a:t>pan</a:t>
            </a:r>
            <a:r>
              <a:rPr lang="hr-HR" sz="1600" dirty="0">
                <a:solidFill>
                  <a:srgbClr val="000000"/>
                </a:solidFill>
              </a:rPr>
              <a:t>-EU akte umjesto NRA-ova</a:t>
            </a:r>
          </a:p>
          <a:p>
            <a:pPr lvl="1"/>
            <a:r>
              <a:rPr lang="hr-HR" sz="1600" dirty="0">
                <a:solidFill>
                  <a:srgbClr val="000000"/>
                </a:solidFill>
              </a:rPr>
              <a:t>NRA-ovi i ACER-a mogu prije odobravanja samostalno doraditi prijedloge akata izrađenih od strane TSO-ova i NEMO-a</a:t>
            </a:r>
          </a:p>
          <a:p>
            <a:pPr marL="268288" lvl="1" indent="-268288">
              <a:spcBef>
                <a:spcPct val="20000"/>
              </a:spcBef>
              <a:buFont typeface="Wingdings" pitchFamily="2" charset="2"/>
              <a:buChar char="§"/>
            </a:pPr>
            <a:r>
              <a:rPr lang="hr-HR" dirty="0">
                <a:solidFill>
                  <a:srgbClr val="000000"/>
                </a:solidFill>
              </a:rPr>
              <a:t>Provedbena uredba Komisije (EU) 2021/280 </a:t>
            </a:r>
            <a:r>
              <a:rPr lang="az-Cyrl-AZ" dirty="0">
                <a:solidFill>
                  <a:srgbClr val="000000"/>
                </a:solidFill>
              </a:rPr>
              <a:t>о</a:t>
            </a:r>
            <a:r>
              <a:rPr lang="hr-HR" dirty="0">
                <a:solidFill>
                  <a:srgbClr val="000000"/>
                </a:solidFill>
              </a:rPr>
              <a:t>d 22. veljače 2021. o izmjeni uredaba (EU) 2015/1222, (EU) 2016/1719, (EU) 2017/2195 i (EU) 2017/1485 radi njihova usklađivanja s Uredbom (EU) 2019/943 </a:t>
            </a:r>
          </a:p>
          <a:p>
            <a:pPr marL="268288" lvl="1" indent="-268288">
              <a:spcBef>
                <a:spcPct val="20000"/>
              </a:spcBef>
              <a:buFont typeface="Wingdings" pitchFamily="2" charset="2"/>
              <a:buChar char="§"/>
            </a:pPr>
            <a:r>
              <a:rPr lang="hr-HR" dirty="0">
                <a:solidFill>
                  <a:srgbClr val="000000"/>
                </a:solidFill>
              </a:rPr>
              <a:t>Glavni cilj ovih dorada je ubrzati proces donošenja odluka jer ACER odlučuje na temelju podrške 2/3 svih EU NRA-ova</a:t>
            </a:r>
          </a:p>
          <a:p>
            <a:pPr marL="268288" lvl="1" indent="-268288">
              <a:spcBef>
                <a:spcPct val="20000"/>
              </a:spcBef>
              <a:buFont typeface="Wingdings" pitchFamily="2" charset="2"/>
              <a:buChar char="§"/>
            </a:pPr>
            <a:endParaRPr lang="hr-HR" dirty="0">
              <a:solidFill>
                <a:srgbClr val="000000"/>
              </a:solidFill>
              <a:latin typeface="EUAlbertina"/>
            </a:endParaRPr>
          </a:p>
        </p:txBody>
      </p:sp>
    </p:spTree>
    <p:extLst>
      <p:ext uri="{BB962C8B-B14F-4D97-AF65-F5344CB8AC3E}">
        <p14:creationId xmlns:p14="http://schemas.microsoft.com/office/powerpoint/2010/main" val="3563666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7E58-4C23-D2ED-61A3-2EBCA54E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Proces donošenja odluka NRA-ova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D042315-9E37-F379-0052-53D1AC5DBA46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87523668"/>
              </p:ext>
            </p:extLst>
          </p:nvPr>
        </p:nvGraphicFramePr>
        <p:xfrm>
          <a:off x="1271464" y="1402324"/>
          <a:ext cx="10609346" cy="5195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890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7E58-4C23-D2ED-61A3-2EBCA54E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Uloga regulatorne agencije u nadzoru organiziranog tržišta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2AEB-7314-1A3F-A0C4-6BFE1E6E5C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71464" y="1402324"/>
            <a:ext cx="10609346" cy="5195028"/>
          </a:xfrm>
        </p:spPr>
        <p:txBody>
          <a:bodyPr/>
          <a:lstStyle/>
          <a:p>
            <a:r>
              <a:rPr lang="hr-HR" b="0" i="0" u="none" strike="noStrike" baseline="0" dirty="0">
                <a:solidFill>
                  <a:srgbClr val="000000"/>
                </a:solidFill>
              </a:rPr>
              <a:t>Uredba CACM propisuje da NEMO-e nadziru regulatorna tijela ili relevantna nadležna tijela na </a:t>
            </a:r>
            <a:r>
              <a:rPr lang="hr-HR" b="0" i="0" u="none" strike="noStrike" baseline="0" dirty="0">
                <a:solidFill>
                  <a:srgbClr val="FF0000"/>
                </a:solidFill>
              </a:rPr>
              <a:t>državnom području na kojem se nalaze </a:t>
            </a:r>
            <a:r>
              <a:rPr lang="hr-HR" b="0" i="0" u="none" strike="noStrike" baseline="0" dirty="0">
                <a:solidFill>
                  <a:srgbClr val="000000"/>
                </a:solidFill>
              </a:rPr>
              <a:t>pri čemu </a:t>
            </a:r>
            <a:r>
              <a:rPr lang="hr-HR" dirty="0">
                <a:solidFill>
                  <a:srgbClr val="000000"/>
                </a:solidFill>
              </a:rPr>
              <a:t>d</a:t>
            </a:r>
            <a:r>
              <a:rPr lang="hr-HR" b="0" i="0" u="none" strike="noStrike" baseline="0" dirty="0">
                <a:solidFill>
                  <a:srgbClr val="000000"/>
                </a:solidFill>
              </a:rPr>
              <a:t>ruga regulatorna tijela i ACER pridonose nadzoru ako je to primjereno </a:t>
            </a:r>
          </a:p>
          <a:p>
            <a:r>
              <a:rPr lang="hr-HR" dirty="0">
                <a:solidFill>
                  <a:srgbClr val="000000"/>
                </a:solidFill>
              </a:rPr>
              <a:t>Na temelju zajedničkog zahtjeva ACER-a i ENTSO-a za električnu energiju nominirani operatori tržišta električne energije, sudionici na tržištu i druge relevantne organizacije povezane s jedinstvenim povezivanjem dan unaprijed i unutardnevnim povezivanjem dostavljaju ENTSO-u za električnu energiju informacije potrebne za nadzor </a:t>
            </a:r>
          </a:p>
          <a:p>
            <a:r>
              <a:rPr lang="hr-HR" dirty="0">
                <a:solidFill>
                  <a:srgbClr val="000000"/>
                </a:solidFill>
              </a:rPr>
              <a:t>Vrlo je izazovno dokazati odgovornost jednog dionika (TSO-a ili NEMO-a) u provedbi regionalnih ili </a:t>
            </a:r>
            <a:r>
              <a:rPr lang="hr-HR" dirty="0" err="1">
                <a:solidFill>
                  <a:srgbClr val="000000"/>
                </a:solidFill>
              </a:rPr>
              <a:t>pan</a:t>
            </a:r>
            <a:r>
              <a:rPr lang="hr-HR" dirty="0">
                <a:solidFill>
                  <a:srgbClr val="000000"/>
                </a:solidFill>
              </a:rPr>
              <a:t>-EU zadaća</a:t>
            </a:r>
          </a:p>
          <a:p>
            <a:r>
              <a:rPr lang="hr-HR" dirty="0">
                <a:solidFill>
                  <a:srgbClr val="000000"/>
                </a:solidFill>
              </a:rPr>
              <a:t>NRA-ovi mogu zatražiti dorade regionalnih akata</a:t>
            </a:r>
          </a:p>
          <a:p>
            <a:r>
              <a:rPr lang="hr-HR" dirty="0">
                <a:solidFill>
                  <a:srgbClr val="000000"/>
                </a:solidFill>
              </a:rPr>
              <a:t>U okviru regionalnih i </a:t>
            </a:r>
            <a:r>
              <a:rPr lang="hr-HR" dirty="0" err="1">
                <a:solidFill>
                  <a:srgbClr val="000000"/>
                </a:solidFill>
              </a:rPr>
              <a:t>pan</a:t>
            </a:r>
            <a:r>
              <a:rPr lang="hr-HR" dirty="0">
                <a:solidFill>
                  <a:srgbClr val="000000"/>
                </a:solidFill>
              </a:rPr>
              <a:t>-EU akata definirani su zahtjevi za specifično izvještavanje regulatora i ACER-a o učinkovitosti primjene akata te skup podataka koji će biti javno dostupan  </a:t>
            </a:r>
          </a:p>
        </p:txBody>
      </p:sp>
    </p:spTree>
    <p:extLst>
      <p:ext uri="{BB962C8B-B14F-4D97-AF65-F5344CB8AC3E}">
        <p14:creationId xmlns:p14="http://schemas.microsoft.com/office/powerpoint/2010/main" val="108535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7E58-4C23-D2ED-61A3-2EBCA54E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Obuhvaćene teme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2AEB-7314-1A3F-A0C4-6BFE1E6E5C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71464" y="1402324"/>
            <a:ext cx="10609346" cy="5411052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r-HR" sz="2300" dirty="0">
                <a:solidFill>
                  <a:schemeClr val="tx2"/>
                </a:solidFill>
              </a:rPr>
              <a:t>Zakonski i regulatorni okvir za uspostavljanje organiziranog tržišta i određivanje NEMO-a u Hrvatskoj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sz="2300" dirty="0">
                <a:solidFill>
                  <a:schemeClr val="tx2"/>
                </a:solidFill>
              </a:rPr>
              <a:t>Uloge i zadaci subjekata u donošenju podzakonskih akata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r-HR" sz="2300" dirty="0">
                <a:solidFill>
                  <a:schemeClr val="tx2"/>
                </a:solidFill>
              </a:rPr>
              <a:t>Zahtjevi za regionalnu integraciju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r-HR" sz="2300" dirty="0">
                <a:solidFill>
                  <a:schemeClr val="tx2"/>
                </a:solidFill>
              </a:rPr>
              <a:t>Implementacija CACM uredbe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r-HR" sz="2300" dirty="0">
                <a:solidFill>
                  <a:schemeClr val="tx2"/>
                </a:solidFill>
              </a:rPr>
              <a:t>Uloga regulatorne agencije u implementaciji CACM uredbe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sz="2300" dirty="0">
                <a:solidFill>
                  <a:schemeClr val="tx2"/>
                </a:solidFill>
              </a:rPr>
              <a:t>Uloga regulatorne agencije u nadzoru organiziranog tržišta</a:t>
            </a:r>
            <a:endParaRPr lang="hr-HR" sz="2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22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7E58-4C23-D2ED-61A3-2EBCA54E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Javno dostupni podaci za Core DA FB MC</a:t>
            </a:r>
            <a:endParaRPr lang="en-US" dirty="0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F8699F5B-CADB-E34F-F3AB-20D08D517E3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997184"/>
            <a:ext cx="7110224" cy="583264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6F13AF-2E8A-8822-B538-23C03A861193}"/>
              </a:ext>
            </a:extLst>
          </p:cNvPr>
          <p:cNvSpPr txBox="1"/>
          <p:nvPr/>
        </p:nvSpPr>
        <p:spPr>
          <a:xfrm>
            <a:off x="767409" y="1608191"/>
            <a:ext cx="3816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Na stranici JAO-a se mogu vidjeti podaci za izračun i dodjelu dan-unaprijed kapaciteta za Core regiju</a:t>
            </a:r>
          </a:p>
          <a:p>
            <a:endParaRPr lang="hr-HR" dirty="0"/>
          </a:p>
          <a:p>
            <a:r>
              <a:rPr lang="hr-HR" dirty="0">
                <a:hlinkClick r:id="rId4"/>
              </a:rPr>
              <a:t>https://publicationtool.jao.eu/core/</a:t>
            </a:r>
            <a:endParaRPr lang="hr-HR" dirty="0"/>
          </a:p>
          <a:p>
            <a:endParaRPr lang="hr-HR" dirty="0"/>
          </a:p>
          <a:p>
            <a:r>
              <a:rPr lang="hr-HR" dirty="0">
                <a:solidFill>
                  <a:schemeClr val="tx2"/>
                </a:solidFill>
              </a:rPr>
              <a:t>Što je transparentnost veća, to je manja mogućnost za manipulaciju tržištem!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7507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7E58-4C23-D2ED-61A3-2EBCA54E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Alati regulatora za nadzor NEMO-a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9BF2E1-70BD-35A5-1F57-09D99ED76C3C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35003278"/>
              </p:ext>
            </p:extLst>
          </p:nvPr>
        </p:nvGraphicFramePr>
        <p:xfrm>
          <a:off x="1271464" y="1402324"/>
          <a:ext cx="10609346" cy="5195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8307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7E58-4C23-D2ED-61A3-2EBCA54E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Zaključci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FC2A16-7373-A0ED-8B13-164932BEA0E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75200208"/>
              </p:ext>
            </p:extLst>
          </p:nvPr>
        </p:nvGraphicFramePr>
        <p:xfrm>
          <a:off x="1271464" y="1402324"/>
          <a:ext cx="10609346" cy="5195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723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D6D44-E41F-4C06-9636-F5DD694F5EE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n-lt"/>
              <a:cs typeface="+mn-lt"/>
              <a:sym typeface="+mn-lt"/>
            </a:endParaRPr>
          </a:p>
          <a:p>
            <a:pPr marL="0" indent="0" algn="ctr">
              <a:buNone/>
            </a:pPr>
            <a:r>
              <a:rPr lang="pl-PL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lt"/>
                <a:cs typeface="+mn-lt"/>
                <a:sym typeface="+mn-lt"/>
              </a:rPr>
              <a:t>Hvala vam na pozornosti!</a:t>
            </a:r>
          </a:p>
          <a:p>
            <a:pPr marL="0" indent="0" algn="ctr">
              <a:buNone/>
            </a:pPr>
            <a:endParaRPr lang="pl-PL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n-lt"/>
              <a:cs typeface="+mn-lt"/>
              <a:sym typeface="+mn-lt"/>
            </a:endParaRPr>
          </a:p>
          <a:p>
            <a:pPr marL="0" indent="0" algn="ctr">
              <a:buNone/>
            </a:pPr>
            <a:r>
              <a:rPr lang="pl-PL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lt"/>
                <a:cs typeface="+mn-lt"/>
                <a:sym typeface="+mn-lt"/>
              </a:rPr>
              <a:t>Hrvoje Miličić</a:t>
            </a:r>
          </a:p>
          <a:p>
            <a:pPr marL="0" indent="0" algn="ctr">
              <a:buNone/>
            </a:pPr>
            <a:r>
              <a:rPr lang="pl-PL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lt"/>
                <a:cs typeface="+mn-lt"/>
                <a:sym typeface="+mn-lt"/>
              </a:rPr>
              <a:t>Hrvatska energetska regulatorna agencija (HERA)</a:t>
            </a:r>
          </a:p>
          <a:p>
            <a:pPr marL="0" indent="0" algn="ctr">
              <a:buNone/>
            </a:pPr>
            <a:r>
              <a:rPr lang="pl-PL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lt"/>
                <a:cs typeface="+mn-lt"/>
                <a:sym typeface="+mn-lt"/>
              </a:rPr>
              <a:t>+385 1 6323 758</a:t>
            </a:r>
          </a:p>
          <a:p>
            <a:pPr marL="0" indent="0" algn="ctr">
              <a:buNone/>
            </a:pPr>
            <a:r>
              <a:rPr lang="pl-PL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lt"/>
                <a:cs typeface="+mn-lt"/>
                <a:sym typeface="+mn-lt"/>
              </a:rPr>
              <a:t>hmilicic@hera.hr</a:t>
            </a:r>
          </a:p>
        </p:txBody>
      </p:sp>
    </p:spTree>
    <p:extLst>
      <p:ext uri="{BB962C8B-B14F-4D97-AF65-F5344CB8AC3E}">
        <p14:creationId xmlns:p14="http://schemas.microsoft.com/office/powerpoint/2010/main" val="1125281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FD49E-3866-656A-C09C-AF4C82B9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Korisni linkovi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A189-BEF9-9F4D-6F65-EF2EBB4F3A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06547" y="692696"/>
            <a:ext cx="10945284" cy="580526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https://eur-lex.europa.eu/legal-content/HR/TXT/PDF/?uri=CELEX:32015R1222&amp;from=HR https://www.cropex.hr/hr/dokumenti.html </a:t>
            </a:r>
            <a:endParaRPr lang="hr-H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sz="2000" dirty="0">
                <a:solidFill>
                  <a:schemeClr val="tx2"/>
                </a:solidFill>
                <a:hlinkClick r:id="rId3"/>
              </a:rPr>
              <a:t>https://www.cropex.hr/hr/dokumenti.html</a:t>
            </a:r>
            <a:endParaRPr lang="hr-HR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sz="2000" dirty="0">
                <a:solidFill>
                  <a:schemeClr val="tx2"/>
                </a:solidFill>
                <a:hlinkClick r:id="rId4"/>
              </a:rPr>
              <a:t>https://www.nemo-committee.eu/</a:t>
            </a:r>
            <a:endParaRPr lang="hr-H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sz="2000" dirty="0">
                <a:solidFill>
                  <a:schemeClr val="tx2"/>
                </a:solidFill>
                <a:hlinkClick r:id="rId5"/>
              </a:rPr>
              <a:t>https://www.entsoe.eu/network_codes/cacm/</a:t>
            </a:r>
            <a:endParaRPr lang="hr-HR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sz="2000" dirty="0">
                <a:solidFill>
                  <a:schemeClr val="tx2"/>
                </a:solidFill>
                <a:hlinkClick r:id="rId6"/>
              </a:rPr>
              <a:t>https://www.entsoe.eu/network_codes/ccr-regions/</a:t>
            </a:r>
            <a:endParaRPr lang="hr-HR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dirty="0">
                <a:solidFill>
                  <a:schemeClr val="tx2"/>
                </a:solidFill>
                <a:hlinkClick r:id="rId7"/>
              </a:rPr>
              <a:t>https://ee-public-nc-downloads.azureedge.net/strapi-test-assets/strapi-assets/2022_ENTSO_E_Market_report_Web_836ec0a601.pdf</a:t>
            </a:r>
            <a:endParaRPr lang="hr-H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dirty="0">
                <a:solidFill>
                  <a:schemeClr val="tx2"/>
                </a:solidFill>
                <a:hlinkClick r:id="rId8"/>
              </a:rPr>
              <a:t>http://acer.europa.eu/</a:t>
            </a:r>
            <a:endParaRPr lang="hr-H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dirty="0">
                <a:solidFill>
                  <a:schemeClr val="tx2"/>
                </a:solidFill>
                <a:hlinkClick r:id="rId9"/>
              </a:rPr>
              <a:t>https://publicationtool.jao.eu/core/</a:t>
            </a:r>
            <a:endParaRPr lang="hr-HR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hr-HR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6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FD49E-3866-656A-C09C-AF4C82B9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Zakonski i regulatorni okvir za uspostavljanje organiziranog tržišta i određivanje NEMO-a u Hrvatskoj – EU razina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A189-BEF9-9F4D-6F65-EF2EBB4F3A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9416" y="1268760"/>
            <a:ext cx="10945284" cy="5596136"/>
          </a:xfrm>
        </p:spPr>
        <p:txBody>
          <a:bodyPr/>
          <a:lstStyle/>
          <a:p>
            <a:pPr marL="0" indent="0">
              <a:buNone/>
            </a:pPr>
            <a:endParaRPr lang="hr-HR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911DE53-B5A4-1087-757F-89E563706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181081"/>
            <a:ext cx="4816905" cy="2495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A97714-2465-CF7B-C41A-FE7527D16B82}"/>
              </a:ext>
            </a:extLst>
          </p:cNvPr>
          <p:cNvSpPr txBox="1"/>
          <p:nvPr/>
        </p:nvSpPr>
        <p:spPr>
          <a:xfrm>
            <a:off x="1006547" y="1556792"/>
            <a:ext cx="56578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Uredba Komisije (EU) 2015/1222 o uspostavljanju smjernica za dodjelu kapaciteta i upravljanje zagušenjima (engl. </a:t>
            </a:r>
            <a:r>
              <a:rPr lang="hr-HR" i="1" dirty="0" err="1">
                <a:solidFill>
                  <a:schemeClr val="tx2"/>
                </a:solidFill>
              </a:rPr>
              <a:t>Commission</a:t>
            </a:r>
            <a:r>
              <a:rPr lang="hr-HR" i="1" dirty="0">
                <a:solidFill>
                  <a:schemeClr val="tx2"/>
                </a:solidFill>
              </a:rPr>
              <a:t> </a:t>
            </a:r>
            <a:r>
              <a:rPr lang="hr-HR" i="1" dirty="0" err="1">
                <a:solidFill>
                  <a:schemeClr val="tx2"/>
                </a:solidFill>
              </a:rPr>
              <a:t>Regulation</a:t>
            </a:r>
            <a:r>
              <a:rPr lang="hr-HR" i="1" dirty="0">
                <a:solidFill>
                  <a:schemeClr val="tx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</a:rPr>
              <a:t>(EU) 2015/1222</a:t>
            </a:r>
            <a:r>
              <a:rPr lang="hr-HR" i="1" dirty="0">
                <a:solidFill>
                  <a:schemeClr val="tx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</a:rPr>
              <a:t>of 24 July 2015</a:t>
            </a:r>
            <a:r>
              <a:rPr lang="hr-HR" i="1" dirty="0">
                <a:solidFill>
                  <a:schemeClr val="tx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</a:rPr>
              <a:t>establishing a guideline on 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i="1" dirty="0">
                <a:solidFill>
                  <a:schemeClr val="tx2"/>
                </a:solidFill>
              </a:rPr>
              <a:t>apacity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dirty="0">
                <a:solidFill>
                  <a:schemeClr val="tx2"/>
                </a:solidFill>
              </a:rPr>
              <a:t>llocation and 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i="1" dirty="0">
                <a:solidFill>
                  <a:schemeClr val="tx2"/>
                </a:solidFill>
              </a:rPr>
              <a:t>ongestion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i="1" dirty="0">
                <a:solidFill>
                  <a:schemeClr val="tx2"/>
                </a:solidFill>
              </a:rPr>
              <a:t>anagement</a:t>
            </a:r>
            <a:r>
              <a:rPr lang="hr-HR" i="1"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– Uredba </a:t>
            </a:r>
            <a:r>
              <a:rPr lang="hr-HR" dirty="0">
                <a:solidFill>
                  <a:srgbClr val="FF0000"/>
                </a:solidFill>
              </a:rPr>
              <a:t>CACM</a:t>
            </a:r>
            <a:r>
              <a:rPr lang="hr-HR" dirty="0">
                <a:solidFill>
                  <a:schemeClr val="tx2"/>
                </a:solidFill>
              </a:rPr>
              <a:t>)</a:t>
            </a:r>
          </a:p>
          <a:p>
            <a:endParaRPr lang="hr-HR" dirty="0"/>
          </a:p>
          <a:p>
            <a:r>
              <a:rPr lang="hr-HR" dirty="0">
                <a:solidFill>
                  <a:schemeClr val="tx2"/>
                </a:solidFill>
              </a:rPr>
              <a:t>Članak 4. Uredbe CACM definira određivanje nominiranih operatora tržišta električne energije (engl</a:t>
            </a:r>
            <a:r>
              <a:rPr lang="hr-HR" dirty="0"/>
              <a:t>. </a:t>
            </a:r>
            <a:r>
              <a:rPr lang="hr-HR" i="1" dirty="0" err="1">
                <a:solidFill>
                  <a:srgbClr val="FF0000"/>
                </a:solidFill>
              </a:rPr>
              <a:t>n</a:t>
            </a:r>
            <a:r>
              <a:rPr lang="hr-HR" i="1" dirty="0" err="1">
                <a:solidFill>
                  <a:schemeClr val="tx2"/>
                </a:solidFill>
              </a:rPr>
              <a:t>ominated</a:t>
            </a:r>
            <a:r>
              <a:rPr lang="hr-HR" i="1" dirty="0">
                <a:solidFill>
                  <a:schemeClr val="tx2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e</a:t>
            </a:r>
            <a:r>
              <a:rPr lang="hr-HR" i="1" dirty="0" err="1">
                <a:solidFill>
                  <a:schemeClr val="tx2"/>
                </a:solidFill>
              </a:rPr>
              <a:t>lectricity</a:t>
            </a:r>
            <a:r>
              <a:rPr lang="hr-HR" i="1" dirty="0">
                <a:solidFill>
                  <a:schemeClr val="tx2"/>
                </a:solidFill>
              </a:rPr>
              <a:t> </a:t>
            </a:r>
            <a:r>
              <a:rPr lang="hr-HR" i="1" dirty="0">
                <a:solidFill>
                  <a:srgbClr val="FF0000"/>
                </a:solidFill>
              </a:rPr>
              <a:t>m</a:t>
            </a:r>
            <a:r>
              <a:rPr lang="hr-HR" i="1" dirty="0">
                <a:solidFill>
                  <a:schemeClr val="tx2"/>
                </a:solidFill>
              </a:rPr>
              <a:t>arket</a:t>
            </a:r>
            <a:r>
              <a:rPr lang="hr-HR" i="1" dirty="0"/>
              <a:t> </a:t>
            </a:r>
            <a:r>
              <a:rPr lang="hr-HR" i="1" dirty="0">
                <a:solidFill>
                  <a:srgbClr val="FF0000"/>
                </a:solidFill>
              </a:rPr>
              <a:t>o</a:t>
            </a:r>
            <a:r>
              <a:rPr lang="hr-HR" i="1" dirty="0">
                <a:solidFill>
                  <a:schemeClr val="tx2"/>
                </a:solidFill>
              </a:rPr>
              <a:t>perator</a:t>
            </a:r>
            <a:r>
              <a:rPr lang="hr-HR" dirty="0"/>
              <a:t> – </a:t>
            </a:r>
            <a:r>
              <a:rPr lang="hr-HR" dirty="0">
                <a:solidFill>
                  <a:srgbClr val="FF0000"/>
                </a:solidFill>
              </a:rPr>
              <a:t>NEMO</a:t>
            </a:r>
            <a:r>
              <a:rPr lang="hr-HR" dirty="0"/>
              <a:t>)</a:t>
            </a:r>
          </a:p>
          <a:p>
            <a:endParaRPr lang="hr-HR" dirty="0"/>
          </a:p>
          <a:p>
            <a:r>
              <a:rPr lang="hr-HR" dirty="0">
                <a:solidFill>
                  <a:schemeClr val="tx2"/>
                </a:solidFill>
              </a:rPr>
              <a:t>Članak 4. stavak 3. Uredbe CACM navodi da svaka predmetna država članica osigurava </a:t>
            </a:r>
            <a:r>
              <a:rPr lang="hr-HR" dirty="0">
                <a:solidFill>
                  <a:srgbClr val="FF0000"/>
                </a:solidFill>
              </a:rPr>
              <a:t>da je u svakoj zoni trgovanja na njezinu državnom području određen najmanje jedan NEMO</a:t>
            </a:r>
            <a:r>
              <a:rPr lang="hr-HR" dirty="0"/>
              <a:t>. </a:t>
            </a:r>
            <a:r>
              <a:rPr lang="hr-HR" dirty="0">
                <a:solidFill>
                  <a:schemeClr val="tx2"/>
                </a:solidFill>
              </a:rPr>
              <a:t>Nominirani operatori tržišta električne energije određuju se na početno razdoblje od četiri godine. Države članice omogućuju podnošenje zahtjeva za određivanje NEMO-a najmanje jednom godišnje. </a:t>
            </a:r>
          </a:p>
          <a:p>
            <a:r>
              <a:rPr lang="hr-HR" dirty="0">
                <a:solidFill>
                  <a:schemeClr val="tx2"/>
                </a:solidFill>
              </a:rPr>
              <a:t>Izuzetak je postojanje pravnog monopola.</a:t>
            </a:r>
            <a:endParaRPr lang="en-A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4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FD49E-3866-656A-C09C-AF4C82B9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Zakonski i regulatorni okvir za uspostavljanje organiziranog tržišta i određivanje NEMO-a u Hrvatskoj – zakonska razina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A189-BEF9-9F4D-6F65-EF2EBB4F3A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9416" y="1268760"/>
            <a:ext cx="10945284" cy="5596136"/>
          </a:xfrm>
        </p:spPr>
        <p:txBody>
          <a:bodyPr/>
          <a:lstStyle/>
          <a:p>
            <a:pPr marL="0" indent="0">
              <a:buNone/>
            </a:pPr>
            <a:endParaRPr lang="hr-HR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A97714-2465-CF7B-C41A-FE7527D16B82}"/>
              </a:ext>
            </a:extLst>
          </p:cNvPr>
          <p:cNvSpPr txBox="1"/>
          <p:nvPr/>
        </p:nvSpPr>
        <p:spPr>
          <a:xfrm>
            <a:off x="1006547" y="1556792"/>
            <a:ext cx="55935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Tada važeći </a:t>
            </a:r>
            <a:r>
              <a:rPr lang="hr-HR" dirty="0">
                <a:solidFill>
                  <a:srgbClr val="FF0000"/>
                </a:solidFill>
              </a:rPr>
              <a:t>Zakon o tržištu električne energije </a:t>
            </a:r>
            <a:r>
              <a:rPr lang="hr-HR" dirty="0">
                <a:solidFill>
                  <a:schemeClr val="tx2"/>
                </a:solidFill>
              </a:rPr>
              <a:t>se morao doraditi kako bi implementirao odredbe vezane za Uredbu CACM – dorade koje su stupile na snagu 3. 10. 2015.</a:t>
            </a:r>
          </a:p>
          <a:p>
            <a:endParaRPr lang="hr-HR" dirty="0">
              <a:solidFill>
                <a:schemeClr val="tx2"/>
              </a:solidFill>
            </a:endParaRPr>
          </a:p>
          <a:p>
            <a:r>
              <a:rPr lang="hr-HR" dirty="0">
                <a:solidFill>
                  <a:schemeClr val="tx2"/>
                </a:solidFill>
              </a:rPr>
              <a:t>Hrvatski operator prijenosnog sustava d.d. (HOPS) je dobio zadatke:             </a:t>
            </a:r>
          </a:p>
          <a:p>
            <a:r>
              <a:rPr lang="hr-HR" dirty="0"/>
              <a:t> - </a:t>
            </a:r>
            <a:r>
              <a:rPr lang="hr-HR" dirty="0">
                <a:solidFill>
                  <a:srgbClr val="FF0000"/>
                </a:solidFill>
              </a:rPr>
              <a:t>organizirati burzu električne energije </a:t>
            </a:r>
            <a:r>
              <a:rPr lang="hr-HR" dirty="0">
                <a:solidFill>
                  <a:schemeClr val="tx2"/>
                </a:solidFill>
              </a:rPr>
              <a:t>u suradnji s operatorom tržišta električne energije (HROTE)  i                                            - zajednički sudjelovati s ostalim operatorima prijenosnog sustava, s operatorima tržišta električne energije i drugim relevantnim subjektima na burzama električne energije u svrhu </a:t>
            </a:r>
            <a:r>
              <a:rPr lang="hr-HR" dirty="0">
                <a:solidFill>
                  <a:srgbClr val="FF0000"/>
                </a:solidFill>
              </a:rPr>
              <a:t>razvoja regionalnih tržišta električne energije </a:t>
            </a:r>
            <a:r>
              <a:rPr lang="hr-HR" dirty="0">
                <a:solidFill>
                  <a:schemeClr val="tx2"/>
                </a:solidFill>
              </a:rPr>
              <a:t>ili liberalizacije tržišta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858C0E8-3423-791C-080B-03AB8143B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569010"/>
            <a:ext cx="4740807" cy="27768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795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FD49E-3866-656A-C09C-AF4C82B9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Zakonski i regulatorni okvir za uspostavljanje organiziranog tržišta i određivanje NEMO-a u Hrvatskoj – podzakonska razina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A189-BEF9-9F4D-6F65-EF2EBB4F3A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9416" y="1268760"/>
            <a:ext cx="5593509" cy="5596136"/>
          </a:xfrm>
        </p:spPr>
        <p:txBody>
          <a:bodyPr/>
          <a:lstStyle/>
          <a:p>
            <a:pPr marL="0" indent="0">
              <a:buNone/>
            </a:pPr>
            <a:endParaRPr lang="hr-HR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A97714-2465-CF7B-C41A-FE7527D16B82}"/>
              </a:ext>
            </a:extLst>
          </p:cNvPr>
          <p:cNvSpPr txBox="1"/>
          <p:nvPr/>
        </p:nvSpPr>
        <p:spPr>
          <a:xfrm>
            <a:off x="1006547" y="1556792"/>
            <a:ext cx="55935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Zakon i Pravila organiziranja tržišta električne energije definiraju da su posebni tržišni sudionici operatori sustava, </a:t>
            </a:r>
            <a:r>
              <a:rPr lang="hr-HR" dirty="0">
                <a:solidFill>
                  <a:srgbClr val="FF0000"/>
                </a:solidFill>
              </a:rPr>
              <a:t>burza</a:t>
            </a:r>
            <a:r>
              <a:rPr lang="hr-HR" dirty="0"/>
              <a:t> </a:t>
            </a:r>
            <a:r>
              <a:rPr lang="hr-HR" dirty="0">
                <a:solidFill>
                  <a:schemeClr val="tx2"/>
                </a:solidFill>
              </a:rPr>
              <a:t>i Operator tržišta </a:t>
            </a:r>
          </a:p>
          <a:p>
            <a:endParaRPr lang="hr-HR" dirty="0"/>
          </a:p>
          <a:p>
            <a:r>
              <a:rPr lang="hr-HR" dirty="0">
                <a:solidFill>
                  <a:schemeClr val="tx2"/>
                </a:solidFill>
              </a:rPr>
              <a:t>Pravila organiziranja tržišta električne energije („Narodne novine”, br. 107/2019) definiraju da je ugovorni raspored burze raspored kupoprodaje električne energije za dan isporuke koji sadrži svu zaključenu kupoprodaju električne energije članova burze u intervalu od 15 minuta</a:t>
            </a:r>
          </a:p>
          <a:p>
            <a:endParaRPr lang="hr-HR" dirty="0">
              <a:solidFill>
                <a:schemeClr val="tx2"/>
              </a:solidFill>
            </a:endParaRPr>
          </a:p>
          <a:p>
            <a:r>
              <a:rPr lang="hr-HR" dirty="0">
                <a:solidFill>
                  <a:schemeClr val="tx2"/>
                </a:solidFill>
              </a:rPr>
              <a:t>Tržišni sudionik, operator sustava i Operator tržišta koji namjerava postati član burze obvezan je s burzom sklopiti </a:t>
            </a:r>
            <a:r>
              <a:rPr lang="hr-HR" dirty="0">
                <a:solidFill>
                  <a:srgbClr val="FF0000"/>
                </a:solidFill>
              </a:rPr>
              <a:t>ugovor prema pravilima trgovanja na burzi električne energije</a:t>
            </a:r>
            <a:endParaRPr lang="hr-HR" dirty="0"/>
          </a:p>
          <a:p>
            <a:endParaRPr lang="hr-HR" dirty="0"/>
          </a:p>
          <a:p>
            <a:r>
              <a:rPr lang="hr-HR" dirty="0">
                <a:solidFill>
                  <a:schemeClr val="tx2"/>
                </a:solidFill>
              </a:rPr>
              <a:t>Na tržištu električne energije postoji posebna bilančna grupa burze električne energije</a:t>
            </a:r>
          </a:p>
          <a:p>
            <a:endParaRPr lang="hr-HR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34B4D3F-D759-FC95-D177-83A648A36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39" y="1306218"/>
            <a:ext cx="4767004" cy="52911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052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FD49E-3866-656A-C09C-AF4C82B9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Zakonski i regulatorni okvir za uspostavljanje organiziranog tržišta i određivanje NEMO-a u Hrvatskoj – podzakonska razina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A189-BEF9-9F4D-6F65-EF2EBB4F3A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9416" y="1268760"/>
            <a:ext cx="10945284" cy="5596136"/>
          </a:xfrm>
        </p:spPr>
        <p:txBody>
          <a:bodyPr/>
          <a:lstStyle/>
          <a:p>
            <a:pPr marL="0" indent="0">
              <a:buNone/>
            </a:pPr>
            <a:endParaRPr lang="hr-HR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A97714-2465-CF7B-C41A-FE7527D16B82}"/>
              </a:ext>
            </a:extLst>
          </p:cNvPr>
          <p:cNvSpPr txBox="1"/>
          <p:nvPr/>
        </p:nvSpPr>
        <p:spPr>
          <a:xfrm>
            <a:off x="1006547" y="1556792"/>
            <a:ext cx="55935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Zakon o tržištu električne energije je definirao člana burze kao sudionika na tržištu električne energije koji s burzom električne energije ima sklopljen odgovarajući ugovor o članstvu</a:t>
            </a:r>
          </a:p>
          <a:p>
            <a:endParaRPr lang="hr-HR" dirty="0">
              <a:solidFill>
                <a:schemeClr val="tx2"/>
              </a:solidFill>
            </a:endParaRPr>
          </a:p>
          <a:p>
            <a:r>
              <a:rPr lang="hr-HR" dirty="0">
                <a:solidFill>
                  <a:schemeClr val="tx2"/>
                </a:solidFill>
              </a:rPr>
              <a:t>Zakon je također propisao da uzajamni odnosi člana burze i burze u pogledu prava i obveza burze na sredstvima koja se nalaze na takvim posebnim poslovnim računima burze uređuju se odgovarajućim ugovorom između burze i člana burze</a:t>
            </a:r>
          </a:p>
          <a:p>
            <a:endParaRPr lang="hr-HR" dirty="0">
              <a:solidFill>
                <a:schemeClr val="tx2"/>
              </a:solidFill>
            </a:endParaRPr>
          </a:p>
          <a:p>
            <a:r>
              <a:rPr lang="hr-HR" dirty="0">
                <a:solidFill>
                  <a:schemeClr val="tx2"/>
                </a:solidFill>
              </a:rPr>
              <a:t>Hrvatska burza električne energije d.o.o. (</a:t>
            </a:r>
            <a:r>
              <a:rPr lang="hr-HR" dirty="0">
                <a:solidFill>
                  <a:srgbClr val="FF0000"/>
                </a:solidFill>
              </a:rPr>
              <a:t>CROPEX</a:t>
            </a:r>
            <a:r>
              <a:rPr lang="hr-HR" dirty="0">
                <a:solidFill>
                  <a:schemeClr val="tx2"/>
                </a:solidFill>
              </a:rPr>
              <a:t>)</a:t>
            </a:r>
            <a:r>
              <a:rPr lang="hr-HR" dirty="0"/>
              <a:t> </a:t>
            </a:r>
            <a:r>
              <a:rPr lang="hr-HR" dirty="0">
                <a:solidFill>
                  <a:schemeClr val="tx2"/>
                </a:solidFill>
              </a:rPr>
              <a:t>na svojim mrežnim stranicama sadrži sve relevantne informacije za reguliranje odnosa s budućim članovima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AA14C0A-7FB1-44AC-04CF-0CA79E237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820132"/>
            <a:ext cx="4896612" cy="46338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3699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7E58-4C23-D2ED-61A3-2EBCA54E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Uloge i zadaci subjekata u donošenju podzakonskih akata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2AEB-7314-1A3F-A0C4-6BFE1E6E5C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71464" y="1402324"/>
            <a:ext cx="10609346" cy="519502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solidFill>
                  <a:schemeClr val="tx2"/>
                </a:solidFill>
              </a:rPr>
              <a:t>Veliki broj institucija je direktno ili indirektno uključeno u izradu, donošenje ili odobravanje niza podzakonskih akata koji utječu na organizirano dan-unaprijed i unutardnevno tržište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solidFill>
                  <a:srgbClr val="FF0000"/>
                </a:solidFill>
              </a:rPr>
              <a:t>Hrvatski sabor </a:t>
            </a:r>
            <a:r>
              <a:rPr lang="hr-HR" dirty="0">
                <a:solidFill>
                  <a:schemeClr val="tx2"/>
                </a:solidFill>
              </a:rPr>
              <a:t>donosi Zakon o tržištu električne energije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solidFill>
                  <a:schemeClr val="tx2"/>
                </a:solidFill>
              </a:rPr>
              <a:t>Hrvatski operator tržišta energije d.o.o. (</a:t>
            </a:r>
            <a:r>
              <a:rPr lang="hr-HR" dirty="0">
                <a:solidFill>
                  <a:srgbClr val="FF0000"/>
                </a:solidFill>
              </a:rPr>
              <a:t>HROTE</a:t>
            </a:r>
            <a:r>
              <a:rPr lang="hr-HR" dirty="0">
                <a:solidFill>
                  <a:schemeClr val="tx2"/>
                </a:solidFill>
              </a:rPr>
              <a:t>) donosi Pravila organiziranja tržišta električne energije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solidFill>
                  <a:schemeClr val="tx2"/>
                </a:solidFill>
              </a:rPr>
              <a:t>Hrvatska energetska regulatorna agencija </a:t>
            </a:r>
            <a:r>
              <a:rPr lang="hr-HR" dirty="0">
                <a:solidFill>
                  <a:srgbClr val="FF0000"/>
                </a:solidFill>
              </a:rPr>
              <a:t>(HERA)</a:t>
            </a:r>
            <a:r>
              <a:rPr lang="hr-HR" dirty="0">
                <a:solidFill>
                  <a:schemeClr val="tx2"/>
                </a:solidFill>
              </a:rPr>
              <a:t> ima sveobuhvatni pogled na funkcioniranje veleprodajnog i maloprodajnog tržišta jer jedan dio podzakonskih akata donosi, a na ostali dio daje suglasnost/odobrenje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solidFill>
                  <a:schemeClr val="tx2"/>
                </a:solidFill>
              </a:rPr>
              <a:t>Hrvatski operator prijenosnog sustava d.d. (</a:t>
            </a:r>
            <a:r>
              <a:rPr lang="hr-HR" dirty="0">
                <a:solidFill>
                  <a:srgbClr val="FF0000"/>
                </a:solidFill>
              </a:rPr>
              <a:t>HOPS</a:t>
            </a:r>
            <a:r>
              <a:rPr lang="hr-HR" dirty="0">
                <a:solidFill>
                  <a:schemeClr val="tx2"/>
                </a:solidFill>
              </a:rPr>
              <a:t>) na temelju Uredbe CACM financira troškove za funkciju povezivanje tržišta (engl. </a:t>
            </a:r>
            <a:r>
              <a:rPr lang="hr-HR" i="1" dirty="0">
                <a:solidFill>
                  <a:srgbClr val="FF0000"/>
                </a:solidFill>
              </a:rPr>
              <a:t>m</a:t>
            </a:r>
            <a:r>
              <a:rPr lang="hr-HR" i="1" dirty="0">
                <a:solidFill>
                  <a:schemeClr val="tx2"/>
                </a:solidFill>
              </a:rPr>
              <a:t>arket </a:t>
            </a:r>
            <a:r>
              <a:rPr lang="hr-HR" i="1" dirty="0" err="1">
                <a:solidFill>
                  <a:srgbClr val="FF0000"/>
                </a:solidFill>
              </a:rPr>
              <a:t>c</a:t>
            </a:r>
            <a:r>
              <a:rPr lang="hr-HR" i="1" dirty="0" err="1">
                <a:solidFill>
                  <a:schemeClr val="tx2"/>
                </a:solidFill>
              </a:rPr>
              <a:t>oupling</a:t>
            </a:r>
            <a:r>
              <a:rPr lang="hr-HR" i="1" dirty="0">
                <a:solidFill>
                  <a:schemeClr val="tx2"/>
                </a:solidFill>
              </a:rPr>
              <a:t> </a:t>
            </a:r>
            <a:r>
              <a:rPr lang="hr-HR" i="1" dirty="0">
                <a:solidFill>
                  <a:srgbClr val="FF0000"/>
                </a:solidFill>
              </a:rPr>
              <a:t>o</a:t>
            </a:r>
            <a:r>
              <a:rPr lang="hr-HR" i="1" dirty="0">
                <a:solidFill>
                  <a:schemeClr val="tx2"/>
                </a:solidFill>
              </a:rPr>
              <a:t>perator </a:t>
            </a:r>
            <a:r>
              <a:rPr lang="hr-HR" dirty="0">
                <a:solidFill>
                  <a:schemeClr val="tx2"/>
                </a:solidFill>
              </a:rPr>
              <a:t>- MCO)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solidFill>
                  <a:srgbClr val="FF0000"/>
                </a:solidFill>
              </a:rPr>
              <a:t>CROPEX</a:t>
            </a:r>
            <a:r>
              <a:rPr lang="hr-HR" dirty="0">
                <a:solidFill>
                  <a:schemeClr val="tx2"/>
                </a:solidFill>
              </a:rPr>
              <a:t> definira međusobne odnose s članovima burze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solidFill>
                  <a:schemeClr val="tx2"/>
                </a:solidFill>
              </a:rPr>
              <a:t>Svi zainteresirani dionici mogu dostavljati svojem komentare/primjedbe tijekom javnih rasprava u procesu donošenja podzakonskih akata </a:t>
            </a:r>
          </a:p>
        </p:txBody>
      </p:sp>
    </p:spTree>
    <p:extLst>
      <p:ext uri="{BB962C8B-B14F-4D97-AF65-F5344CB8AC3E}">
        <p14:creationId xmlns:p14="http://schemas.microsoft.com/office/powerpoint/2010/main" val="108074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7E58-4C23-D2ED-61A3-2EBCA54E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Uloge i zadaci subjekata u donošenju podzakonskih akata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2AEB-7314-1A3F-A0C4-6BFE1E6E5C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71464" y="1402324"/>
            <a:ext cx="10609346" cy="519502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1800" dirty="0">
                <a:solidFill>
                  <a:schemeClr val="tx2"/>
                </a:solidFill>
              </a:rPr>
              <a:t>Pri osnivanju burze i kasnije uspostave povezivanja tržišta (engl. </a:t>
            </a:r>
            <a:r>
              <a:rPr lang="hr-HR" sz="1800" i="1" dirty="0">
                <a:solidFill>
                  <a:srgbClr val="FF0000"/>
                </a:solidFill>
              </a:rPr>
              <a:t>m</a:t>
            </a:r>
            <a:r>
              <a:rPr lang="hr-HR" sz="1800" i="1" dirty="0">
                <a:solidFill>
                  <a:schemeClr val="tx2"/>
                </a:solidFill>
              </a:rPr>
              <a:t>arket </a:t>
            </a:r>
            <a:r>
              <a:rPr lang="hr-HR" sz="1800" i="1" dirty="0" err="1">
                <a:solidFill>
                  <a:srgbClr val="FF0000"/>
                </a:solidFill>
              </a:rPr>
              <a:t>c</a:t>
            </a:r>
            <a:r>
              <a:rPr lang="hr-HR" sz="1800" i="1" dirty="0" err="1">
                <a:solidFill>
                  <a:schemeClr val="tx2"/>
                </a:solidFill>
              </a:rPr>
              <a:t>oupling</a:t>
            </a:r>
            <a:r>
              <a:rPr lang="hr-HR" sz="1800" i="1" dirty="0">
                <a:solidFill>
                  <a:schemeClr val="tx2"/>
                </a:solidFill>
              </a:rPr>
              <a:t> </a:t>
            </a:r>
            <a:r>
              <a:rPr lang="hr-HR" sz="1800" dirty="0">
                <a:solidFill>
                  <a:schemeClr val="tx2"/>
                </a:solidFill>
              </a:rPr>
              <a:t>– </a:t>
            </a:r>
            <a:r>
              <a:rPr lang="hr-HR" sz="1800" dirty="0">
                <a:solidFill>
                  <a:srgbClr val="FF0000"/>
                </a:solidFill>
              </a:rPr>
              <a:t>MC</a:t>
            </a:r>
            <a:r>
              <a:rPr lang="hr-HR" sz="1800" dirty="0">
                <a:solidFill>
                  <a:schemeClr val="tx2"/>
                </a:solidFill>
              </a:rPr>
              <a:t>) najvažnije je osigurati stabilan financijskih okvir za poslovanje burze, pogotovo u početnim godinama kada je volumen trgovanja nizak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1800" dirty="0">
                <a:solidFill>
                  <a:schemeClr val="tx2"/>
                </a:solidFill>
              </a:rPr>
              <a:t>U skladu s Uredbom CACM prilikom određivanja statusa, NEMO može biti proglašen nacionalnim pravnim monopolom ili može funkcionirati na kompetitivan način gdje mu nije unaprijed definirana financijska sigurnost (npr. CROPEX)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1800" dirty="0">
                <a:solidFill>
                  <a:schemeClr val="tx2"/>
                </a:solidFill>
              </a:rPr>
              <a:t>U Hrvatskoj je zakonodavac odredio da HOPS i HROTE podijele trošak osnivanja CROPEX-a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1800" dirty="0">
                <a:solidFill>
                  <a:schemeClr val="tx2"/>
                </a:solidFill>
              </a:rPr>
              <a:t>Vrlo je bitno osigurati transparentno i anonimno trgovanje na dan-unaprijed i unutardnevnom tržištu kako bi se omogućio razvoj konkurentnosti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1800" dirty="0">
                <a:solidFill>
                  <a:schemeClr val="tx2"/>
                </a:solidFill>
              </a:rPr>
              <a:t>Za mala tržišta odnosno zone trgovanja (engl. </a:t>
            </a:r>
            <a:r>
              <a:rPr lang="hr-HR" sz="1800" i="1" dirty="0" err="1">
                <a:solidFill>
                  <a:srgbClr val="FF0000"/>
                </a:solidFill>
              </a:rPr>
              <a:t>b</a:t>
            </a:r>
            <a:r>
              <a:rPr lang="hr-HR" sz="1800" i="1" dirty="0" err="1">
                <a:solidFill>
                  <a:schemeClr val="tx2"/>
                </a:solidFill>
              </a:rPr>
              <a:t>idding</a:t>
            </a:r>
            <a:r>
              <a:rPr lang="hr-HR" sz="1800" i="1" dirty="0">
                <a:solidFill>
                  <a:schemeClr val="tx2"/>
                </a:solidFill>
              </a:rPr>
              <a:t> </a:t>
            </a:r>
            <a:r>
              <a:rPr lang="hr-HR" sz="1800" i="1" dirty="0">
                <a:solidFill>
                  <a:srgbClr val="FF0000"/>
                </a:solidFill>
              </a:rPr>
              <a:t>z</a:t>
            </a:r>
            <a:r>
              <a:rPr lang="hr-HR" sz="1800" i="1" dirty="0">
                <a:solidFill>
                  <a:schemeClr val="tx2"/>
                </a:solidFill>
              </a:rPr>
              <a:t>one </a:t>
            </a:r>
            <a:r>
              <a:rPr lang="hr-HR" sz="1800" dirty="0">
                <a:solidFill>
                  <a:schemeClr val="tx2"/>
                </a:solidFill>
              </a:rPr>
              <a:t>– </a:t>
            </a:r>
            <a:r>
              <a:rPr lang="hr-HR" sz="1800" dirty="0">
                <a:solidFill>
                  <a:srgbClr val="FF0000"/>
                </a:solidFill>
              </a:rPr>
              <a:t>BZ</a:t>
            </a:r>
            <a:r>
              <a:rPr lang="hr-HR" sz="1800" dirty="0">
                <a:solidFill>
                  <a:schemeClr val="tx2"/>
                </a:solidFill>
              </a:rPr>
              <a:t>) burza mora težiti k ostvarenju povezivanja sa susjednim tržištima kako bi se povećao volumen i likvidnost čime se osiguravaju stabilni financijskih prihodi kroz naknade članovima burze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1800" dirty="0">
                <a:solidFill>
                  <a:schemeClr val="tx2"/>
                </a:solidFill>
              </a:rPr>
              <a:t>Uredba CACM ne obvezuje, ali u početnim godinama dogovoreno je da će HOPS financijski nadoknaditi CROPEX-u MCO troškove koji ulaze u tarifu, a odobrava ih HERA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1800" dirty="0">
                <a:solidFill>
                  <a:schemeClr val="tx2"/>
                </a:solidFill>
              </a:rPr>
              <a:t>Konačni cilj je da se NEMO-i sami financiraju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dirty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1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7E58-4C23-D2ED-61A3-2EBCA54E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Zahtjevi za regionalnu integraciju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2AEB-7314-1A3F-A0C4-6BFE1E6E5C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5400" y="980728"/>
            <a:ext cx="5040560" cy="554459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solidFill>
                  <a:schemeClr val="tx2"/>
                </a:solidFill>
              </a:rPr>
              <a:t>Uredba CACM predviđa postupnu integraciju nacionalnih tržišta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solidFill>
                  <a:schemeClr val="tx2"/>
                </a:solidFill>
              </a:rPr>
              <a:t>U pogledu dan-unaprijed tržišta i unutardnevnih tržišta osnovale su se regije za proračun kapaciteta (engl. </a:t>
            </a:r>
            <a:r>
              <a:rPr lang="hr-HR" i="1" dirty="0" err="1">
                <a:solidFill>
                  <a:srgbClr val="FF0000"/>
                </a:solidFill>
              </a:rPr>
              <a:t>c</a:t>
            </a:r>
            <a:r>
              <a:rPr lang="hr-HR" i="1" dirty="0" err="1">
                <a:solidFill>
                  <a:schemeClr val="tx2"/>
                </a:solidFill>
              </a:rPr>
              <a:t>apacity</a:t>
            </a:r>
            <a:r>
              <a:rPr lang="hr-HR" i="1" dirty="0">
                <a:solidFill>
                  <a:schemeClr val="tx2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c</a:t>
            </a:r>
            <a:r>
              <a:rPr lang="hr-HR" i="1" dirty="0" err="1">
                <a:solidFill>
                  <a:schemeClr val="tx2"/>
                </a:solidFill>
              </a:rPr>
              <a:t>alculation</a:t>
            </a:r>
            <a:r>
              <a:rPr lang="hr-HR" i="1" dirty="0">
                <a:solidFill>
                  <a:schemeClr val="tx2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r</a:t>
            </a:r>
            <a:r>
              <a:rPr lang="hr-HR" i="1" dirty="0" err="1">
                <a:solidFill>
                  <a:schemeClr val="tx2"/>
                </a:solidFill>
              </a:rPr>
              <a:t>egion</a:t>
            </a:r>
            <a:r>
              <a:rPr lang="hr-HR" i="1"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– </a:t>
            </a:r>
            <a:r>
              <a:rPr lang="hr-HR" dirty="0">
                <a:solidFill>
                  <a:srgbClr val="FF0000"/>
                </a:solidFill>
              </a:rPr>
              <a:t>CCR</a:t>
            </a:r>
            <a:r>
              <a:rPr lang="hr-HR" dirty="0">
                <a:solidFill>
                  <a:schemeClr val="tx2"/>
                </a:solidFill>
              </a:rPr>
              <a:t>) koje obuhvaćaju prekozonske granice (engl. </a:t>
            </a:r>
            <a:r>
              <a:rPr lang="hr-HR" i="1" dirty="0" err="1">
                <a:solidFill>
                  <a:srgbClr val="FF0000"/>
                </a:solidFill>
              </a:rPr>
              <a:t>c</a:t>
            </a:r>
            <a:r>
              <a:rPr lang="hr-HR" i="1" dirty="0" err="1">
                <a:solidFill>
                  <a:schemeClr val="tx2"/>
                </a:solidFill>
              </a:rPr>
              <a:t>ross-</a:t>
            </a:r>
            <a:r>
              <a:rPr lang="hr-HR" i="1" dirty="0" err="1">
                <a:solidFill>
                  <a:srgbClr val="FF0000"/>
                </a:solidFill>
              </a:rPr>
              <a:t>z</a:t>
            </a:r>
            <a:r>
              <a:rPr lang="hr-HR" i="1" dirty="0" err="1">
                <a:solidFill>
                  <a:schemeClr val="tx2"/>
                </a:solidFill>
              </a:rPr>
              <a:t>onal</a:t>
            </a:r>
            <a:r>
              <a:rPr lang="hr-HR" i="1" dirty="0">
                <a:solidFill>
                  <a:schemeClr val="tx2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b</a:t>
            </a:r>
            <a:r>
              <a:rPr lang="hr-HR" i="1" dirty="0" err="1">
                <a:solidFill>
                  <a:schemeClr val="tx2"/>
                </a:solidFill>
              </a:rPr>
              <a:t>orders</a:t>
            </a:r>
            <a:r>
              <a:rPr lang="hr-HR" i="1" dirty="0">
                <a:solidFill>
                  <a:schemeClr val="tx2"/>
                </a:solidFill>
              </a:rPr>
              <a:t> - </a:t>
            </a:r>
            <a:r>
              <a:rPr lang="hr-HR" i="1" dirty="0">
                <a:solidFill>
                  <a:srgbClr val="FF0000"/>
                </a:solidFill>
              </a:rPr>
              <a:t>CZB</a:t>
            </a:r>
            <a:r>
              <a:rPr lang="hr-HR" dirty="0">
                <a:solidFill>
                  <a:schemeClr val="tx2"/>
                </a:solidFill>
              </a:rPr>
              <a:t>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solidFill>
                  <a:schemeClr val="tx2"/>
                </a:solidFill>
              </a:rPr>
              <a:t>Najvažniju ulogu u implementaciji regionalnih zadataka imaju operatori prijenosnih sustava (engl. </a:t>
            </a:r>
            <a:r>
              <a:rPr lang="hr-HR" i="1" dirty="0" err="1">
                <a:solidFill>
                  <a:srgbClr val="FF0000"/>
                </a:solidFill>
              </a:rPr>
              <a:t>t</a:t>
            </a:r>
            <a:r>
              <a:rPr lang="hr-HR" i="1" dirty="0" err="1">
                <a:solidFill>
                  <a:schemeClr val="tx2"/>
                </a:solidFill>
              </a:rPr>
              <a:t>ransmission</a:t>
            </a:r>
            <a:r>
              <a:rPr lang="hr-HR" i="1" dirty="0">
                <a:solidFill>
                  <a:schemeClr val="tx2"/>
                </a:solidFill>
              </a:rPr>
              <a:t> </a:t>
            </a:r>
            <a:r>
              <a:rPr lang="hr-HR" i="1" dirty="0">
                <a:solidFill>
                  <a:srgbClr val="FF0000"/>
                </a:solidFill>
              </a:rPr>
              <a:t>s</a:t>
            </a:r>
            <a:r>
              <a:rPr lang="hr-HR" i="1" dirty="0">
                <a:solidFill>
                  <a:schemeClr val="tx2"/>
                </a:solidFill>
              </a:rPr>
              <a:t>ystem </a:t>
            </a:r>
            <a:r>
              <a:rPr lang="hr-HR" i="1" dirty="0">
                <a:solidFill>
                  <a:srgbClr val="FF0000"/>
                </a:solidFill>
              </a:rPr>
              <a:t>o</a:t>
            </a:r>
            <a:r>
              <a:rPr lang="hr-HR" i="1" dirty="0">
                <a:solidFill>
                  <a:schemeClr val="tx2"/>
                </a:solidFill>
              </a:rPr>
              <a:t>perator </a:t>
            </a:r>
            <a:r>
              <a:rPr lang="hr-HR" dirty="0">
                <a:solidFill>
                  <a:schemeClr val="tx2"/>
                </a:solidFill>
              </a:rPr>
              <a:t>– </a:t>
            </a:r>
            <a:r>
              <a:rPr lang="hr-HR" dirty="0">
                <a:solidFill>
                  <a:srgbClr val="FF0000"/>
                </a:solidFill>
              </a:rPr>
              <a:t>TSO</a:t>
            </a:r>
            <a:r>
              <a:rPr lang="hr-HR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solidFill>
                  <a:schemeClr val="tx2"/>
                </a:solidFill>
              </a:rPr>
              <a:t>Uloga NEMO-a je ograničena samo na tržišne zadatke (proizvodi i algoritam za optimalno određivanje referentnih cijena - EUPHEMIA)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solidFill>
                  <a:schemeClr val="tx2"/>
                </a:solidFill>
              </a:rPr>
              <a:t>Nacionalne regulatorne agencije imaju najbolji pregled stanja jer sudjeluju u odobravanju svih akata TSO-ima i NEMO-ima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323C6-4B06-E815-4788-B457AD423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980728"/>
            <a:ext cx="5788955" cy="5544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4D1D68-EBEA-FFB8-96C4-F102D5E710FB}"/>
              </a:ext>
            </a:extLst>
          </p:cNvPr>
          <p:cNvSpPr txBox="1"/>
          <p:nvPr/>
        </p:nvSpPr>
        <p:spPr>
          <a:xfrm>
            <a:off x="7514313" y="652534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Izvor: ENTSO-E Market </a:t>
            </a:r>
            <a:r>
              <a:rPr lang="hr-HR" sz="1400" dirty="0" err="1"/>
              <a:t>report</a:t>
            </a:r>
            <a:r>
              <a:rPr lang="hr-HR" sz="1400" dirty="0"/>
              <a:t> 2022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608303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ra boje">
      <a:dk1>
        <a:srgbClr val="5A5D5F"/>
      </a:dk1>
      <a:lt1>
        <a:srgbClr val="FFFFFF"/>
      </a:lt1>
      <a:dk2>
        <a:srgbClr val="000000"/>
      </a:dk2>
      <a:lt2>
        <a:srgbClr val="ACAFB2"/>
      </a:lt2>
      <a:accent1>
        <a:srgbClr val="C32819"/>
      </a:accent1>
      <a:accent2>
        <a:srgbClr val="144CC8"/>
      </a:accent2>
      <a:accent3>
        <a:srgbClr val="16C633"/>
      </a:accent3>
      <a:accent4>
        <a:srgbClr val="9BCDF0"/>
      </a:accent4>
      <a:accent5>
        <a:srgbClr val="E9AA0D"/>
      </a:accent5>
      <a:accent6>
        <a:srgbClr val="C913C9"/>
      </a:accent6>
      <a:hlink>
        <a:srgbClr val="144CC8"/>
      </a:hlink>
      <a:folHlink>
        <a:srgbClr val="EEECE1"/>
      </a:folHlink>
    </a:clrScheme>
    <a:fontScheme name="Custom 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2399</Words>
  <Application>Microsoft Office PowerPoint</Application>
  <PresentationFormat>Widescreen</PresentationFormat>
  <Paragraphs>223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EUAlbertina</vt:lpstr>
      <vt:lpstr>Wingdings</vt:lpstr>
      <vt:lpstr>Office Theme</vt:lpstr>
      <vt:lpstr>Regulatorni okvir za organizovano tržište u Hrvatskoj        </vt:lpstr>
      <vt:lpstr>Obuhvaćene teme</vt:lpstr>
      <vt:lpstr>Zakonski i regulatorni okvir za uspostavljanje organiziranog tržišta i određivanje NEMO-a u Hrvatskoj – EU razina</vt:lpstr>
      <vt:lpstr>Zakonski i regulatorni okvir za uspostavljanje organiziranog tržišta i određivanje NEMO-a u Hrvatskoj – zakonska razina </vt:lpstr>
      <vt:lpstr>Zakonski i regulatorni okvir za uspostavljanje organiziranog tržišta i određivanje NEMO-a u Hrvatskoj – podzakonska razina </vt:lpstr>
      <vt:lpstr>Zakonski i regulatorni okvir za uspostavljanje organiziranog tržišta i određivanje NEMO-a u Hrvatskoj – podzakonska razina </vt:lpstr>
      <vt:lpstr>Uloge i zadaci subjekata u donošenju podzakonskih akata</vt:lpstr>
      <vt:lpstr>Uloge i zadaci subjekata u donošenju podzakonskih akata</vt:lpstr>
      <vt:lpstr>Zahtjevi za regionalnu integraciju</vt:lpstr>
      <vt:lpstr>Core CCR</vt:lpstr>
      <vt:lpstr>Razvoj zajedničkih metodologija unutar Core CCR</vt:lpstr>
      <vt:lpstr>Implementacija CACM uredbe</vt:lpstr>
      <vt:lpstr>Odredbe i uvjeti ili metodologije CACM uredbe</vt:lpstr>
      <vt:lpstr>Redoslijed najvažnijih procesa</vt:lpstr>
      <vt:lpstr>Povezivanje dan-unaprijed tržišta</vt:lpstr>
      <vt:lpstr>Povezivanje unutardnevnog tržišta</vt:lpstr>
      <vt:lpstr>Uloga regulatorne agencije u implementaciji CACM uredbe</vt:lpstr>
      <vt:lpstr>Proces donošenja odluka NRA-ova</vt:lpstr>
      <vt:lpstr>Uloga regulatorne agencije u nadzoru organiziranog tržišta</vt:lpstr>
      <vt:lpstr>Javno dostupni podaci za Core DA FB MC</vt:lpstr>
      <vt:lpstr>Alati regulatora za nadzor NEMO-a</vt:lpstr>
      <vt:lpstr>Zaključci</vt:lpstr>
      <vt:lpstr>PowerPoint Presentation</vt:lpstr>
      <vt:lpstr>Korisni linkovi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Regulatorni okvir za organizovano tržište u Hrvatskoj</dc:title>
  <dc:creator/>
  <cp:lastModifiedBy/>
  <cp:revision>1</cp:revision>
  <dcterms:created xsi:type="dcterms:W3CDTF">2021-07-01T07:52:34Z</dcterms:created>
  <dcterms:modified xsi:type="dcterms:W3CDTF">2022-11-24T07:57:07Z</dcterms:modified>
</cp:coreProperties>
</file>