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54" r:id="rId1"/>
    <p:sldMasterId id="2147483833" r:id="rId2"/>
    <p:sldMasterId id="2147483846" r:id="rId3"/>
    <p:sldMasterId id="2147483874" r:id="rId4"/>
  </p:sldMasterIdLst>
  <p:notesMasterIdLst>
    <p:notesMasterId r:id="rId21"/>
  </p:notesMasterIdLst>
  <p:handoutMasterIdLst>
    <p:handoutMasterId r:id="rId22"/>
  </p:handoutMasterIdLst>
  <p:sldIdLst>
    <p:sldId id="467" r:id="rId5"/>
    <p:sldId id="553" r:id="rId6"/>
    <p:sldId id="563" r:id="rId7"/>
    <p:sldId id="557" r:id="rId8"/>
    <p:sldId id="560" r:id="rId9"/>
    <p:sldId id="564" r:id="rId10"/>
    <p:sldId id="561" r:id="rId11"/>
    <p:sldId id="555" r:id="rId12"/>
    <p:sldId id="548" r:id="rId13"/>
    <p:sldId id="550" r:id="rId14"/>
    <p:sldId id="525" r:id="rId15"/>
    <p:sldId id="526" r:id="rId16"/>
    <p:sldId id="562" r:id="rId17"/>
    <p:sldId id="558" r:id="rId18"/>
    <p:sldId id="559" r:id="rId19"/>
    <p:sldId id="492" r:id="rId20"/>
  </p:sldIdLst>
  <p:sldSz cx="9144000" cy="5715000" type="screen16x10"/>
  <p:notesSz cx="6735763" cy="98663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nad Sijakovic" initials="NS" lastIdx="2" clrIdx="0">
    <p:extLst>
      <p:ext uri="{19B8F6BF-5375-455C-9EA6-DF929625EA0E}">
        <p15:presenceInfo xmlns:p15="http://schemas.microsoft.com/office/powerpoint/2012/main" userId="S-1-5-21-517242888-263660572-1718252460-1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6D62"/>
    <a:srgbClr val="283583"/>
    <a:srgbClr val="0000B7"/>
    <a:srgbClr val="FFFFFF"/>
    <a:srgbClr val="000000"/>
    <a:srgbClr val="2026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4" autoAdjust="0"/>
    <p:restoredTop sz="94636" autoAdjust="0"/>
  </p:normalViewPr>
  <p:slideViewPr>
    <p:cSldViewPr snapToGrid="0" snapToObjects="1">
      <p:cViewPr varScale="1">
        <p:scale>
          <a:sx n="73" d="100"/>
          <a:sy n="73" d="100"/>
        </p:scale>
        <p:origin x="936" y="56"/>
      </p:cViewPr>
      <p:guideLst>
        <p:guide orient="horz" pos="180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ENC-FS1\ecs_x\Content\Statistics\infos+docs+analysis\prices\prices%202022\S1%202022%20HH+IN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NC-FS1\ecs_x\Content\Statistics\infos+docs+analysis\prices\prices%202022\S1%202022%20HH+IN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dirty="0"/>
              <a:t>Household prices in EUR/kWh </a:t>
            </a:r>
          </a:p>
          <a:p>
            <a:pPr>
              <a:defRPr/>
            </a:pPr>
            <a:r>
              <a:rPr lang="en-US" dirty="0"/>
              <a:t>band DC (</a:t>
            </a:r>
            <a:r>
              <a:rPr lang="en-US" dirty="0" smtClean="0"/>
              <a:t>2,5-5 MWh/y), I semester</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7.8475108478055416E-2"/>
          <c:y val="0.16836800661657927"/>
          <c:w val="0.931468175188228"/>
          <c:h val="0.52472615247838561"/>
        </c:manualLayout>
      </c:layout>
      <c:barChart>
        <c:barDir val="col"/>
        <c:grouping val="stacked"/>
        <c:varyColors val="0"/>
        <c:ser>
          <c:idx val="1"/>
          <c:order val="1"/>
          <c:tx>
            <c:strRef>
              <c:f>'HH table'!$D$25:$D$26</c:f>
              <c:strCache>
                <c:ptCount val="2"/>
                <c:pt idx="0">
                  <c:v>Excluding taxes and levies</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delete val="1"/>
          </c:dLbls>
          <c:cat>
            <c:multiLvlStrRef>
              <c:f>'HH table'!$A$27:$B$55</c:f>
              <c:multiLvlStrCache>
                <c:ptCount val="21"/>
                <c:lvl>
                  <c:pt idx="0">
                    <c:v>2021</c:v>
                  </c:pt>
                  <c:pt idx="1">
                    <c:v>2022</c:v>
                  </c:pt>
                  <c:pt idx="2">
                    <c:v>2021</c:v>
                  </c:pt>
                  <c:pt idx="3">
                    <c:v>2022</c:v>
                  </c:pt>
                  <c:pt idx="4">
                    <c:v>2021</c:v>
                  </c:pt>
                  <c:pt idx="5">
                    <c:v>2022</c:v>
                  </c:pt>
                  <c:pt idx="6">
                    <c:v>2021</c:v>
                  </c:pt>
                  <c:pt idx="7">
                    <c:v>2022</c:v>
                  </c:pt>
                  <c:pt idx="9">
                    <c:v>2021</c:v>
                  </c:pt>
                  <c:pt idx="10">
                    <c:v>2022</c:v>
                  </c:pt>
                  <c:pt idx="11">
                    <c:v>2021</c:v>
                  </c:pt>
                  <c:pt idx="12">
                    <c:v>2022</c:v>
                  </c:pt>
                  <c:pt idx="13">
                    <c:v>2021</c:v>
                  </c:pt>
                  <c:pt idx="14">
                    <c:v>2022</c:v>
                  </c:pt>
                  <c:pt idx="15">
                    <c:v>2021</c:v>
                  </c:pt>
                  <c:pt idx="16">
                    <c:v>2022</c:v>
                  </c:pt>
                  <c:pt idx="17">
                    <c:v>2021</c:v>
                  </c:pt>
                  <c:pt idx="18">
                    <c:v>2022</c:v>
                  </c:pt>
                  <c:pt idx="19">
                    <c:v>2021</c:v>
                  </c:pt>
                  <c:pt idx="20">
                    <c:v>2022</c:v>
                  </c:pt>
                </c:lvl>
                <c:lvl>
                  <c:pt idx="0">
                    <c:v>ALB</c:v>
                  </c:pt>
                  <c:pt idx="2">
                    <c:v>BIH</c:v>
                  </c:pt>
                  <c:pt idx="4">
                    <c:v>GEO</c:v>
                  </c:pt>
                  <c:pt idx="6">
                    <c:v>XKS</c:v>
                  </c:pt>
                  <c:pt idx="9">
                    <c:v>MLD</c:v>
                  </c:pt>
                  <c:pt idx="11">
                    <c:v>MNE</c:v>
                  </c:pt>
                  <c:pt idx="13">
                    <c:v>MKD</c:v>
                  </c:pt>
                  <c:pt idx="15">
                    <c:v>SRB</c:v>
                  </c:pt>
                  <c:pt idx="17">
                    <c:v>UKR</c:v>
                  </c:pt>
                  <c:pt idx="19">
                    <c:v>EU-27</c:v>
                  </c:pt>
                </c:lvl>
              </c:multiLvlStrCache>
              <c:extLst/>
            </c:multiLvlStrRef>
          </c:cat>
          <c:val>
            <c:numRef>
              <c:f>'HH table'!$D$27:$D$55</c:f>
              <c:numCache>
                <c:formatCode>General</c:formatCode>
                <c:ptCount val="21"/>
                <c:pt idx="0">
                  <c:v>7.7100000000000002E-2</c:v>
                </c:pt>
                <c:pt idx="1">
                  <c:v>7.8399999999999997E-2</c:v>
                </c:pt>
                <c:pt idx="2">
                  <c:v>7.2099999999999997E-2</c:v>
                </c:pt>
                <c:pt idx="3">
                  <c:v>7.3300000000000004E-2</c:v>
                </c:pt>
                <c:pt idx="4">
                  <c:v>5.3499999999999999E-2</c:v>
                </c:pt>
                <c:pt idx="5">
                  <c:v>6.3299999999999995E-2</c:v>
                </c:pt>
                <c:pt idx="6">
                  <c:v>5.2200000000000003E-2</c:v>
                </c:pt>
                <c:pt idx="7">
                  <c:v>5.5500000000000001E-2</c:v>
                </c:pt>
                <c:pt idx="9">
                  <c:v>8.5099999999999995E-2</c:v>
                </c:pt>
                <c:pt idx="10">
                  <c:v>0.1047</c:v>
                </c:pt>
                <c:pt idx="11">
                  <c:v>8.0699999999999994E-2</c:v>
                </c:pt>
                <c:pt idx="12">
                  <c:v>7.9200000000000007E-2</c:v>
                </c:pt>
                <c:pt idx="13">
                  <c:v>7.1300000000000002E-2</c:v>
                </c:pt>
                <c:pt idx="14">
                  <c:v>8.9499999999999996E-2</c:v>
                </c:pt>
                <c:pt idx="15">
                  <c:v>5.7500000000000002E-2</c:v>
                </c:pt>
                <c:pt idx="16">
                  <c:v>5.8900000000000001E-2</c:v>
                </c:pt>
                <c:pt idx="17">
                  <c:v>4.0399999999999998E-2</c:v>
                </c:pt>
                <c:pt idx="18">
                  <c:v>0</c:v>
                </c:pt>
                <c:pt idx="19">
                  <c:v>0.1341</c:v>
                </c:pt>
                <c:pt idx="20">
                  <c:v>0.19320000000000001</c:v>
                </c:pt>
              </c:numCache>
              <c:extLst/>
            </c:numRef>
          </c:val>
          <c:extLst>
            <c:ext xmlns:c16="http://schemas.microsoft.com/office/drawing/2014/chart" uri="{C3380CC4-5D6E-409C-BE32-E72D297353CC}">
              <c16:uniqueId val="{00000000-89A6-41F9-8667-038D9493D223}"/>
            </c:ext>
          </c:extLst>
        </c:ser>
        <c:ser>
          <c:idx val="2"/>
          <c:order val="2"/>
          <c:tx>
            <c:strRef>
              <c:f>'HH table'!$E$25:$E$26</c:f>
              <c:strCache>
                <c:ptCount val="2"/>
                <c:pt idx="0">
                  <c:v>taxes and levies</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delete val="1"/>
          </c:dLbls>
          <c:cat>
            <c:multiLvlStrRef>
              <c:f>'HH table'!$A$27:$B$55</c:f>
              <c:multiLvlStrCache>
                <c:ptCount val="21"/>
                <c:lvl>
                  <c:pt idx="0">
                    <c:v>2021</c:v>
                  </c:pt>
                  <c:pt idx="1">
                    <c:v>2022</c:v>
                  </c:pt>
                  <c:pt idx="2">
                    <c:v>2021</c:v>
                  </c:pt>
                  <c:pt idx="3">
                    <c:v>2022</c:v>
                  </c:pt>
                  <c:pt idx="4">
                    <c:v>2021</c:v>
                  </c:pt>
                  <c:pt idx="5">
                    <c:v>2022</c:v>
                  </c:pt>
                  <c:pt idx="6">
                    <c:v>2021</c:v>
                  </c:pt>
                  <c:pt idx="7">
                    <c:v>2022</c:v>
                  </c:pt>
                  <c:pt idx="9">
                    <c:v>2021</c:v>
                  </c:pt>
                  <c:pt idx="10">
                    <c:v>2022</c:v>
                  </c:pt>
                  <c:pt idx="11">
                    <c:v>2021</c:v>
                  </c:pt>
                  <c:pt idx="12">
                    <c:v>2022</c:v>
                  </c:pt>
                  <c:pt idx="13">
                    <c:v>2021</c:v>
                  </c:pt>
                  <c:pt idx="14">
                    <c:v>2022</c:v>
                  </c:pt>
                  <c:pt idx="15">
                    <c:v>2021</c:v>
                  </c:pt>
                  <c:pt idx="16">
                    <c:v>2022</c:v>
                  </c:pt>
                  <c:pt idx="17">
                    <c:v>2021</c:v>
                  </c:pt>
                  <c:pt idx="18">
                    <c:v>2022</c:v>
                  </c:pt>
                  <c:pt idx="19">
                    <c:v>2021</c:v>
                  </c:pt>
                  <c:pt idx="20">
                    <c:v>2022</c:v>
                  </c:pt>
                </c:lvl>
                <c:lvl>
                  <c:pt idx="0">
                    <c:v>ALB</c:v>
                  </c:pt>
                  <c:pt idx="2">
                    <c:v>BIH</c:v>
                  </c:pt>
                  <c:pt idx="4">
                    <c:v>GEO</c:v>
                  </c:pt>
                  <c:pt idx="6">
                    <c:v>XKS</c:v>
                  </c:pt>
                  <c:pt idx="9">
                    <c:v>MLD</c:v>
                  </c:pt>
                  <c:pt idx="11">
                    <c:v>MNE</c:v>
                  </c:pt>
                  <c:pt idx="13">
                    <c:v>MKD</c:v>
                  </c:pt>
                  <c:pt idx="15">
                    <c:v>SRB</c:v>
                  </c:pt>
                  <c:pt idx="17">
                    <c:v>UKR</c:v>
                  </c:pt>
                  <c:pt idx="19">
                    <c:v>EU-27</c:v>
                  </c:pt>
                </c:lvl>
              </c:multiLvlStrCache>
              <c:extLst/>
            </c:multiLvlStrRef>
          </c:cat>
          <c:val>
            <c:numRef>
              <c:f>'HH table'!$E$27:$E$55</c:f>
              <c:numCache>
                <c:formatCode>General</c:formatCode>
                <c:ptCount val="21"/>
                <c:pt idx="0">
                  <c:v>1.5399999999999997E-2</c:v>
                </c:pt>
                <c:pt idx="1">
                  <c:v>1.5700000000000006E-2</c:v>
                </c:pt>
                <c:pt idx="2">
                  <c:v>1.5399999999999997E-2</c:v>
                </c:pt>
                <c:pt idx="3">
                  <c:v>1.5399999999999997E-2</c:v>
                </c:pt>
                <c:pt idx="4">
                  <c:v>9.6000000000000044E-3</c:v>
                </c:pt>
                <c:pt idx="5">
                  <c:v>1.1400000000000007E-2</c:v>
                </c:pt>
                <c:pt idx="6">
                  <c:v>8.2999999999999949E-3</c:v>
                </c:pt>
                <c:pt idx="7">
                  <c:v>5.6000000000000008E-3</c:v>
                </c:pt>
                <c:pt idx="9">
                  <c:v>0</c:v>
                </c:pt>
                <c:pt idx="10">
                  <c:v>1.2499999999999997E-2</c:v>
                </c:pt>
                <c:pt idx="11">
                  <c:v>1.730000000000001E-2</c:v>
                </c:pt>
                <c:pt idx="12">
                  <c:v>1.6899999999999998E-2</c:v>
                </c:pt>
                <c:pt idx="13">
                  <c:v>1.2799999999999992E-2</c:v>
                </c:pt>
                <c:pt idx="14">
                  <c:v>4.500000000000004E-3</c:v>
                </c:pt>
                <c:pt idx="15">
                  <c:v>2.1600000000000001E-2</c:v>
                </c:pt>
                <c:pt idx="16">
                  <c:v>2.1899999999999996E-2</c:v>
                </c:pt>
                <c:pt idx="17">
                  <c:v>8.100000000000003E-3</c:v>
                </c:pt>
                <c:pt idx="18">
                  <c:v>0</c:v>
                </c:pt>
                <c:pt idx="19">
                  <c:v>8.6199999999999999E-2</c:v>
                </c:pt>
                <c:pt idx="20">
                  <c:v>5.9299999999999992E-2</c:v>
                </c:pt>
              </c:numCache>
              <c:extLst/>
            </c:numRef>
          </c:val>
          <c:extLst>
            <c:ext xmlns:c16="http://schemas.microsoft.com/office/drawing/2014/chart" uri="{C3380CC4-5D6E-409C-BE32-E72D297353CC}">
              <c16:uniqueId val="{00000001-89A6-41F9-8667-038D9493D223}"/>
            </c:ext>
          </c:extLst>
        </c:ser>
        <c:dLbls>
          <c:dLblPos val="ctr"/>
          <c:showLegendKey val="0"/>
          <c:showVal val="1"/>
          <c:showCatName val="0"/>
          <c:showSerName val="0"/>
          <c:showPercent val="0"/>
          <c:showBubbleSize val="0"/>
        </c:dLbls>
        <c:gapWidth val="150"/>
        <c:overlap val="100"/>
        <c:axId val="557675839"/>
        <c:axId val="557681247"/>
        <c:extLst>
          <c:ext xmlns:c15="http://schemas.microsoft.com/office/drawing/2012/chart" uri="{02D57815-91ED-43cb-92C2-25804820EDAC}">
            <c15:filteredBarSeries>
              <c15:ser>
                <c:idx val="0"/>
                <c:order val="0"/>
                <c:tx>
                  <c:strRef>
                    <c:extLst>
                      <c:ext uri="{02D57815-91ED-43cb-92C2-25804820EDAC}">
                        <c15:formulaRef>
                          <c15:sqref>'HH table'!$C$25:$C$26</c15:sqref>
                        </c15:formulaRef>
                      </c:ext>
                    </c:extLst>
                    <c:strCache>
                      <c:ptCount val="2"/>
                      <c:pt idx="0">
                        <c:v>All taxes and levies included</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multiLvlStrRef>
                    <c:extLst>
                      <c:ext uri="{02D57815-91ED-43cb-92C2-25804820EDAC}">
                        <c15:formulaRef>
                          <c15:sqref>'HH table'!$A$27:$B$55</c15:sqref>
                        </c15:formulaRef>
                      </c:ext>
                    </c:extLst>
                    <c:multiLvlStrCache>
                      <c:ptCount val="21"/>
                      <c:lvl>
                        <c:pt idx="0">
                          <c:v>2021</c:v>
                        </c:pt>
                        <c:pt idx="1">
                          <c:v>2022</c:v>
                        </c:pt>
                        <c:pt idx="2">
                          <c:v>2021</c:v>
                        </c:pt>
                        <c:pt idx="3">
                          <c:v>2022</c:v>
                        </c:pt>
                        <c:pt idx="4">
                          <c:v>2021</c:v>
                        </c:pt>
                        <c:pt idx="5">
                          <c:v>2022</c:v>
                        </c:pt>
                        <c:pt idx="6">
                          <c:v>2021</c:v>
                        </c:pt>
                        <c:pt idx="7">
                          <c:v>2022</c:v>
                        </c:pt>
                        <c:pt idx="9">
                          <c:v>2021</c:v>
                        </c:pt>
                        <c:pt idx="10">
                          <c:v>2022</c:v>
                        </c:pt>
                        <c:pt idx="11">
                          <c:v>2021</c:v>
                        </c:pt>
                        <c:pt idx="12">
                          <c:v>2022</c:v>
                        </c:pt>
                        <c:pt idx="13">
                          <c:v>2021</c:v>
                        </c:pt>
                        <c:pt idx="14">
                          <c:v>2022</c:v>
                        </c:pt>
                        <c:pt idx="15">
                          <c:v>2021</c:v>
                        </c:pt>
                        <c:pt idx="16">
                          <c:v>2022</c:v>
                        </c:pt>
                        <c:pt idx="17">
                          <c:v>2021</c:v>
                        </c:pt>
                        <c:pt idx="18">
                          <c:v>2022</c:v>
                        </c:pt>
                        <c:pt idx="19">
                          <c:v>2021</c:v>
                        </c:pt>
                        <c:pt idx="20">
                          <c:v>2022</c:v>
                        </c:pt>
                      </c:lvl>
                      <c:lvl>
                        <c:pt idx="0">
                          <c:v>ALB</c:v>
                        </c:pt>
                        <c:pt idx="2">
                          <c:v>BIH</c:v>
                        </c:pt>
                        <c:pt idx="4">
                          <c:v>GEO</c:v>
                        </c:pt>
                        <c:pt idx="6">
                          <c:v>XKS</c:v>
                        </c:pt>
                        <c:pt idx="9">
                          <c:v>MLD</c:v>
                        </c:pt>
                        <c:pt idx="11">
                          <c:v>MNE</c:v>
                        </c:pt>
                        <c:pt idx="13">
                          <c:v>MKD</c:v>
                        </c:pt>
                        <c:pt idx="15">
                          <c:v>SRB</c:v>
                        </c:pt>
                        <c:pt idx="17">
                          <c:v>UKR</c:v>
                        </c:pt>
                        <c:pt idx="19">
                          <c:v>EU-27</c:v>
                        </c:pt>
                      </c:lvl>
                    </c:multiLvlStrCache>
                  </c:multiLvlStrRef>
                </c:cat>
                <c:val>
                  <c:numRef>
                    <c:extLst>
                      <c:ext uri="{02D57815-91ED-43cb-92C2-25804820EDAC}">
                        <c15:formulaRef>
                          <c15:sqref>'HH table'!$C$27:$C$55</c15:sqref>
                        </c15:formulaRef>
                      </c:ext>
                    </c:extLst>
                    <c:numCache>
                      <c:formatCode>General</c:formatCode>
                      <c:ptCount val="21"/>
                      <c:pt idx="0">
                        <c:v>9.2499999999999999E-2</c:v>
                      </c:pt>
                      <c:pt idx="1">
                        <c:v>9.4100000000000003E-2</c:v>
                      </c:pt>
                      <c:pt idx="2">
                        <c:v>8.7499999999999994E-2</c:v>
                      </c:pt>
                      <c:pt idx="3">
                        <c:v>8.8700000000000001E-2</c:v>
                      </c:pt>
                      <c:pt idx="4">
                        <c:v>6.3100000000000003E-2</c:v>
                      </c:pt>
                      <c:pt idx="5">
                        <c:v>7.4700000000000003E-2</c:v>
                      </c:pt>
                      <c:pt idx="6">
                        <c:v>6.0499999999999998E-2</c:v>
                      </c:pt>
                      <c:pt idx="7">
                        <c:v>6.1100000000000002E-2</c:v>
                      </c:pt>
                      <c:pt idx="9">
                        <c:v>8.5099999999999995E-2</c:v>
                      </c:pt>
                      <c:pt idx="10">
                        <c:v>0.1172</c:v>
                      </c:pt>
                      <c:pt idx="11">
                        <c:v>9.8000000000000004E-2</c:v>
                      </c:pt>
                      <c:pt idx="12">
                        <c:v>9.6100000000000005E-2</c:v>
                      </c:pt>
                      <c:pt idx="13">
                        <c:v>8.4099999999999994E-2</c:v>
                      </c:pt>
                      <c:pt idx="14">
                        <c:v>9.4E-2</c:v>
                      </c:pt>
                      <c:pt idx="15">
                        <c:v>7.9100000000000004E-2</c:v>
                      </c:pt>
                      <c:pt idx="16">
                        <c:v>8.0799999999999997E-2</c:v>
                      </c:pt>
                      <c:pt idx="17">
                        <c:v>4.8500000000000001E-2</c:v>
                      </c:pt>
                      <c:pt idx="18">
                        <c:v>0</c:v>
                      </c:pt>
                      <c:pt idx="19">
                        <c:v>0.2203</c:v>
                      </c:pt>
                      <c:pt idx="20">
                        <c:v>0.2525</c:v>
                      </c:pt>
                    </c:numCache>
                  </c:numRef>
                </c:val>
                <c:extLst>
                  <c:ext xmlns:c16="http://schemas.microsoft.com/office/drawing/2014/chart" uri="{C3380CC4-5D6E-409C-BE32-E72D297353CC}">
                    <c16:uniqueId val="{00000002-89A6-41F9-8667-038D9493D223}"/>
                  </c:ext>
                </c:extLst>
              </c15:ser>
            </c15:filteredBarSeries>
          </c:ext>
        </c:extLst>
      </c:barChart>
      <c:catAx>
        <c:axId val="55767583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57681247"/>
        <c:crosses val="autoZero"/>
        <c:auto val="1"/>
        <c:lblAlgn val="ctr"/>
        <c:lblOffset val="100"/>
        <c:tickLblSkip val="1"/>
        <c:noMultiLvlLbl val="0"/>
      </c:catAx>
      <c:valAx>
        <c:axId val="5576812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57675839"/>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aseline="0" dirty="0" smtClean="0"/>
              <a:t>Non-households prices </a:t>
            </a:r>
            <a:r>
              <a:rPr lang="en-GB" baseline="0" dirty="0"/>
              <a:t>in EUR/kWh</a:t>
            </a:r>
          </a:p>
          <a:p>
            <a:pPr>
              <a:defRPr/>
            </a:pPr>
            <a:r>
              <a:rPr lang="en-GB" baseline="0" dirty="0"/>
              <a:t>Band IC (</a:t>
            </a:r>
            <a:r>
              <a:rPr lang="en-GB" baseline="0" dirty="0" smtClean="0"/>
              <a:t>500-2000 MWh/y</a:t>
            </a:r>
            <a:r>
              <a:rPr lang="en-GB" baseline="0" dirty="0"/>
              <a:t>), </a:t>
            </a:r>
            <a:r>
              <a:rPr lang="en-GB" baseline="0" dirty="0" smtClean="0"/>
              <a:t>I </a:t>
            </a:r>
            <a:r>
              <a:rPr lang="en-GB" baseline="0" dirty="0"/>
              <a:t>semester</a:t>
            </a:r>
            <a:endParaRPr lang="en-GB"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714437051014661E-2"/>
          <c:y val="0.17915704252243517"/>
          <c:w val="0.87516920287056343"/>
          <c:h val="0.52780928398528881"/>
        </c:manualLayout>
      </c:layout>
      <c:barChart>
        <c:barDir val="col"/>
        <c:grouping val="stacked"/>
        <c:varyColors val="0"/>
        <c:ser>
          <c:idx val="1"/>
          <c:order val="1"/>
          <c:tx>
            <c:strRef>
              <c:f>'ind table'!$D$19</c:f>
              <c:strCache>
                <c:ptCount val="1"/>
                <c:pt idx="0">
                  <c:v>Excluding taxes and levies</c:v>
                </c:pt>
              </c:strCache>
            </c:strRef>
          </c:tx>
          <c:spPr>
            <a:solidFill>
              <a:schemeClr val="accent2"/>
            </a:solidFill>
            <a:ln>
              <a:noFill/>
            </a:ln>
            <a:effectLst/>
          </c:spPr>
          <c:invertIfNegative val="0"/>
          <c:cat>
            <c:multiLvlStrRef>
              <c:f>'ind table'!$A$20:$B$48</c:f>
              <c:multiLvlStrCache>
                <c:ptCount val="20"/>
                <c:lvl>
                  <c:pt idx="0">
                    <c:v>2021</c:v>
                  </c:pt>
                  <c:pt idx="1">
                    <c:v>2022</c:v>
                  </c:pt>
                  <c:pt idx="2">
                    <c:v>2021</c:v>
                  </c:pt>
                  <c:pt idx="3">
                    <c:v>2022</c:v>
                  </c:pt>
                  <c:pt idx="4">
                    <c:v>2021</c:v>
                  </c:pt>
                  <c:pt idx="5">
                    <c:v>2022</c:v>
                  </c:pt>
                  <c:pt idx="6">
                    <c:v>2021</c:v>
                  </c:pt>
                  <c:pt idx="7">
                    <c:v>2022</c:v>
                  </c:pt>
                  <c:pt idx="8">
                    <c:v>2021</c:v>
                  </c:pt>
                  <c:pt idx="9">
                    <c:v>2022</c:v>
                  </c:pt>
                  <c:pt idx="10">
                    <c:v>2021</c:v>
                  </c:pt>
                  <c:pt idx="11">
                    <c:v>2022</c:v>
                  </c:pt>
                  <c:pt idx="12">
                    <c:v>2021</c:v>
                  </c:pt>
                  <c:pt idx="13">
                    <c:v>2022</c:v>
                  </c:pt>
                  <c:pt idx="14">
                    <c:v>2021</c:v>
                  </c:pt>
                  <c:pt idx="15">
                    <c:v>2022</c:v>
                  </c:pt>
                  <c:pt idx="16">
                    <c:v>2021</c:v>
                  </c:pt>
                  <c:pt idx="17">
                    <c:v>2022</c:v>
                  </c:pt>
                  <c:pt idx="18">
                    <c:v>2021</c:v>
                  </c:pt>
                  <c:pt idx="19">
                    <c:v>2022</c:v>
                  </c:pt>
                </c:lvl>
                <c:lvl>
                  <c:pt idx="0">
                    <c:v>ALB</c:v>
                  </c:pt>
                  <c:pt idx="2">
                    <c:v>BIH</c:v>
                  </c:pt>
                  <c:pt idx="4">
                    <c:v>GEO</c:v>
                  </c:pt>
                  <c:pt idx="6">
                    <c:v>XKS</c:v>
                  </c:pt>
                  <c:pt idx="8">
                    <c:v>MLD</c:v>
                  </c:pt>
                  <c:pt idx="10">
                    <c:v>MNE</c:v>
                  </c:pt>
                  <c:pt idx="12">
                    <c:v>MKD</c:v>
                  </c:pt>
                  <c:pt idx="14">
                    <c:v>SRB</c:v>
                  </c:pt>
                  <c:pt idx="16">
                    <c:v>UKR</c:v>
                  </c:pt>
                  <c:pt idx="18">
                    <c:v>EU-27</c:v>
                  </c:pt>
                </c:lvl>
              </c:multiLvlStrCache>
              <c:extLst/>
            </c:multiLvlStrRef>
          </c:cat>
          <c:val>
            <c:numRef>
              <c:f>'ind table'!$D$20:$D$48</c:f>
              <c:numCache>
                <c:formatCode>General</c:formatCode>
                <c:ptCount val="20"/>
                <c:pt idx="0">
                  <c:v>0.10390000000000001</c:v>
                </c:pt>
                <c:pt idx="1">
                  <c:v>0.1057</c:v>
                </c:pt>
                <c:pt idx="2">
                  <c:v>7.1900000000000006E-2</c:v>
                </c:pt>
                <c:pt idx="3">
                  <c:v>7.1400000000000005E-2</c:v>
                </c:pt>
                <c:pt idx="4">
                  <c:v>7.1300000000000002E-2</c:v>
                </c:pt>
                <c:pt idx="5">
                  <c:v>7.6799999999999993E-2</c:v>
                </c:pt>
                <c:pt idx="6">
                  <c:v>6.3500000000000001E-2</c:v>
                </c:pt>
                <c:pt idx="7">
                  <c:v>6.59E-2</c:v>
                </c:pt>
                <c:pt idx="8">
                  <c:v>6.3299999999999995E-2</c:v>
                </c:pt>
                <c:pt idx="9">
                  <c:v>7.6100000000000001E-2</c:v>
                </c:pt>
                <c:pt idx="10">
                  <c:v>7.7299999999999994E-2</c:v>
                </c:pt>
                <c:pt idx="11">
                  <c:v>7.6200000000000004E-2</c:v>
                </c:pt>
                <c:pt idx="12">
                  <c:v>7.5200000000000003E-2</c:v>
                </c:pt>
                <c:pt idx="13">
                  <c:v>0.16850000000000001</c:v>
                </c:pt>
                <c:pt idx="14">
                  <c:v>7.0199999999999999E-2</c:v>
                </c:pt>
                <c:pt idx="15">
                  <c:v>8.9300000000000004E-2</c:v>
                </c:pt>
                <c:pt idx="16">
                  <c:v>5.9499999999999997E-2</c:v>
                </c:pt>
                <c:pt idx="17">
                  <c:v>0</c:v>
                </c:pt>
                <c:pt idx="18">
                  <c:v>8.5900000000000004E-2</c:v>
                </c:pt>
                <c:pt idx="19">
                  <c:v>0.16020000000000001</c:v>
                </c:pt>
              </c:numCache>
              <c:extLst/>
            </c:numRef>
          </c:val>
          <c:extLst>
            <c:ext xmlns:c16="http://schemas.microsoft.com/office/drawing/2014/chart" uri="{C3380CC4-5D6E-409C-BE32-E72D297353CC}">
              <c16:uniqueId val="{00000000-C11D-4FBD-AE53-0113E8A7A5D4}"/>
            </c:ext>
          </c:extLst>
        </c:ser>
        <c:ser>
          <c:idx val="2"/>
          <c:order val="2"/>
          <c:tx>
            <c:strRef>
              <c:f>'ind table'!$E$19</c:f>
              <c:strCache>
                <c:ptCount val="1"/>
                <c:pt idx="0">
                  <c:v>taxes and levies</c:v>
                </c:pt>
              </c:strCache>
            </c:strRef>
          </c:tx>
          <c:spPr>
            <a:solidFill>
              <a:schemeClr val="accent3"/>
            </a:solidFill>
            <a:ln>
              <a:noFill/>
            </a:ln>
            <a:effectLst/>
          </c:spPr>
          <c:invertIfNegative val="0"/>
          <c:cat>
            <c:multiLvlStrRef>
              <c:f>'ind table'!$A$20:$B$48</c:f>
              <c:multiLvlStrCache>
                <c:ptCount val="20"/>
                <c:lvl>
                  <c:pt idx="0">
                    <c:v>2021</c:v>
                  </c:pt>
                  <c:pt idx="1">
                    <c:v>2022</c:v>
                  </c:pt>
                  <c:pt idx="2">
                    <c:v>2021</c:v>
                  </c:pt>
                  <c:pt idx="3">
                    <c:v>2022</c:v>
                  </c:pt>
                  <c:pt idx="4">
                    <c:v>2021</c:v>
                  </c:pt>
                  <c:pt idx="5">
                    <c:v>2022</c:v>
                  </c:pt>
                  <c:pt idx="6">
                    <c:v>2021</c:v>
                  </c:pt>
                  <c:pt idx="7">
                    <c:v>2022</c:v>
                  </c:pt>
                  <c:pt idx="8">
                    <c:v>2021</c:v>
                  </c:pt>
                  <c:pt idx="9">
                    <c:v>2022</c:v>
                  </c:pt>
                  <c:pt idx="10">
                    <c:v>2021</c:v>
                  </c:pt>
                  <c:pt idx="11">
                    <c:v>2022</c:v>
                  </c:pt>
                  <c:pt idx="12">
                    <c:v>2021</c:v>
                  </c:pt>
                  <c:pt idx="13">
                    <c:v>2022</c:v>
                  </c:pt>
                  <c:pt idx="14">
                    <c:v>2021</c:v>
                  </c:pt>
                  <c:pt idx="15">
                    <c:v>2022</c:v>
                  </c:pt>
                  <c:pt idx="16">
                    <c:v>2021</c:v>
                  </c:pt>
                  <c:pt idx="17">
                    <c:v>2022</c:v>
                  </c:pt>
                  <c:pt idx="18">
                    <c:v>2021</c:v>
                  </c:pt>
                  <c:pt idx="19">
                    <c:v>2022</c:v>
                  </c:pt>
                </c:lvl>
                <c:lvl>
                  <c:pt idx="0">
                    <c:v>ALB</c:v>
                  </c:pt>
                  <c:pt idx="2">
                    <c:v>BIH</c:v>
                  </c:pt>
                  <c:pt idx="4">
                    <c:v>GEO</c:v>
                  </c:pt>
                  <c:pt idx="6">
                    <c:v>XKS</c:v>
                  </c:pt>
                  <c:pt idx="8">
                    <c:v>MLD</c:v>
                  </c:pt>
                  <c:pt idx="10">
                    <c:v>MNE</c:v>
                  </c:pt>
                  <c:pt idx="12">
                    <c:v>MKD</c:v>
                  </c:pt>
                  <c:pt idx="14">
                    <c:v>SRB</c:v>
                  </c:pt>
                  <c:pt idx="16">
                    <c:v>UKR</c:v>
                  </c:pt>
                  <c:pt idx="18">
                    <c:v>EU-27</c:v>
                  </c:pt>
                </c:lvl>
              </c:multiLvlStrCache>
              <c:extLst/>
            </c:multiLvlStrRef>
          </c:cat>
          <c:val>
            <c:numRef>
              <c:f>'ind table'!$E$20:$E$48</c:f>
              <c:numCache>
                <c:formatCode>General</c:formatCode>
                <c:ptCount val="20"/>
                <c:pt idx="0">
                  <c:v>2.0799999999999999E-2</c:v>
                </c:pt>
                <c:pt idx="1">
                  <c:v>2.1200000000000011E-2</c:v>
                </c:pt>
                <c:pt idx="2">
                  <c:v>1.55E-2</c:v>
                </c:pt>
                <c:pt idx="3">
                  <c:v>1.5299999999999994E-2</c:v>
                </c:pt>
                <c:pt idx="4">
                  <c:v>1.2799999999999992E-2</c:v>
                </c:pt>
                <c:pt idx="5">
                  <c:v>1.3800000000000007E-2</c:v>
                </c:pt>
                <c:pt idx="6">
                  <c:v>9.1999999999999998E-3</c:v>
                </c:pt>
                <c:pt idx="7">
                  <c:v>6.5000000000000058E-3</c:v>
                </c:pt>
                <c:pt idx="8">
                  <c:v>1.2400000000000008E-2</c:v>
                </c:pt>
                <c:pt idx="9">
                  <c:v>1.4899999999999997E-2</c:v>
                </c:pt>
                <c:pt idx="10">
                  <c:v>2.700000000000001E-2</c:v>
                </c:pt>
                <c:pt idx="11">
                  <c:v>2.6399999999999993E-2</c:v>
                </c:pt>
                <c:pt idx="12">
                  <c:v>1.3600000000000001E-2</c:v>
                </c:pt>
                <c:pt idx="13">
                  <c:v>3.0299999999999994E-2</c:v>
                </c:pt>
                <c:pt idx="14">
                  <c:v>2.52E-2</c:v>
                </c:pt>
                <c:pt idx="15">
                  <c:v>2.6399999999999993E-2</c:v>
                </c:pt>
                <c:pt idx="16">
                  <c:v>1.1900000000000008E-2</c:v>
                </c:pt>
                <c:pt idx="17">
                  <c:v>0</c:v>
                </c:pt>
                <c:pt idx="18">
                  <c:v>7.4499999999999983E-2</c:v>
                </c:pt>
                <c:pt idx="19">
                  <c:v>6.1799999999999994E-2</c:v>
                </c:pt>
              </c:numCache>
              <c:extLst/>
            </c:numRef>
          </c:val>
          <c:extLst>
            <c:ext xmlns:c16="http://schemas.microsoft.com/office/drawing/2014/chart" uri="{C3380CC4-5D6E-409C-BE32-E72D297353CC}">
              <c16:uniqueId val="{00000001-C11D-4FBD-AE53-0113E8A7A5D4}"/>
            </c:ext>
          </c:extLst>
        </c:ser>
        <c:dLbls>
          <c:showLegendKey val="0"/>
          <c:showVal val="0"/>
          <c:showCatName val="0"/>
          <c:showSerName val="0"/>
          <c:showPercent val="0"/>
          <c:showBubbleSize val="0"/>
        </c:dLbls>
        <c:gapWidth val="150"/>
        <c:overlap val="100"/>
        <c:axId val="745774927"/>
        <c:axId val="745771599"/>
        <c:extLst>
          <c:ext xmlns:c15="http://schemas.microsoft.com/office/drawing/2012/chart" uri="{02D57815-91ED-43cb-92C2-25804820EDAC}">
            <c15:filteredBarSeries>
              <c15:ser>
                <c:idx val="0"/>
                <c:order val="0"/>
                <c:tx>
                  <c:strRef>
                    <c:extLst>
                      <c:ext uri="{02D57815-91ED-43cb-92C2-25804820EDAC}">
                        <c15:formulaRef>
                          <c15:sqref>'ind table'!$C$19</c15:sqref>
                        </c15:formulaRef>
                      </c:ext>
                    </c:extLst>
                    <c:strCache>
                      <c:ptCount val="1"/>
                      <c:pt idx="0">
                        <c:v>All taxes and levies included</c:v>
                      </c:pt>
                    </c:strCache>
                  </c:strRef>
                </c:tx>
                <c:spPr>
                  <a:solidFill>
                    <a:schemeClr val="accent1"/>
                  </a:solidFill>
                  <a:ln>
                    <a:noFill/>
                  </a:ln>
                  <a:effectLst/>
                </c:spPr>
                <c:invertIfNegative val="0"/>
                <c:cat>
                  <c:multiLvlStrRef>
                    <c:extLst>
                      <c:ext uri="{02D57815-91ED-43cb-92C2-25804820EDAC}">
                        <c15:formulaRef>
                          <c15:sqref>'ind table'!$A$20:$B$48</c15:sqref>
                        </c15:formulaRef>
                      </c:ext>
                    </c:extLst>
                    <c:multiLvlStrCache>
                      <c:ptCount val="20"/>
                      <c:lvl>
                        <c:pt idx="0">
                          <c:v>2021</c:v>
                        </c:pt>
                        <c:pt idx="1">
                          <c:v>2022</c:v>
                        </c:pt>
                        <c:pt idx="2">
                          <c:v>2021</c:v>
                        </c:pt>
                        <c:pt idx="3">
                          <c:v>2022</c:v>
                        </c:pt>
                        <c:pt idx="4">
                          <c:v>2021</c:v>
                        </c:pt>
                        <c:pt idx="5">
                          <c:v>2022</c:v>
                        </c:pt>
                        <c:pt idx="6">
                          <c:v>2021</c:v>
                        </c:pt>
                        <c:pt idx="7">
                          <c:v>2022</c:v>
                        </c:pt>
                        <c:pt idx="8">
                          <c:v>2021</c:v>
                        </c:pt>
                        <c:pt idx="9">
                          <c:v>2022</c:v>
                        </c:pt>
                        <c:pt idx="10">
                          <c:v>2021</c:v>
                        </c:pt>
                        <c:pt idx="11">
                          <c:v>2022</c:v>
                        </c:pt>
                        <c:pt idx="12">
                          <c:v>2021</c:v>
                        </c:pt>
                        <c:pt idx="13">
                          <c:v>2022</c:v>
                        </c:pt>
                        <c:pt idx="14">
                          <c:v>2021</c:v>
                        </c:pt>
                        <c:pt idx="15">
                          <c:v>2022</c:v>
                        </c:pt>
                        <c:pt idx="16">
                          <c:v>2021</c:v>
                        </c:pt>
                        <c:pt idx="17">
                          <c:v>2022</c:v>
                        </c:pt>
                        <c:pt idx="18">
                          <c:v>2021</c:v>
                        </c:pt>
                        <c:pt idx="19">
                          <c:v>2022</c:v>
                        </c:pt>
                      </c:lvl>
                      <c:lvl>
                        <c:pt idx="0">
                          <c:v>ALB</c:v>
                        </c:pt>
                        <c:pt idx="2">
                          <c:v>BIH</c:v>
                        </c:pt>
                        <c:pt idx="4">
                          <c:v>GEO</c:v>
                        </c:pt>
                        <c:pt idx="6">
                          <c:v>XKS</c:v>
                        </c:pt>
                        <c:pt idx="8">
                          <c:v>MLD</c:v>
                        </c:pt>
                        <c:pt idx="10">
                          <c:v>MNE</c:v>
                        </c:pt>
                        <c:pt idx="12">
                          <c:v>MKD</c:v>
                        </c:pt>
                        <c:pt idx="14">
                          <c:v>SRB</c:v>
                        </c:pt>
                        <c:pt idx="16">
                          <c:v>UKR</c:v>
                        </c:pt>
                        <c:pt idx="18">
                          <c:v>EU-27</c:v>
                        </c:pt>
                      </c:lvl>
                    </c:multiLvlStrCache>
                  </c:multiLvlStrRef>
                </c:cat>
                <c:val>
                  <c:numRef>
                    <c:extLst>
                      <c:ext uri="{02D57815-91ED-43cb-92C2-25804820EDAC}">
                        <c15:formulaRef>
                          <c15:sqref>'ind table'!$C$20:$C$48</c15:sqref>
                        </c15:formulaRef>
                      </c:ext>
                    </c:extLst>
                    <c:numCache>
                      <c:formatCode>General</c:formatCode>
                      <c:ptCount val="20"/>
                      <c:pt idx="0">
                        <c:v>0.12470000000000001</c:v>
                      </c:pt>
                      <c:pt idx="1">
                        <c:v>0.12690000000000001</c:v>
                      </c:pt>
                      <c:pt idx="2">
                        <c:v>8.7400000000000005E-2</c:v>
                      </c:pt>
                      <c:pt idx="3">
                        <c:v>8.6699999999999999E-2</c:v>
                      </c:pt>
                      <c:pt idx="4">
                        <c:v>8.4099999999999994E-2</c:v>
                      </c:pt>
                      <c:pt idx="5">
                        <c:v>9.06E-2</c:v>
                      </c:pt>
                      <c:pt idx="6">
                        <c:v>7.2700000000000001E-2</c:v>
                      </c:pt>
                      <c:pt idx="7">
                        <c:v>7.2400000000000006E-2</c:v>
                      </c:pt>
                      <c:pt idx="8">
                        <c:v>7.5700000000000003E-2</c:v>
                      </c:pt>
                      <c:pt idx="9">
                        <c:v>9.0999999999999998E-2</c:v>
                      </c:pt>
                      <c:pt idx="10">
                        <c:v>0.1043</c:v>
                      </c:pt>
                      <c:pt idx="11">
                        <c:v>0.1026</c:v>
                      </c:pt>
                      <c:pt idx="12">
                        <c:v>8.8800000000000004E-2</c:v>
                      </c:pt>
                      <c:pt idx="13">
                        <c:v>0.1988</c:v>
                      </c:pt>
                      <c:pt idx="14">
                        <c:v>9.5399999999999999E-2</c:v>
                      </c:pt>
                      <c:pt idx="15">
                        <c:v>0.1157</c:v>
                      </c:pt>
                      <c:pt idx="16">
                        <c:v>7.1400000000000005E-2</c:v>
                      </c:pt>
                      <c:pt idx="17">
                        <c:v>0</c:v>
                      </c:pt>
                      <c:pt idx="18">
                        <c:v>0.16039999999999999</c:v>
                      </c:pt>
                      <c:pt idx="19">
                        <c:v>0.222</c:v>
                      </c:pt>
                    </c:numCache>
                  </c:numRef>
                </c:val>
                <c:extLst>
                  <c:ext xmlns:c16="http://schemas.microsoft.com/office/drawing/2014/chart" uri="{C3380CC4-5D6E-409C-BE32-E72D297353CC}">
                    <c16:uniqueId val="{00000002-C11D-4FBD-AE53-0113E8A7A5D4}"/>
                  </c:ext>
                </c:extLst>
              </c15:ser>
            </c15:filteredBarSeries>
          </c:ext>
        </c:extLst>
      </c:barChart>
      <c:catAx>
        <c:axId val="745774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771599"/>
        <c:crosses val="autoZero"/>
        <c:auto val="1"/>
        <c:lblAlgn val="ctr"/>
        <c:lblOffset val="100"/>
        <c:noMultiLvlLbl val="0"/>
      </c:catAx>
      <c:valAx>
        <c:axId val="745771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77492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98FA40-8611-43F7-83D4-022E044F5430}"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AT"/>
        </a:p>
      </dgm:t>
    </dgm:pt>
    <dgm:pt modelId="{E90E13C2-6E88-42FD-9C31-DFCC2100CC66}">
      <dgm:prSet phldrT="[Text]"/>
      <dgm:spPr>
        <a:xfrm>
          <a:off x="178842" y="962"/>
          <a:ext cx="1268902" cy="1268902"/>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2021</a:t>
          </a:r>
          <a:endParaRPr lang="en-AT" dirty="0">
            <a:solidFill>
              <a:sysClr val="window" lastClr="FFFFFF"/>
            </a:solidFill>
            <a:latin typeface="Calibri" panose="020F0502020204030204"/>
            <a:ea typeface="+mn-ea"/>
            <a:cs typeface="+mn-cs"/>
          </a:endParaRPr>
        </a:p>
      </dgm:t>
    </dgm:pt>
    <dgm:pt modelId="{FB8C1D56-5357-4996-B351-112089692CA9}" type="parTrans" cxnId="{C700D52D-198F-40D5-ABEA-141171AAFBE5}">
      <dgm:prSet/>
      <dgm:spPr/>
      <dgm:t>
        <a:bodyPr/>
        <a:lstStyle/>
        <a:p>
          <a:endParaRPr lang="en-AT"/>
        </a:p>
      </dgm:t>
    </dgm:pt>
    <dgm:pt modelId="{A338E4CF-F24B-42D7-88DB-2278A7D21AB3}" type="sibTrans" cxnId="{C700D52D-198F-40D5-ABEA-141171AAFBE5}">
      <dgm:prSet/>
      <dgm:spPr/>
      <dgm:t>
        <a:bodyPr/>
        <a:lstStyle/>
        <a:p>
          <a:endParaRPr lang="en-AT"/>
        </a:p>
      </dgm:t>
    </dgm:pt>
    <dgm:pt modelId="{9EA12885-A6AC-4403-8D0C-311F96F5DCD8}">
      <dgm:prSet phldrT="[Text]"/>
      <dgm:spPr>
        <a:xfrm>
          <a:off x="1193965" y="508523"/>
          <a:ext cx="1903354" cy="1269537"/>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buNone/>
          </a:pPr>
          <a:r>
            <a:rPr lang="en-US" b="1" dirty="0">
              <a:solidFill>
                <a:srgbClr val="44546A"/>
              </a:solidFill>
              <a:latin typeface="Calibri" panose="020F0502020204030204"/>
              <a:ea typeface="+mn-ea"/>
              <a:cs typeface="+mn-cs"/>
            </a:rPr>
            <a:t>Electricity Directive 	2019/944</a:t>
          </a:r>
          <a:endParaRPr lang="en-AT" b="1" dirty="0">
            <a:solidFill>
              <a:srgbClr val="44546A"/>
            </a:solidFill>
            <a:latin typeface="Calibri" panose="020F0502020204030204"/>
            <a:ea typeface="+mn-ea"/>
            <a:cs typeface="+mn-cs"/>
          </a:endParaRPr>
        </a:p>
        <a:p>
          <a:pPr>
            <a:buNone/>
          </a:pPr>
          <a:r>
            <a:rPr lang="en-US" b="1" dirty="0">
              <a:solidFill>
                <a:srgbClr val="44546A"/>
              </a:solidFill>
              <a:latin typeface="Calibri" panose="020F0502020204030204"/>
              <a:ea typeface="+mn-ea"/>
              <a:cs typeface="+mn-cs"/>
            </a:rPr>
            <a:t>Risk-preparedness Regulation       	2019/941 </a:t>
          </a:r>
          <a:endParaRPr lang="en-AT" dirty="0">
            <a:solidFill>
              <a:sysClr val="windowText" lastClr="000000">
                <a:hueOff val="0"/>
                <a:satOff val="0"/>
                <a:lumOff val="0"/>
                <a:alphaOff val="0"/>
              </a:sysClr>
            </a:solidFill>
            <a:latin typeface="Calibri" panose="020F0502020204030204"/>
            <a:ea typeface="+mn-ea"/>
            <a:cs typeface="+mn-cs"/>
          </a:endParaRPr>
        </a:p>
      </dgm:t>
    </dgm:pt>
    <dgm:pt modelId="{0F3EFE5D-E6A8-4E03-A9C6-6595F6170BED}" type="parTrans" cxnId="{806B4B21-D378-4034-AD4F-324187AC8FBA}">
      <dgm:prSet/>
      <dgm:spPr/>
      <dgm:t>
        <a:bodyPr/>
        <a:lstStyle/>
        <a:p>
          <a:endParaRPr lang="en-AT"/>
        </a:p>
      </dgm:t>
    </dgm:pt>
    <dgm:pt modelId="{6132A557-3036-4B13-A446-59ADB98FCB42}" type="sibTrans" cxnId="{806B4B21-D378-4034-AD4F-324187AC8FBA}">
      <dgm:prSet/>
      <dgm:spPr/>
      <dgm:t>
        <a:bodyPr/>
        <a:lstStyle/>
        <a:p>
          <a:endParaRPr lang="en-AT"/>
        </a:p>
      </dgm:t>
    </dgm:pt>
    <dgm:pt modelId="{346FCB8F-C0C9-4FA1-B905-0A5AD98278C0}">
      <dgm:prSet phldrT="[Text]"/>
      <dgm:spPr>
        <a:xfrm>
          <a:off x="3351100" y="962"/>
          <a:ext cx="1268902" cy="1268902"/>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2022</a:t>
          </a:r>
          <a:endParaRPr lang="en-AT" dirty="0">
            <a:solidFill>
              <a:sysClr val="window" lastClr="FFFFFF"/>
            </a:solidFill>
            <a:latin typeface="Calibri" panose="020F0502020204030204"/>
            <a:ea typeface="+mn-ea"/>
            <a:cs typeface="+mn-cs"/>
          </a:endParaRPr>
        </a:p>
      </dgm:t>
    </dgm:pt>
    <dgm:pt modelId="{6AC2C797-D44C-4584-8749-282E0BA1CCCF}" type="parTrans" cxnId="{2098A7FA-5AC9-4632-8604-19D037147323}">
      <dgm:prSet/>
      <dgm:spPr/>
      <dgm:t>
        <a:bodyPr/>
        <a:lstStyle/>
        <a:p>
          <a:endParaRPr lang="en-AT"/>
        </a:p>
      </dgm:t>
    </dgm:pt>
    <dgm:pt modelId="{497BDB96-D9C6-4FB5-9F3F-A0307B7A3651}" type="sibTrans" cxnId="{2098A7FA-5AC9-4632-8604-19D037147323}">
      <dgm:prSet/>
      <dgm:spPr/>
      <dgm:t>
        <a:bodyPr/>
        <a:lstStyle/>
        <a:p>
          <a:endParaRPr lang="en-AT"/>
        </a:p>
      </dgm:t>
    </dgm:pt>
    <dgm:pt modelId="{F7006E0F-84A2-44A7-BD0D-0734CEAA578C}">
      <dgm:prSet phldrT="[Text]"/>
      <dgm:spPr>
        <a:xfrm>
          <a:off x="4366222" y="508523"/>
          <a:ext cx="1903354" cy="3554514"/>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buNone/>
          </a:pPr>
          <a:r>
            <a:rPr lang="en-US" b="1" dirty="0">
              <a:solidFill>
                <a:srgbClr val="44546A"/>
              </a:solidFill>
              <a:latin typeface="Calibri" panose="020F0502020204030204"/>
              <a:ea typeface="+mn-ea"/>
              <a:cs typeface="+mn-cs"/>
            </a:rPr>
            <a:t>Procedural Act on Regional Energy Market</a:t>
          </a:r>
          <a:endParaRPr lang="en-AT" dirty="0">
            <a:solidFill>
              <a:srgbClr val="44546A"/>
            </a:solidFill>
            <a:latin typeface="Calibri" panose="020F0502020204030204"/>
            <a:ea typeface="+mn-ea"/>
            <a:cs typeface="+mn-cs"/>
          </a:endParaRPr>
        </a:p>
        <a:p>
          <a:pPr>
            <a:buNone/>
          </a:pPr>
          <a:r>
            <a:rPr lang="en-US" b="1" dirty="0">
              <a:solidFill>
                <a:srgbClr val="44546A"/>
              </a:solidFill>
              <a:latin typeface="Calibri" panose="020F0502020204030204"/>
              <a:ea typeface="+mn-ea"/>
              <a:cs typeface="+mn-cs"/>
            </a:rPr>
            <a:t>Electricity Regulation 	2019/943</a:t>
          </a:r>
        </a:p>
        <a:p>
          <a:pPr>
            <a:buNone/>
          </a:pPr>
          <a:r>
            <a:rPr lang="en-US" b="1" dirty="0">
              <a:solidFill>
                <a:srgbClr val="44546A"/>
              </a:solidFill>
              <a:latin typeface="Calibri" panose="020F0502020204030204"/>
              <a:ea typeface="+mn-ea"/>
              <a:cs typeface="+mn-cs"/>
            </a:rPr>
            <a:t>ACER Regulation 	2019/942</a:t>
          </a:r>
        </a:p>
        <a:p>
          <a:pPr>
            <a:buNone/>
          </a:pPr>
          <a:r>
            <a:rPr lang="en-US" b="1" dirty="0">
              <a:solidFill>
                <a:srgbClr val="44546A"/>
              </a:solidFill>
              <a:latin typeface="Calibri" panose="020F0502020204030204"/>
              <a:ea typeface="+mn-ea"/>
              <a:cs typeface="+mn-cs"/>
            </a:rPr>
            <a:t>Electricity Network Code and Guidelines:</a:t>
          </a:r>
        </a:p>
        <a:p>
          <a:pPr>
            <a:buFont typeface="Wingdings" panose="05000000000000000000" pitchFamily="2" charset="2"/>
            <a:buNone/>
          </a:pPr>
          <a:r>
            <a:rPr lang="en-US" b="1" dirty="0">
              <a:solidFill>
                <a:srgbClr val="44546A"/>
              </a:solidFill>
              <a:latin typeface="Calibri" panose="020F0502020204030204"/>
              <a:ea typeface="+mn-ea"/>
              <a:cs typeface="+mn-cs"/>
            </a:rPr>
            <a:t>  - Guideline CACM  	2015/1222</a:t>
          </a:r>
        </a:p>
        <a:p>
          <a:pPr>
            <a:buFont typeface="Wingdings" panose="05000000000000000000" pitchFamily="2" charset="2"/>
            <a:buNone/>
          </a:pPr>
          <a:r>
            <a:rPr lang="en-US" b="1" dirty="0">
              <a:solidFill>
                <a:srgbClr val="44546A"/>
              </a:solidFill>
              <a:latin typeface="Calibri" panose="020F0502020204030204"/>
              <a:ea typeface="+mn-ea"/>
              <a:cs typeface="+mn-cs"/>
            </a:rPr>
            <a:t>  - Guideline FCA 	2016/1719</a:t>
          </a:r>
        </a:p>
        <a:p>
          <a:pPr>
            <a:buFont typeface="Wingdings" panose="05000000000000000000" pitchFamily="2" charset="2"/>
            <a:buNone/>
          </a:pPr>
          <a:r>
            <a:rPr lang="en-US" b="1" dirty="0">
              <a:solidFill>
                <a:srgbClr val="44546A"/>
              </a:solidFill>
              <a:latin typeface="Calibri" panose="020F0502020204030204"/>
              <a:ea typeface="+mn-ea"/>
              <a:cs typeface="+mn-cs"/>
            </a:rPr>
            <a:t>  - Guideline EB 	2017/2195</a:t>
          </a:r>
        </a:p>
        <a:p>
          <a:pPr>
            <a:buFont typeface="Wingdings" panose="05000000000000000000" pitchFamily="2" charset="2"/>
            <a:buNone/>
          </a:pPr>
          <a:r>
            <a:rPr lang="en-US" b="1" dirty="0">
              <a:solidFill>
                <a:srgbClr val="44546A"/>
              </a:solidFill>
              <a:latin typeface="Calibri" panose="020F0502020204030204"/>
              <a:ea typeface="+mn-ea"/>
              <a:cs typeface="+mn-cs"/>
            </a:rPr>
            <a:t>  - Guideline SO 	2017/1485</a:t>
          </a:r>
        </a:p>
        <a:p>
          <a:pPr>
            <a:buFont typeface="Wingdings" panose="05000000000000000000" pitchFamily="2" charset="2"/>
            <a:buNone/>
          </a:pPr>
          <a:r>
            <a:rPr lang="en-US" b="1" dirty="0">
              <a:solidFill>
                <a:srgbClr val="44546A"/>
              </a:solidFill>
              <a:latin typeface="Calibri" panose="020F0502020204030204"/>
              <a:ea typeface="+mn-ea"/>
              <a:cs typeface="+mn-cs"/>
            </a:rPr>
            <a:t>  - Network Code ER 	2017/2196</a:t>
          </a:r>
          <a:endParaRPr lang="en-AT" dirty="0">
            <a:solidFill>
              <a:sysClr val="windowText" lastClr="000000">
                <a:hueOff val="0"/>
                <a:satOff val="0"/>
                <a:lumOff val="0"/>
                <a:alphaOff val="0"/>
              </a:sysClr>
            </a:solidFill>
            <a:latin typeface="Calibri" panose="020F0502020204030204"/>
            <a:ea typeface="+mn-ea"/>
            <a:cs typeface="+mn-cs"/>
          </a:endParaRPr>
        </a:p>
      </dgm:t>
    </dgm:pt>
    <dgm:pt modelId="{DE65E02E-AA55-4941-BF03-0D614503C88B}" type="parTrans" cxnId="{02C18546-1108-4F00-885C-8BDB4ADE010D}">
      <dgm:prSet/>
      <dgm:spPr/>
      <dgm:t>
        <a:bodyPr/>
        <a:lstStyle/>
        <a:p>
          <a:endParaRPr lang="en-AT"/>
        </a:p>
      </dgm:t>
    </dgm:pt>
    <dgm:pt modelId="{4C1D4A13-547E-4C08-AE3E-5EA5E2EA368E}" type="sibTrans" cxnId="{02C18546-1108-4F00-885C-8BDB4ADE010D}">
      <dgm:prSet/>
      <dgm:spPr/>
      <dgm:t>
        <a:bodyPr/>
        <a:lstStyle/>
        <a:p>
          <a:endParaRPr lang="en-AT"/>
        </a:p>
      </dgm:t>
    </dgm:pt>
    <dgm:pt modelId="{527D0B79-A181-4BA7-B162-BA1566722844}" type="pres">
      <dgm:prSet presAssocID="{B598FA40-8611-43F7-83D4-022E044F5430}" presName="list" presStyleCnt="0">
        <dgm:presLayoutVars>
          <dgm:dir/>
          <dgm:animLvl val="lvl"/>
        </dgm:presLayoutVars>
      </dgm:prSet>
      <dgm:spPr/>
      <dgm:t>
        <a:bodyPr/>
        <a:lstStyle/>
        <a:p>
          <a:endParaRPr lang="en-US"/>
        </a:p>
      </dgm:t>
    </dgm:pt>
    <dgm:pt modelId="{CCE85082-AEC6-41FC-B83E-60792D79912B}" type="pres">
      <dgm:prSet presAssocID="{E90E13C2-6E88-42FD-9C31-DFCC2100CC66}" presName="posSpace" presStyleCnt="0"/>
      <dgm:spPr/>
    </dgm:pt>
    <dgm:pt modelId="{FCE68129-2E93-4AA3-8D04-9FF7F9F88E22}" type="pres">
      <dgm:prSet presAssocID="{E90E13C2-6E88-42FD-9C31-DFCC2100CC66}" presName="vertFlow" presStyleCnt="0"/>
      <dgm:spPr/>
    </dgm:pt>
    <dgm:pt modelId="{BFD34519-4879-47A7-BACB-D4C04DB34E00}" type="pres">
      <dgm:prSet presAssocID="{E90E13C2-6E88-42FD-9C31-DFCC2100CC66}" presName="topSpace" presStyleCnt="0"/>
      <dgm:spPr/>
    </dgm:pt>
    <dgm:pt modelId="{436CFABE-58EF-4F90-BB28-F48CB6206378}" type="pres">
      <dgm:prSet presAssocID="{E90E13C2-6E88-42FD-9C31-DFCC2100CC66}" presName="firstComp" presStyleCnt="0"/>
      <dgm:spPr/>
    </dgm:pt>
    <dgm:pt modelId="{E8383B88-9E3E-4525-9B0C-A2486E8F96F8}" type="pres">
      <dgm:prSet presAssocID="{E90E13C2-6E88-42FD-9C31-DFCC2100CC66}" presName="firstChild" presStyleLbl="bgAccFollowNode1" presStyleIdx="0" presStyleCnt="2"/>
      <dgm:spPr/>
      <dgm:t>
        <a:bodyPr/>
        <a:lstStyle/>
        <a:p>
          <a:endParaRPr lang="en-US"/>
        </a:p>
      </dgm:t>
    </dgm:pt>
    <dgm:pt modelId="{ABF775D5-4C63-436D-9654-95BF3E9C5897}" type="pres">
      <dgm:prSet presAssocID="{E90E13C2-6E88-42FD-9C31-DFCC2100CC66}" presName="firstChildTx" presStyleLbl="bgAccFollowNode1" presStyleIdx="0" presStyleCnt="2">
        <dgm:presLayoutVars>
          <dgm:bulletEnabled val="1"/>
        </dgm:presLayoutVars>
      </dgm:prSet>
      <dgm:spPr/>
      <dgm:t>
        <a:bodyPr/>
        <a:lstStyle/>
        <a:p>
          <a:endParaRPr lang="en-US"/>
        </a:p>
      </dgm:t>
    </dgm:pt>
    <dgm:pt modelId="{05F77C98-8F1D-4B32-BAD5-1E16FE9B242F}" type="pres">
      <dgm:prSet presAssocID="{E90E13C2-6E88-42FD-9C31-DFCC2100CC66}" presName="negSpace" presStyleCnt="0"/>
      <dgm:spPr/>
    </dgm:pt>
    <dgm:pt modelId="{78F1272B-14CE-4EFE-B69D-6BB410B952B9}" type="pres">
      <dgm:prSet presAssocID="{E90E13C2-6E88-42FD-9C31-DFCC2100CC66}" presName="circle" presStyleLbl="node1" presStyleIdx="0" presStyleCnt="2"/>
      <dgm:spPr/>
      <dgm:t>
        <a:bodyPr/>
        <a:lstStyle/>
        <a:p>
          <a:endParaRPr lang="en-US"/>
        </a:p>
      </dgm:t>
    </dgm:pt>
    <dgm:pt modelId="{0ED8D9E2-4175-4A34-AE08-4FA52973185F}" type="pres">
      <dgm:prSet presAssocID="{A338E4CF-F24B-42D7-88DB-2278A7D21AB3}" presName="transSpace" presStyleCnt="0"/>
      <dgm:spPr/>
    </dgm:pt>
    <dgm:pt modelId="{39CDAD3C-4498-4AFD-87A0-972FE3623FB7}" type="pres">
      <dgm:prSet presAssocID="{346FCB8F-C0C9-4FA1-B905-0A5AD98278C0}" presName="posSpace" presStyleCnt="0"/>
      <dgm:spPr/>
    </dgm:pt>
    <dgm:pt modelId="{4C5BFDAB-10A2-4A5E-8C5F-F06B9ABBD76C}" type="pres">
      <dgm:prSet presAssocID="{346FCB8F-C0C9-4FA1-B905-0A5AD98278C0}" presName="vertFlow" presStyleCnt="0"/>
      <dgm:spPr/>
    </dgm:pt>
    <dgm:pt modelId="{EAD1ED87-9BA8-4F67-83FA-838B029F9952}" type="pres">
      <dgm:prSet presAssocID="{346FCB8F-C0C9-4FA1-B905-0A5AD98278C0}" presName="topSpace" presStyleCnt="0"/>
      <dgm:spPr/>
    </dgm:pt>
    <dgm:pt modelId="{A530F9B6-2B8D-4E08-9338-8946213240B4}" type="pres">
      <dgm:prSet presAssocID="{346FCB8F-C0C9-4FA1-B905-0A5AD98278C0}" presName="firstComp" presStyleCnt="0"/>
      <dgm:spPr/>
    </dgm:pt>
    <dgm:pt modelId="{908FDFE6-E128-4ABB-9A3A-24659C7D6477}" type="pres">
      <dgm:prSet presAssocID="{346FCB8F-C0C9-4FA1-B905-0A5AD98278C0}" presName="firstChild" presStyleLbl="bgAccFollowNode1" presStyleIdx="1" presStyleCnt="2" custScaleY="279985"/>
      <dgm:spPr/>
      <dgm:t>
        <a:bodyPr/>
        <a:lstStyle/>
        <a:p>
          <a:endParaRPr lang="en-US"/>
        </a:p>
      </dgm:t>
    </dgm:pt>
    <dgm:pt modelId="{4FAD7D77-4324-4073-8E37-1144B6AE51A4}" type="pres">
      <dgm:prSet presAssocID="{346FCB8F-C0C9-4FA1-B905-0A5AD98278C0}" presName="firstChildTx" presStyleLbl="bgAccFollowNode1" presStyleIdx="1" presStyleCnt="2">
        <dgm:presLayoutVars>
          <dgm:bulletEnabled val="1"/>
        </dgm:presLayoutVars>
      </dgm:prSet>
      <dgm:spPr/>
      <dgm:t>
        <a:bodyPr/>
        <a:lstStyle/>
        <a:p>
          <a:endParaRPr lang="en-US"/>
        </a:p>
      </dgm:t>
    </dgm:pt>
    <dgm:pt modelId="{8742520A-CFC1-4DD0-825D-FD900D1C006A}" type="pres">
      <dgm:prSet presAssocID="{346FCB8F-C0C9-4FA1-B905-0A5AD98278C0}" presName="negSpace" presStyleCnt="0"/>
      <dgm:spPr/>
    </dgm:pt>
    <dgm:pt modelId="{379A67A8-4F8A-4431-8956-39C8B6DEA8AE}" type="pres">
      <dgm:prSet presAssocID="{346FCB8F-C0C9-4FA1-B905-0A5AD98278C0}" presName="circle" presStyleLbl="node1" presStyleIdx="1" presStyleCnt="2"/>
      <dgm:spPr/>
      <dgm:t>
        <a:bodyPr/>
        <a:lstStyle/>
        <a:p>
          <a:endParaRPr lang="en-US"/>
        </a:p>
      </dgm:t>
    </dgm:pt>
  </dgm:ptLst>
  <dgm:cxnLst>
    <dgm:cxn modelId="{8BD590F7-C976-423D-8C12-1C302E9359EC}" type="presOf" srcId="{9EA12885-A6AC-4403-8D0C-311F96F5DCD8}" destId="{ABF775D5-4C63-436D-9654-95BF3E9C5897}" srcOrd="1" destOrd="0" presId="urn:microsoft.com/office/officeart/2005/8/layout/hList9"/>
    <dgm:cxn modelId="{02C18546-1108-4F00-885C-8BDB4ADE010D}" srcId="{346FCB8F-C0C9-4FA1-B905-0A5AD98278C0}" destId="{F7006E0F-84A2-44A7-BD0D-0734CEAA578C}" srcOrd="0" destOrd="0" parTransId="{DE65E02E-AA55-4941-BF03-0D614503C88B}" sibTransId="{4C1D4A13-547E-4C08-AE3E-5EA5E2EA368E}"/>
    <dgm:cxn modelId="{49265226-EFD9-45BC-87E4-14E4AF42343E}" type="presOf" srcId="{F7006E0F-84A2-44A7-BD0D-0734CEAA578C}" destId="{908FDFE6-E128-4ABB-9A3A-24659C7D6477}" srcOrd="0" destOrd="0" presId="urn:microsoft.com/office/officeart/2005/8/layout/hList9"/>
    <dgm:cxn modelId="{C700D52D-198F-40D5-ABEA-141171AAFBE5}" srcId="{B598FA40-8611-43F7-83D4-022E044F5430}" destId="{E90E13C2-6E88-42FD-9C31-DFCC2100CC66}" srcOrd="0" destOrd="0" parTransId="{FB8C1D56-5357-4996-B351-112089692CA9}" sibTransId="{A338E4CF-F24B-42D7-88DB-2278A7D21AB3}"/>
    <dgm:cxn modelId="{2098A7FA-5AC9-4632-8604-19D037147323}" srcId="{B598FA40-8611-43F7-83D4-022E044F5430}" destId="{346FCB8F-C0C9-4FA1-B905-0A5AD98278C0}" srcOrd="1" destOrd="0" parTransId="{6AC2C797-D44C-4584-8749-282E0BA1CCCF}" sibTransId="{497BDB96-D9C6-4FB5-9F3F-A0307B7A3651}"/>
    <dgm:cxn modelId="{6B3BA53E-CCE3-4F34-9C1B-FEC21F4EE095}" type="presOf" srcId="{E90E13C2-6E88-42FD-9C31-DFCC2100CC66}" destId="{78F1272B-14CE-4EFE-B69D-6BB410B952B9}" srcOrd="0" destOrd="0" presId="urn:microsoft.com/office/officeart/2005/8/layout/hList9"/>
    <dgm:cxn modelId="{6E077344-8E01-4AE6-B83B-363E04EEF24C}" type="presOf" srcId="{B598FA40-8611-43F7-83D4-022E044F5430}" destId="{527D0B79-A181-4BA7-B162-BA1566722844}" srcOrd="0" destOrd="0" presId="urn:microsoft.com/office/officeart/2005/8/layout/hList9"/>
    <dgm:cxn modelId="{806B4B21-D378-4034-AD4F-324187AC8FBA}" srcId="{E90E13C2-6E88-42FD-9C31-DFCC2100CC66}" destId="{9EA12885-A6AC-4403-8D0C-311F96F5DCD8}" srcOrd="0" destOrd="0" parTransId="{0F3EFE5D-E6A8-4E03-A9C6-6595F6170BED}" sibTransId="{6132A557-3036-4B13-A446-59ADB98FCB42}"/>
    <dgm:cxn modelId="{E2349BD3-04C4-483B-9A8C-7E6F1EB11CA2}" type="presOf" srcId="{346FCB8F-C0C9-4FA1-B905-0A5AD98278C0}" destId="{379A67A8-4F8A-4431-8956-39C8B6DEA8AE}" srcOrd="0" destOrd="0" presId="urn:microsoft.com/office/officeart/2005/8/layout/hList9"/>
    <dgm:cxn modelId="{3B21225D-95D2-402C-81BB-2A12300BA68A}" type="presOf" srcId="{F7006E0F-84A2-44A7-BD0D-0734CEAA578C}" destId="{4FAD7D77-4324-4073-8E37-1144B6AE51A4}" srcOrd="1" destOrd="0" presId="urn:microsoft.com/office/officeart/2005/8/layout/hList9"/>
    <dgm:cxn modelId="{B23B09CE-C21B-46F8-84D6-EEF32A6F69E7}" type="presOf" srcId="{9EA12885-A6AC-4403-8D0C-311F96F5DCD8}" destId="{E8383B88-9E3E-4525-9B0C-A2486E8F96F8}" srcOrd="0" destOrd="0" presId="urn:microsoft.com/office/officeart/2005/8/layout/hList9"/>
    <dgm:cxn modelId="{9A798E64-2FFA-4FCF-A262-8D816C8DF216}" type="presParOf" srcId="{527D0B79-A181-4BA7-B162-BA1566722844}" destId="{CCE85082-AEC6-41FC-B83E-60792D79912B}" srcOrd="0" destOrd="0" presId="urn:microsoft.com/office/officeart/2005/8/layout/hList9"/>
    <dgm:cxn modelId="{EA13F8D0-A7B7-4326-AD75-7ABFE879C3A0}" type="presParOf" srcId="{527D0B79-A181-4BA7-B162-BA1566722844}" destId="{FCE68129-2E93-4AA3-8D04-9FF7F9F88E22}" srcOrd="1" destOrd="0" presId="urn:microsoft.com/office/officeart/2005/8/layout/hList9"/>
    <dgm:cxn modelId="{94853D45-BCC2-4BB1-BC1F-9774AAE72E34}" type="presParOf" srcId="{FCE68129-2E93-4AA3-8D04-9FF7F9F88E22}" destId="{BFD34519-4879-47A7-BACB-D4C04DB34E00}" srcOrd="0" destOrd="0" presId="urn:microsoft.com/office/officeart/2005/8/layout/hList9"/>
    <dgm:cxn modelId="{EDD86AEF-CB3B-4434-B8AA-EB90EFCED44F}" type="presParOf" srcId="{FCE68129-2E93-4AA3-8D04-9FF7F9F88E22}" destId="{436CFABE-58EF-4F90-BB28-F48CB6206378}" srcOrd="1" destOrd="0" presId="urn:microsoft.com/office/officeart/2005/8/layout/hList9"/>
    <dgm:cxn modelId="{2CB38223-2D94-4E11-9E29-F7EC7C650BEF}" type="presParOf" srcId="{436CFABE-58EF-4F90-BB28-F48CB6206378}" destId="{E8383B88-9E3E-4525-9B0C-A2486E8F96F8}" srcOrd="0" destOrd="0" presId="urn:microsoft.com/office/officeart/2005/8/layout/hList9"/>
    <dgm:cxn modelId="{0774BA8A-DFE6-4826-BD26-3E60699F8AB0}" type="presParOf" srcId="{436CFABE-58EF-4F90-BB28-F48CB6206378}" destId="{ABF775D5-4C63-436D-9654-95BF3E9C5897}" srcOrd="1" destOrd="0" presId="urn:microsoft.com/office/officeart/2005/8/layout/hList9"/>
    <dgm:cxn modelId="{E77CB20D-54B6-4529-9F4B-CC0A2DB414C2}" type="presParOf" srcId="{527D0B79-A181-4BA7-B162-BA1566722844}" destId="{05F77C98-8F1D-4B32-BAD5-1E16FE9B242F}" srcOrd="2" destOrd="0" presId="urn:microsoft.com/office/officeart/2005/8/layout/hList9"/>
    <dgm:cxn modelId="{C24ED2AA-3224-4F04-A975-DAFBE9FC6D8F}" type="presParOf" srcId="{527D0B79-A181-4BA7-B162-BA1566722844}" destId="{78F1272B-14CE-4EFE-B69D-6BB410B952B9}" srcOrd="3" destOrd="0" presId="urn:microsoft.com/office/officeart/2005/8/layout/hList9"/>
    <dgm:cxn modelId="{2BA41911-8491-46D1-9C68-C91C976D0922}" type="presParOf" srcId="{527D0B79-A181-4BA7-B162-BA1566722844}" destId="{0ED8D9E2-4175-4A34-AE08-4FA52973185F}" srcOrd="4" destOrd="0" presId="urn:microsoft.com/office/officeart/2005/8/layout/hList9"/>
    <dgm:cxn modelId="{14180E8D-AD5B-473B-BBEA-7500E3AD9EC0}" type="presParOf" srcId="{527D0B79-A181-4BA7-B162-BA1566722844}" destId="{39CDAD3C-4498-4AFD-87A0-972FE3623FB7}" srcOrd="5" destOrd="0" presId="urn:microsoft.com/office/officeart/2005/8/layout/hList9"/>
    <dgm:cxn modelId="{0428C4FF-E9C2-475B-85A4-C34675AB63CD}" type="presParOf" srcId="{527D0B79-A181-4BA7-B162-BA1566722844}" destId="{4C5BFDAB-10A2-4A5E-8C5F-F06B9ABBD76C}" srcOrd="6" destOrd="0" presId="urn:microsoft.com/office/officeart/2005/8/layout/hList9"/>
    <dgm:cxn modelId="{481DEC8E-2754-4199-BC2F-5D55DFD4108F}" type="presParOf" srcId="{4C5BFDAB-10A2-4A5E-8C5F-F06B9ABBD76C}" destId="{EAD1ED87-9BA8-4F67-83FA-838B029F9952}" srcOrd="0" destOrd="0" presId="urn:microsoft.com/office/officeart/2005/8/layout/hList9"/>
    <dgm:cxn modelId="{CF2C8485-043B-4A02-96B7-E30AA2376963}" type="presParOf" srcId="{4C5BFDAB-10A2-4A5E-8C5F-F06B9ABBD76C}" destId="{A530F9B6-2B8D-4E08-9338-8946213240B4}" srcOrd="1" destOrd="0" presId="urn:microsoft.com/office/officeart/2005/8/layout/hList9"/>
    <dgm:cxn modelId="{01B4B86B-799E-4224-B4EB-4858E7E30DDA}" type="presParOf" srcId="{A530F9B6-2B8D-4E08-9338-8946213240B4}" destId="{908FDFE6-E128-4ABB-9A3A-24659C7D6477}" srcOrd="0" destOrd="0" presId="urn:microsoft.com/office/officeart/2005/8/layout/hList9"/>
    <dgm:cxn modelId="{E81BEA9B-7E07-4582-810F-2CD637D8922E}" type="presParOf" srcId="{A530F9B6-2B8D-4E08-9338-8946213240B4}" destId="{4FAD7D77-4324-4073-8E37-1144B6AE51A4}" srcOrd="1" destOrd="0" presId="urn:microsoft.com/office/officeart/2005/8/layout/hList9"/>
    <dgm:cxn modelId="{3A84AC55-3135-49EA-8C7F-7D1DFB839C7C}" type="presParOf" srcId="{527D0B79-A181-4BA7-B162-BA1566722844}" destId="{8742520A-CFC1-4DD0-825D-FD900D1C006A}" srcOrd="7" destOrd="0" presId="urn:microsoft.com/office/officeart/2005/8/layout/hList9"/>
    <dgm:cxn modelId="{866CB58D-92E3-481D-986E-AF927E63FBA7}" type="presParOf" srcId="{527D0B79-A181-4BA7-B162-BA1566722844}" destId="{379A67A8-4F8A-4431-8956-39C8B6DEA8AE}"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1762C8-B3F8-47A9-9A31-A42CE8BB485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3C57780-763F-491D-B7EF-6567067B9FB9}">
      <dgm:prSet phldrT="[Text]"/>
      <dgm:spPr/>
      <dgm:t>
        <a:bodyPr/>
        <a:lstStyle/>
        <a:p>
          <a:r>
            <a:rPr lang="en-US" dirty="0" smtClean="0"/>
            <a:t>Monopoly PX </a:t>
          </a:r>
        </a:p>
        <a:p>
          <a:endParaRPr lang="en-US" dirty="0"/>
        </a:p>
      </dgm:t>
    </dgm:pt>
    <dgm:pt modelId="{BC820B60-CDC6-4D77-981D-5A9C1DEBF850}" type="parTrans" cxnId="{3BC1A471-CBBB-4677-96B8-D66E4C94A935}">
      <dgm:prSet/>
      <dgm:spPr/>
      <dgm:t>
        <a:bodyPr/>
        <a:lstStyle/>
        <a:p>
          <a:endParaRPr lang="en-US"/>
        </a:p>
      </dgm:t>
    </dgm:pt>
    <dgm:pt modelId="{8C99002D-C391-4833-AD11-FE4C5A29017C}" type="sibTrans" cxnId="{3BC1A471-CBBB-4677-96B8-D66E4C94A935}">
      <dgm:prSet/>
      <dgm:spPr/>
      <dgm:t>
        <a:bodyPr/>
        <a:lstStyle/>
        <a:p>
          <a:endParaRPr lang="en-US"/>
        </a:p>
      </dgm:t>
    </dgm:pt>
    <dgm:pt modelId="{5FAC097C-0270-4351-A3A4-A0A4A723D40D}">
      <dgm:prSet phldrT="[Text]"/>
      <dgm:spPr/>
      <dgm:t>
        <a:bodyPr/>
        <a:lstStyle/>
        <a:p>
          <a:r>
            <a:rPr lang="en-GB" dirty="0" smtClean="0"/>
            <a:t>Bulgaria</a:t>
          </a:r>
          <a:endParaRPr lang="en-US" dirty="0"/>
        </a:p>
      </dgm:t>
    </dgm:pt>
    <dgm:pt modelId="{129C0AA4-0B7D-46F3-A59C-09F70E069E1D}" type="parTrans" cxnId="{562ECEAC-C017-461E-A4ED-CBAD53432389}">
      <dgm:prSet/>
      <dgm:spPr/>
      <dgm:t>
        <a:bodyPr/>
        <a:lstStyle/>
        <a:p>
          <a:endParaRPr lang="en-US"/>
        </a:p>
      </dgm:t>
    </dgm:pt>
    <dgm:pt modelId="{4730E7A6-E118-4C4F-AB3B-B02FC0645A65}" type="sibTrans" cxnId="{562ECEAC-C017-461E-A4ED-CBAD53432389}">
      <dgm:prSet/>
      <dgm:spPr/>
      <dgm:t>
        <a:bodyPr/>
        <a:lstStyle/>
        <a:p>
          <a:endParaRPr lang="en-US"/>
        </a:p>
      </dgm:t>
    </dgm:pt>
    <dgm:pt modelId="{071E023C-6986-4717-80A2-AD8E58E44FDC}">
      <dgm:prSet phldrT="[Text]"/>
      <dgm:spPr/>
      <dgm:t>
        <a:bodyPr/>
        <a:lstStyle/>
        <a:p>
          <a:r>
            <a:rPr lang="en-US" dirty="0" smtClean="0"/>
            <a:t>Competitive, only one NEMO </a:t>
          </a:r>
          <a:endParaRPr lang="en-US" dirty="0"/>
        </a:p>
      </dgm:t>
    </dgm:pt>
    <dgm:pt modelId="{9D458D6D-5A54-42F2-A1D2-C81CA4BF57A5}" type="parTrans" cxnId="{80D89C3C-F4C8-4764-8C86-E8BB3856BFEC}">
      <dgm:prSet/>
      <dgm:spPr/>
      <dgm:t>
        <a:bodyPr/>
        <a:lstStyle/>
        <a:p>
          <a:endParaRPr lang="en-US"/>
        </a:p>
      </dgm:t>
    </dgm:pt>
    <dgm:pt modelId="{447A7233-66CB-4F62-951A-D422EC04A5B6}" type="sibTrans" cxnId="{80D89C3C-F4C8-4764-8C86-E8BB3856BFEC}">
      <dgm:prSet/>
      <dgm:spPr/>
      <dgm:t>
        <a:bodyPr/>
        <a:lstStyle/>
        <a:p>
          <a:endParaRPr lang="en-US"/>
        </a:p>
      </dgm:t>
    </dgm:pt>
    <dgm:pt modelId="{9AE73C06-121D-4F0B-9032-367E74F6F9C4}">
      <dgm:prSet phldrT="[Text]"/>
      <dgm:spPr/>
      <dgm:t>
        <a:bodyPr/>
        <a:lstStyle/>
        <a:p>
          <a:r>
            <a:rPr lang="en-US" dirty="0" smtClean="0"/>
            <a:t>Croatia</a:t>
          </a:r>
          <a:endParaRPr lang="en-US" dirty="0"/>
        </a:p>
      </dgm:t>
    </dgm:pt>
    <dgm:pt modelId="{7403255D-9A1F-4DD8-81F4-6C97A197A5F9}" type="parTrans" cxnId="{FFA2DA7F-90E8-4BE8-9736-826DD29AEF62}">
      <dgm:prSet/>
      <dgm:spPr/>
      <dgm:t>
        <a:bodyPr/>
        <a:lstStyle/>
        <a:p>
          <a:endParaRPr lang="en-US"/>
        </a:p>
      </dgm:t>
    </dgm:pt>
    <dgm:pt modelId="{2970BB4E-ED85-4C36-B695-4FC7C9CE5026}" type="sibTrans" cxnId="{FFA2DA7F-90E8-4BE8-9736-826DD29AEF62}">
      <dgm:prSet/>
      <dgm:spPr/>
      <dgm:t>
        <a:bodyPr/>
        <a:lstStyle/>
        <a:p>
          <a:endParaRPr lang="en-US"/>
        </a:p>
      </dgm:t>
    </dgm:pt>
    <dgm:pt modelId="{43719415-327D-4A3E-A273-C720A7B4B50F}">
      <dgm:prSet/>
      <dgm:spPr/>
      <dgm:t>
        <a:bodyPr/>
        <a:lstStyle/>
        <a:p>
          <a:r>
            <a:rPr lang="en-GB" smtClean="0"/>
            <a:t>Czechia</a:t>
          </a:r>
          <a:endParaRPr lang="en-GB" dirty="0"/>
        </a:p>
      </dgm:t>
    </dgm:pt>
    <dgm:pt modelId="{C8EFEA67-A8CB-4E1C-B193-76334896F9F0}" type="parTrans" cxnId="{A2375E03-74A3-4E54-86D7-4B60E7A721D2}">
      <dgm:prSet/>
      <dgm:spPr/>
      <dgm:t>
        <a:bodyPr/>
        <a:lstStyle/>
        <a:p>
          <a:endParaRPr lang="en-US"/>
        </a:p>
      </dgm:t>
    </dgm:pt>
    <dgm:pt modelId="{03F354E7-E5C4-4DB0-B2F5-4715627F51DB}" type="sibTrans" cxnId="{A2375E03-74A3-4E54-86D7-4B60E7A721D2}">
      <dgm:prSet/>
      <dgm:spPr/>
      <dgm:t>
        <a:bodyPr/>
        <a:lstStyle/>
        <a:p>
          <a:endParaRPr lang="en-US"/>
        </a:p>
      </dgm:t>
    </dgm:pt>
    <dgm:pt modelId="{625AEF35-F474-4E25-A487-6E07F24CBAA8}">
      <dgm:prSet/>
      <dgm:spPr/>
      <dgm:t>
        <a:bodyPr/>
        <a:lstStyle/>
        <a:p>
          <a:r>
            <a:rPr lang="en-GB" smtClean="0"/>
            <a:t>Greece </a:t>
          </a:r>
          <a:endParaRPr lang="en-GB" dirty="0"/>
        </a:p>
      </dgm:t>
    </dgm:pt>
    <dgm:pt modelId="{618CBF37-C354-4DC2-8EDD-0492F921C878}" type="parTrans" cxnId="{FA1AFEE2-0119-4029-89B6-7AAEFCDE8915}">
      <dgm:prSet/>
      <dgm:spPr/>
      <dgm:t>
        <a:bodyPr/>
        <a:lstStyle/>
        <a:p>
          <a:endParaRPr lang="en-US"/>
        </a:p>
      </dgm:t>
    </dgm:pt>
    <dgm:pt modelId="{E9E28589-8F91-4EA9-A5CB-0E168E62FEA8}" type="sibTrans" cxnId="{FA1AFEE2-0119-4029-89B6-7AAEFCDE8915}">
      <dgm:prSet/>
      <dgm:spPr/>
      <dgm:t>
        <a:bodyPr/>
        <a:lstStyle/>
        <a:p>
          <a:endParaRPr lang="en-US"/>
        </a:p>
      </dgm:t>
    </dgm:pt>
    <dgm:pt modelId="{6FE9AB88-76D3-4B09-8711-259213F82DFF}">
      <dgm:prSet/>
      <dgm:spPr/>
      <dgm:t>
        <a:bodyPr/>
        <a:lstStyle/>
        <a:p>
          <a:r>
            <a:rPr lang="en-GB" smtClean="0"/>
            <a:t>Hungary</a:t>
          </a:r>
          <a:endParaRPr lang="en-GB" dirty="0"/>
        </a:p>
      </dgm:t>
    </dgm:pt>
    <dgm:pt modelId="{8A431A6D-7664-40EB-82D3-09A437A7CF6E}" type="parTrans" cxnId="{5D514D7C-0944-4EC1-B373-102EB61FFDE0}">
      <dgm:prSet/>
      <dgm:spPr/>
      <dgm:t>
        <a:bodyPr/>
        <a:lstStyle/>
        <a:p>
          <a:endParaRPr lang="en-US"/>
        </a:p>
      </dgm:t>
    </dgm:pt>
    <dgm:pt modelId="{DB64B91C-25C3-423B-93C1-722171C448A4}" type="sibTrans" cxnId="{5D514D7C-0944-4EC1-B373-102EB61FFDE0}">
      <dgm:prSet/>
      <dgm:spPr/>
      <dgm:t>
        <a:bodyPr/>
        <a:lstStyle/>
        <a:p>
          <a:endParaRPr lang="en-US"/>
        </a:p>
      </dgm:t>
    </dgm:pt>
    <dgm:pt modelId="{0A1F7CFC-F738-4A1C-B57B-D2152339021B}">
      <dgm:prSet/>
      <dgm:spPr/>
      <dgm:t>
        <a:bodyPr/>
        <a:lstStyle/>
        <a:p>
          <a:r>
            <a:rPr lang="en-GB" smtClean="0"/>
            <a:t>Italy</a:t>
          </a:r>
          <a:endParaRPr lang="en-GB" dirty="0"/>
        </a:p>
      </dgm:t>
    </dgm:pt>
    <dgm:pt modelId="{F26B219F-D96C-4556-90EC-2386BB80C23C}" type="parTrans" cxnId="{494E1F54-C6A3-4E74-9378-1BBBC5C0C982}">
      <dgm:prSet/>
      <dgm:spPr/>
      <dgm:t>
        <a:bodyPr/>
        <a:lstStyle/>
        <a:p>
          <a:endParaRPr lang="en-US"/>
        </a:p>
      </dgm:t>
    </dgm:pt>
    <dgm:pt modelId="{E6C8A463-45DB-4539-A8B8-44D5372A4B98}" type="sibTrans" cxnId="{494E1F54-C6A3-4E74-9378-1BBBC5C0C982}">
      <dgm:prSet/>
      <dgm:spPr/>
      <dgm:t>
        <a:bodyPr/>
        <a:lstStyle/>
        <a:p>
          <a:endParaRPr lang="en-US"/>
        </a:p>
      </dgm:t>
    </dgm:pt>
    <dgm:pt modelId="{E9BF1963-54A7-48B7-9FD8-0AACA45C983E}">
      <dgm:prSet/>
      <dgm:spPr/>
      <dgm:t>
        <a:bodyPr/>
        <a:lstStyle/>
        <a:p>
          <a:r>
            <a:rPr lang="en-GB" smtClean="0"/>
            <a:t>Portugal </a:t>
          </a:r>
          <a:endParaRPr lang="en-GB" dirty="0"/>
        </a:p>
      </dgm:t>
    </dgm:pt>
    <dgm:pt modelId="{18C07681-35C8-4A39-8179-704F4F906A5F}" type="parTrans" cxnId="{E88A403C-08BE-4A03-896B-FD3656989DAA}">
      <dgm:prSet/>
      <dgm:spPr/>
      <dgm:t>
        <a:bodyPr/>
        <a:lstStyle/>
        <a:p>
          <a:endParaRPr lang="en-US"/>
        </a:p>
      </dgm:t>
    </dgm:pt>
    <dgm:pt modelId="{254FC587-EF3B-49DE-A3E1-F9BAA277C5DC}" type="sibTrans" cxnId="{E88A403C-08BE-4A03-896B-FD3656989DAA}">
      <dgm:prSet/>
      <dgm:spPr/>
      <dgm:t>
        <a:bodyPr/>
        <a:lstStyle/>
        <a:p>
          <a:endParaRPr lang="en-US"/>
        </a:p>
      </dgm:t>
    </dgm:pt>
    <dgm:pt modelId="{61577278-D9A4-4F01-B865-473CBAB0D117}">
      <dgm:prSet/>
      <dgm:spPr/>
      <dgm:t>
        <a:bodyPr/>
        <a:lstStyle/>
        <a:p>
          <a:r>
            <a:rPr lang="en-GB" smtClean="0"/>
            <a:t>Romania</a:t>
          </a:r>
          <a:endParaRPr lang="en-GB" dirty="0"/>
        </a:p>
      </dgm:t>
    </dgm:pt>
    <dgm:pt modelId="{E70E4FBB-0812-47BE-A868-70E795F09F9D}" type="parTrans" cxnId="{82B78F34-65C4-45E0-AAA7-21864E791183}">
      <dgm:prSet/>
      <dgm:spPr/>
      <dgm:t>
        <a:bodyPr/>
        <a:lstStyle/>
        <a:p>
          <a:endParaRPr lang="en-US"/>
        </a:p>
      </dgm:t>
    </dgm:pt>
    <dgm:pt modelId="{F9C15594-A338-4C76-862E-4D055147EB51}" type="sibTrans" cxnId="{82B78F34-65C4-45E0-AAA7-21864E791183}">
      <dgm:prSet/>
      <dgm:spPr/>
      <dgm:t>
        <a:bodyPr/>
        <a:lstStyle/>
        <a:p>
          <a:endParaRPr lang="en-US"/>
        </a:p>
      </dgm:t>
    </dgm:pt>
    <dgm:pt modelId="{F99B1287-09B1-4852-A317-55BC8344886A}">
      <dgm:prSet/>
      <dgm:spPr/>
      <dgm:t>
        <a:bodyPr/>
        <a:lstStyle/>
        <a:p>
          <a:r>
            <a:rPr lang="en-GB" dirty="0" smtClean="0"/>
            <a:t>Slovakia</a:t>
          </a:r>
          <a:endParaRPr lang="en-GB" dirty="0"/>
        </a:p>
      </dgm:t>
    </dgm:pt>
    <dgm:pt modelId="{3BE0E86A-5787-42A0-84B2-5DAE7AD9BF2D}" type="parTrans" cxnId="{E5AE28BD-6854-4DD2-A70F-977CDC0BC352}">
      <dgm:prSet/>
      <dgm:spPr/>
      <dgm:t>
        <a:bodyPr/>
        <a:lstStyle/>
        <a:p>
          <a:endParaRPr lang="en-US"/>
        </a:p>
      </dgm:t>
    </dgm:pt>
    <dgm:pt modelId="{484A741C-5B60-43F2-909E-D3174D2A2DBB}" type="sibTrans" cxnId="{E5AE28BD-6854-4DD2-A70F-977CDC0BC352}">
      <dgm:prSet/>
      <dgm:spPr/>
      <dgm:t>
        <a:bodyPr/>
        <a:lstStyle/>
        <a:p>
          <a:endParaRPr lang="en-US"/>
        </a:p>
      </dgm:t>
    </dgm:pt>
    <dgm:pt modelId="{A6FF564F-A44A-43DC-B643-E9468A6F2A36}">
      <dgm:prSet phldrT="[Text]"/>
      <dgm:spPr/>
      <dgm:t>
        <a:bodyPr/>
        <a:lstStyle/>
        <a:p>
          <a:r>
            <a:rPr lang="en-US" dirty="0" smtClean="0"/>
            <a:t>North Ireland</a:t>
          </a:r>
          <a:endParaRPr lang="en-US" dirty="0"/>
        </a:p>
      </dgm:t>
    </dgm:pt>
    <dgm:pt modelId="{8F290DE2-CCB0-4265-B702-5703161DD630}" type="parTrans" cxnId="{93541BA8-3DF2-4010-AB50-8ACD3E2711B6}">
      <dgm:prSet/>
      <dgm:spPr/>
      <dgm:t>
        <a:bodyPr/>
        <a:lstStyle/>
        <a:p>
          <a:endParaRPr lang="en-US"/>
        </a:p>
      </dgm:t>
    </dgm:pt>
    <dgm:pt modelId="{1E27508A-F573-4739-A3B5-50B33553AB4E}" type="sibTrans" cxnId="{93541BA8-3DF2-4010-AB50-8ACD3E2711B6}">
      <dgm:prSet/>
      <dgm:spPr/>
      <dgm:t>
        <a:bodyPr/>
        <a:lstStyle/>
        <a:p>
          <a:endParaRPr lang="en-US"/>
        </a:p>
      </dgm:t>
    </dgm:pt>
    <dgm:pt modelId="{436B571E-2A69-4AB3-BC9D-80BA0968DCAD}">
      <dgm:prSet phldrT="[Text]"/>
      <dgm:spPr/>
      <dgm:t>
        <a:bodyPr/>
        <a:lstStyle/>
        <a:p>
          <a:r>
            <a:rPr lang="en-US" dirty="0" smtClean="0"/>
            <a:t>Slovenia</a:t>
          </a:r>
          <a:endParaRPr lang="en-US" dirty="0"/>
        </a:p>
      </dgm:t>
    </dgm:pt>
    <dgm:pt modelId="{C22AB528-0266-4497-8F8D-015BBDDB5AE2}" type="parTrans" cxnId="{52DC0900-95BB-49B9-A398-898B876FCD6B}">
      <dgm:prSet/>
      <dgm:spPr/>
      <dgm:t>
        <a:bodyPr/>
        <a:lstStyle/>
        <a:p>
          <a:endParaRPr lang="en-US"/>
        </a:p>
      </dgm:t>
    </dgm:pt>
    <dgm:pt modelId="{262CA5ED-E2C7-4446-8507-E365275914D3}" type="sibTrans" cxnId="{52DC0900-95BB-49B9-A398-898B876FCD6B}">
      <dgm:prSet/>
      <dgm:spPr/>
      <dgm:t>
        <a:bodyPr/>
        <a:lstStyle/>
        <a:p>
          <a:endParaRPr lang="en-US"/>
        </a:p>
      </dgm:t>
    </dgm:pt>
    <dgm:pt modelId="{26768F01-BD97-492D-8DC2-C06357960DCF}" type="pres">
      <dgm:prSet presAssocID="{9B1762C8-B3F8-47A9-9A31-A42CE8BB4856}" presName="Name0" presStyleCnt="0">
        <dgm:presLayoutVars>
          <dgm:dir/>
          <dgm:animLvl val="lvl"/>
          <dgm:resizeHandles val="exact"/>
        </dgm:presLayoutVars>
      </dgm:prSet>
      <dgm:spPr/>
      <dgm:t>
        <a:bodyPr/>
        <a:lstStyle/>
        <a:p>
          <a:endParaRPr lang="en-US"/>
        </a:p>
      </dgm:t>
    </dgm:pt>
    <dgm:pt modelId="{D56F3C87-7196-45EC-BB36-24201DD0EA5D}" type="pres">
      <dgm:prSet presAssocID="{33C57780-763F-491D-B7EF-6567067B9FB9}" presName="composite" presStyleCnt="0"/>
      <dgm:spPr/>
    </dgm:pt>
    <dgm:pt modelId="{DF98FB0D-C978-446B-9CEF-7DE2E418A7AD}" type="pres">
      <dgm:prSet presAssocID="{33C57780-763F-491D-B7EF-6567067B9FB9}" presName="parTx" presStyleLbl="alignNode1" presStyleIdx="0" presStyleCnt="2">
        <dgm:presLayoutVars>
          <dgm:chMax val="0"/>
          <dgm:chPref val="0"/>
          <dgm:bulletEnabled val="1"/>
        </dgm:presLayoutVars>
      </dgm:prSet>
      <dgm:spPr/>
      <dgm:t>
        <a:bodyPr/>
        <a:lstStyle/>
        <a:p>
          <a:endParaRPr lang="en-US"/>
        </a:p>
      </dgm:t>
    </dgm:pt>
    <dgm:pt modelId="{70F0CC49-BBAD-42FB-9428-E3E981CDFD39}" type="pres">
      <dgm:prSet presAssocID="{33C57780-763F-491D-B7EF-6567067B9FB9}" presName="desTx" presStyleLbl="alignAccFollowNode1" presStyleIdx="0" presStyleCnt="2">
        <dgm:presLayoutVars>
          <dgm:bulletEnabled val="1"/>
        </dgm:presLayoutVars>
      </dgm:prSet>
      <dgm:spPr/>
      <dgm:t>
        <a:bodyPr/>
        <a:lstStyle/>
        <a:p>
          <a:endParaRPr lang="en-US"/>
        </a:p>
      </dgm:t>
    </dgm:pt>
    <dgm:pt modelId="{11E5A2C0-BF3E-4BE7-92CA-83CF888650BD}" type="pres">
      <dgm:prSet presAssocID="{8C99002D-C391-4833-AD11-FE4C5A29017C}" presName="space" presStyleCnt="0"/>
      <dgm:spPr/>
    </dgm:pt>
    <dgm:pt modelId="{923585F3-40A1-43CB-8F13-4E1211BA3031}" type="pres">
      <dgm:prSet presAssocID="{071E023C-6986-4717-80A2-AD8E58E44FDC}" presName="composite" presStyleCnt="0"/>
      <dgm:spPr/>
    </dgm:pt>
    <dgm:pt modelId="{F1157E5A-9ADC-4BFD-A9D4-348DA88BDE45}" type="pres">
      <dgm:prSet presAssocID="{071E023C-6986-4717-80A2-AD8E58E44FDC}" presName="parTx" presStyleLbl="alignNode1" presStyleIdx="1" presStyleCnt="2">
        <dgm:presLayoutVars>
          <dgm:chMax val="0"/>
          <dgm:chPref val="0"/>
          <dgm:bulletEnabled val="1"/>
        </dgm:presLayoutVars>
      </dgm:prSet>
      <dgm:spPr/>
      <dgm:t>
        <a:bodyPr/>
        <a:lstStyle/>
        <a:p>
          <a:endParaRPr lang="en-US"/>
        </a:p>
      </dgm:t>
    </dgm:pt>
    <dgm:pt modelId="{8EBAFA2C-05F3-4D93-993E-BC3F215CBF14}" type="pres">
      <dgm:prSet presAssocID="{071E023C-6986-4717-80A2-AD8E58E44FDC}" presName="desTx" presStyleLbl="alignAccFollowNode1" presStyleIdx="1" presStyleCnt="2">
        <dgm:presLayoutVars>
          <dgm:bulletEnabled val="1"/>
        </dgm:presLayoutVars>
      </dgm:prSet>
      <dgm:spPr/>
      <dgm:t>
        <a:bodyPr/>
        <a:lstStyle/>
        <a:p>
          <a:endParaRPr lang="en-US"/>
        </a:p>
      </dgm:t>
    </dgm:pt>
  </dgm:ptLst>
  <dgm:cxnLst>
    <dgm:cxn modelId="{E88A403C-08BE-4A03-896B-FD3656989DAA}" srcId="{33C57780-763F-491D-B7EF-6567067B9FB9}" destId="{E9BF1963-54A7-48B7-9FD8-0AACA45C983E}" srcOrd="5" destOrd="0" parTransId="{18C07681-35C8-4A39-8179-704F4F906A5F}" sibTransId="{254FC587-EF3B-49DE-A3E1-F9BAA277C5DC}"/>
    <dgm:cxn modelId="{252BA49B-C4F5-473A-8AD7-B774D8079827}" type="presOf" srcId="{E9BF1963-54A7-48B7-9FD8-0AACA45C983E}" destId="{70F0CC49-BBAD-42FB-9428-E3E981CDFD39}" srcOrd="0" destOrd="5" presId="urn:microsoft.com/office/officeart/2005/8/layout/hList1"/>
    <dgm:cxn modelId="{E5AE28BD-6854-4DD2-A70F-977CDC0BC352}" srcId="{33C57780-763F-491D-B7EF-6567067B9FB9}" destId="{F99B1287-09B1-4852-A317-55BC8344886A}" srcOrd="7" destOrd="0" parTransId="{3BE0E86A-5787-42A0-84B2-5DAE7AD9BF2D}" sibTransId="{484A741C-5B60-43F2-909E-D3174D2A2DBB}"/>
    <dgm:cxn modelId="{93541BA8-3DF2-4010-AB50-8ACD3E2711B6}" srcId="{071E023C-6986-4717-80A2-AD8E58E44FDC}" destId="{A6FF564F-A44A-43DC-B643-E9468A6F2A36}" srcOrd="1" destOrd="0" parTransId="{8F290DE2-CCB0-4265-B702-5703161DD630}" sibTransId="{1E27508A-F573-4739-A3B5-50B33553AB4E}"/>
    <dgm:cxn modelId="{F91B6F5A-8405-4699-8029-C2E8770C0E74}" type="presOf" srcId="{F99B1287-09B1-4852-A317-55BC8344886A}" destId="{70F0CC49-BBAD-42FB-9428-E3E981CDFD39}" srcOrd="0" destOrd="7" presId="urn:microsoft.com/office/officeart/2005/8/layout/hList1"/>
    <dgm:cxn modelId="{494E1F54-C6A3-4E74-9378-1BBBC5C0C982}" srcId="{33C57780-763F-491D-B7EF-6567067B9FB9}" destId="{0A1F7CFC-F738-4A1C-B57B-D2152339021B}" srcOrd="4" destOrd="0" parTransId="{F26B219F-D96C-4556-90EC-2386BB80C23C}" sibTransId="{E6C8A463-45DB-4539-A8B8-44D5372A4B98}"/>
    <dgm:cxn modelId="{BE16C114-AA6F-496E-8118-3DEEC40D676F}" type="presOf" srcId="{0A1F7CFC-F738-4A1C-B57B-D2152339021B}" destId="{70F0CC49-BBAD-42FB-9428-E3E981CDFD39}" srcOrd="0" destOrd="4" presId="urn:microsoft.com/office/officeart/2005/8/layout/hList1"/>
    <dgm:cxn modelId="{FA1AFEE2-0119-4029-89B6-7AAEFCDE8915}" srcId="{33C57780-763F-491D-B7EF-6567067B9FB9}" destId="{625AEF35-F474-4E25-A487-6E07F24CBAA8}" srcOrd="2" destOrd="0" parTransId="{618CBF37-C354-4DC2-8EDD-0492F921C878}" sibTransId="{E9E28589-8F91-4EA9-A5CB-0E168E62FEA8}"/>
    <dgm:cxn modelId="{30906647-F4C1-4606-AD5B-54AF62453944}" type="presOf" srcId="{5FAC097C-0270-4351-A3A4-A0A4A723D40D}" destId="{70F0CC49-BBAD-42FB-9428-E3E981CDFD39}" srcOrd="0" destOrd="0" presId="urn:microsoft.com/office/officeart/2005/8/layout/hList1"/>
    <dgm:cxn modelId="{82B78F34-65C4-45E0-AAA7-21864E791183}" srcId="{33C57780-763F-491D-B7EF-6567067B9FB9}" destId="{61577278-D9A4-4F01-B865-473CBAB0D117}" srcOrd="6" destOrd="0" parTransId="{E70E4FBB-0812-47BE-A868-70E795F09F9D}" sibTransId="{F9C15594-A338-4C76-862E-4D055147EB51}"/>
    <dgm:cxn modelId="{80D89C3C-F4C8-4764-8C86-E8BB3856BFEC}" srcId="{9B1762C8-B3F8-47A9-9A31-A42CE8BB4856}" destId="{071E023C-6986-4717-80A2-AD8E58E44FDC}" srcOrd="1" destOrd="0" parTransId="{9D458D6D-5A54-42F2-A1D2-C81CA4BF57A5}" sibTransId="{447A7233-66CB-4F62-951A-D422EC04A5B6}"/>
    <dgm:cxn modelId="{FFA2DA7F-90E8-4BE8-9736-826DD29AEF62}" srcId="{071E023C-6986-4717-80A2-AD8E58E44FDC}" destId="{9AE73C06-121D-4F0B-9032-367E74F6F9C4}" srcOrd="0" destOrd="0" parTransId="{7403255D-9A1F-4DD8-81F4-6C97A197A5F9}" sibTransId="{2970BB4E-ED85-4C36-B695-4FC7C9CE5026}"/>
    <dgm:cxn modelId="{5D689658-F48C-4C33-A3C0-AD344E891BCE}" type="presOf" srcId="{61577278-D9A4-4F01-B865-473CBAB0D117}" destId="{70F0CC49-BBAD-42FB-9428-E3E981CDFD39}" srcOrd="0" destOrd="6" presId="urn:microsoft.com/office/officeart/2005/8/layout/hList1"/>
    <dgm:cxn modelId="{E8B17E82-9D25-4B78-9124-ED3E15393311}" type="presOf" srcId="{9B1762C8-B3F8-47A9-9A31-A42CE8BB4856}" destId="{26768F01-BD97-492D-8DC2-C06357960DCF}" srcOrd="0" destOrd="0" presId="urn:microsoft.com/office/officeart/2005/8/layout/hList1"/>
    <dgm:cxn modelId="{5A562655-2388-42A2-A5E3-EB5990B6B4C6}" type="presOf" srcId="{6FE9AB88-76D3-4B09-8711-259213F82DFF}" destId="{70F0CC49-BBAD-42FB-9428-E3E981CDFD39}" srcOrd="0" destOrd="3" presId="urn:microsoft.com/office/officeart/2005/8/layout/hList1"/>
    <dgm:cxn modelId="{A5773A79-11FF-4FF2-B4A7-0D9710A3C554}" type="presOf" srcId="{071E023C-6986-4717-80A2-AD8E58E44FDC}" destId="{F1157E5A-9ADC-4BFD-A9D4-348DA88BDE45}" srcOrd="0" destOrd="0" presId="urn:microsoft.com/office/officeart/2005/8/layout/hList1"/>
    <dgm:cxn modelId="{8639ED5D-F106-4673-B28B-EA228A7DAA9B}" type="presOf" srcId="{43719415-327D-4A3E-A273-C720A7B4B50F}" destId="{70F0CC49-BBAD-42FB-9428-E3E981CDFD39}" srcOrd="0" destOrd="1" presId="urn:microsoft.com/office/officeart/2005/8/layout/hList1"/>
    <dgm:cxn modelId="{5D514D7C-0944-4EC1-B373-102EB61FFDE0}" srcId="{33C57780-763F-491D-B7EF-6567067B9FB9}" destId="{6FE9AB88-76D3-4B09-8711-259213F82DFF}" srcOrd="3" destOrd="0" parTransId="{8A431A6D-7664-40EB-82D3-09A437A7CF6E}" sibTransId="{DB64B91C-25C3-423B-93C1-722171C448A4}"/>
    <dgm:cxn modelId="{BBF0EC55-8051-4D85-8F4B-A1BF3C7FB0D9}" type="presOf" srcId="{436B571E-2A69-4AB3-BC9D-80BA0968DCAD}" destId="{8EBAFA2C-05F3-4D93-993E-BC3F215CBF14}" srcOrd="0" destOrd="2" presId="urn:microsoft.com/office/officeart/2005/8/layout/hList1"/>
    <dgm:cxn modelId="{82565A54-951F-42E2-8924-E02765C4666F}" type="presOf" srcId="{33C57780-763F-491D-B7EF-6567067B9FB9}" destId="{DF98FB0D-C978-446B-9CEF-7DE2E418A7AD}" srcOrd="0" destOrd="0" presId="urn:microsoft.com/office/officeart/2005/8/layout/hList1"/>
    <dgm:cxn modelId="{5913451B-75F7-4BBF-86FF-7BC0613DE50A}" type="presOf" srcId="{9AE73C06-121D-4F0B-9032-367E74F6F9C4}" destId="{8EBAFA2C-05F3-4D93-993E-BC3F215CBF14}" srcOrd="0" destOrd="0" presId="urn:microsoft.com/office/officeart/2005/8/layout/hList1"/>
    <dgm:cxn modelId="{8C5990B1-854F-4ECE-B12F-B310EB2CF9C5}" type="presOf" srcId="{625AEF35-F474-4E25-A487-6E07F24CBAA8}" destId="{70F0CC49-BBAD-42FB-9428-E3E981CDFD39}" srcOrd="0" destOrd="2" presId="urn:microsoft.com/office/officeart/2005/8/layout/hList1"/>
    <dgm:cxn modelId="{A2375E03-74A3-4E54-86D7-4B60E7A721D2}" srcId="{33C57780-763F-491D-B7EF-6567067B9FB9}" destId="{43719415-327D-4A3E-A273-C720A7B4B50F}" srcOrd="1" destOrd="0" parTransId="{C8EFEA67-A8CB-4E1C-B193-76334896F9F0}" sibTransId="{03F354E7-E5C4-4DB0-B2F5-4715627F51DB}"/>
    <dgm:cxn modelId="{562ECEAC-C017-461E-A4ED-CBAD53432389}" srcId="{33C57780-763F-491D-B7EF-6567067B9FB9}" destId="{5FAC097C-0270-4351-A3A4-A0A4A723D40D}" srcOrd="0" destOrd="0" parTransId="{129C0AA4-0B7D-46F3-A59C-09F70E069E1D}" sibTransId="{4730E7A6-E118-4C4F-AB3B-B02FC0645A65}"/>
    <dgm:cxn modelId="{BFBD05FE-5572-486F-AE10-FA2D3DB3AD32}" type="presOf" srcId="{A6FF564F-A44A-43DC-B643-E9468A6F2A36}" destId="{8EBAFA2C-05F3-4D93-993E-BC3F215CBF14}" srcOrd="0" destOrd="1" presId="urn:microsoft.com/office/officeart/2005/8/layout/hList1"/>
    <dgm:cxn modelId="{52DC0900-95BB-49B9-A398-898B876FCD6B}" srcId="{071E023C-6986-4717-80A2-AD8E58E44FDC}" destId="{436B571E-2A69-4AB3-BC9D-80BA0968DCAD}" srcOrd="2" destOrd="0" parTransId="{C22AB528-0266-4497-8F8D-015BBDDB5AE2}" sibTransId="{262CA5ED-E2C7-4446-8507-E365275914D3}"/>
    <dgm:cxn modelId="{3BC1A471-CBBB-4677-96B8-D66E4C94A935}" srcId="{9B1762C8-B3F8-47A9-9A31-A42CE8BB4856}" destId="{33C57780-763F-491D-B7EF-6567067B9FB9}" srcOrd="0" destOrd="0" parTransId="{BC820B60-CDC6-4D77-981D-5A9C1DEBF850}" sibTransId="{8C99002D-C391-4833-AD11-FE4C5A29017C}"/>
    <dgm:cxn modelId="{5EA99334-A415-496F-97EB-913DC8D893B7}" type="presParOf" srcId="{26768F01-BD97-492D-8DC2-C06357960DCF}" destId="{D56F3C87-7196-45EC-BB36-24201DD0EA5D}" srcOrd="0" destOrd="0" presId="urn:microsoft.com/office/officeart/2005/8/layout/hList1"/>
    <dgm:cxn modelId="{17677EE3-DA74-4BD2-AF26-BC86BE1DC74A}" type="presParOf" srcId="{D56F3C87-7196-45EC-BB36-24201DD0EA5D}" destId="{DF98FB0D-C978-446B-9CEF-7DE2E418A7AD}" srcOrd="0" destOrd="0" presId="urn:microsoft.com/office/officeart/2005/8/layout/hList1"/>
    <dgm:cxn modelId="{2577763C-85D1-40FE-84DC-87C9E00E64D5}" type="presParOf" srcId="{D56F3C87-7196-45EC-BB36-24201DD0EA5D}" destId="{70F0CC49-BBAD-42FB-9428-E3E981CDFD39}" srcOrd="1" destOrd="0" presId="urn:microsoft.com/office/officeart/2005/8/layout/hList1"/>
    <dgm:cxn modelId="{09CA043F-B8E1-47D4-8D17-E81F3C31FF1C}" type="presParOf" srcId="{26768F01-BD97-492D-8DC2-C06357960DCF}" destId="{11E5A2C0-BF3E-4BE7-92CA-83CF888650BD}" srcOrd="1" destOrd="0" presId="urn:microsoft.com/office/officeart/2005/8/layout/hList1"/>
    <dgm:cxn modelId="{2C52C143-0238-4DC2-A4F2-0462D87FB8E7}" type="presParOf" srcId="{26768F01-BD97-492D-8DC2-C06357960DCF}" destId="{923585F3-40A1-43CB-8F13-4E1211BA3031}" srcOrd="2" destOrd="0" presId="urn:microsoft.com/office/officeart/2005/8/layout/hList1"/>
    <dgm:cxn modelId="{D0CA2E23-3983-4CF0-8824-8F11B7A4038E}" type="presParOf" srcId="{923585F3-40A1-43CB-8F13-4E1211BA3031}" destId="{F1157E5A-9ADC-4BFD-A9D4-348DA88BDE45}" srcOrd="0" destOrd="0" presId="urn:microsoft.com/office/officeart/2005/8/layout/hList1"/>
    <dgm:cxn modelId="{863C2F13-124E-43C2-8ECB-A7148C591DFB}" type="presParOf" srcId="{923585F3-40A1-43CB-8F13-4E1211BA3031}" destId="{8EBAFA2C-05F3-4D93-993E-BC3F215CBF14}"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7D349C-8EFD-4890-B322-1C71D49F1D9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F462F60-208F-401E-B42E-34176F8778BD}">
      <dgm:prSet phldrT="[Text]" custT="1"/>
      <dgm:spPr/>
      <dgm:t>
        <a:bodyPr/>
        <a:lstStyle/>
        <a:p>
          <a:r>
            <a:rPr lang="en-US" sz="1400" dirty="0" smtClean="0"/>
            <a:t>Place of supply</a:t>
          </a:r>
          <a:endParaRPr lang="en-US" sz="1400" dirty="0"/>
        </a:p>
      </dgm:t>
    </dgm:pt>
    <dgm:pt modelId="{CD96A600-8959-47F6-BC62-CA47CBAC16C5}" type="parTrans" cxnId="{2DD72930-AA61-440C-81B2-6B16B2425C9B}">
      <dgm:prSet/>
      <dgm:spPr/>
      <dgm:t>
        <a:bodyPr/>
        <a:lstStyle/>
        <a:p>
          <a:endParaRPr lang="en-US" sz="1200"/>
        </a:p>
      </dgm:t>
    </dgm:pt>
    <dgm:pt modelId="{19855DCE-B2FE-43C1-81FE-D06DA81C0CA6}" type="sibTrans" cxnId="{2DD72930-AA61-440C-81B2-6B16B2425C9B}">
      <dgm:prSet/>
      <dgm:spPr/>
      <dgm:t>
        <a:bodyPr/>
        <a:lstStyle/>
        <a:p>
          <a:endParaRPr lang="en-US" sz="1200"/>
        </a:p>
      </dgm:t>
    </dgm:pt>
    <dgm:pt modelId="{EF33598F-6B31-43F5-80F4-77771FE56E50}">
      <dgm:prSet phldrT="[Text]" custT="1"/>
      <dgm:spPr/>
      <dgm:t>
        <a:bodyPr/>
        <a:lstStyle/>
        <a:p>
          <a:r>
            <a:rPr lang="en-US" sz="1400" dirty="0" smtClean="0"/>
            <a:t>Exemptions</a:t>
          </a:r>
          <a:endParaRPr lang="en-US" sz="1400" dirty="0"/>
        </a:p>
      </dgm:t>
    </dgm:pt>
    <dgm:pt modelId="{CA2D5013-3934-4A8C-B43B-E630E6A799A2}" type="parTrans" cxnId="{1EA8846A-5F23-4F41-BF21-443CB20CC3FB}">
      <dgm:prSet/>
      <dgm:spPr/>
      <dgm:t>
        <a:bodyPr/>
        <a:lstStyle/>
        <a:p>
          <a:endParaRPr lang="en-US" sz="1200"/>
        </a:p>
      </dgm:t>
    </dgm:pt>
    <dgm:pt modelId="{C5959DA8-7DB8-435D-BCD8-AF5E5F99C611}" type="sibTrans" cxnId="{1EA8846A-5F23-4F41-BF21-443CB20CC3FB}">
      <dgm:prSet/>
      <dgm:spPr/>
      <dgm:t>
        <a:bodyPr/>
        <a:lstStyle/>
        <a:p>
          <a:endParaRPr lang="en-US" sz="1200"/>
        </a:p>
      </dgm:t>
    </dgm:pt>
    <dgm:pt modelId="{A16D5212-EA9E-4A0D-BFA8-649FDC27B112}">
      <dgm:prSet phldrT="[Text]" custT="1"/>
      <dgm:spPr/>
      <dgm:t>
        <a:bodyPr/>
        <a:lstStyle/>
        <a:p>
          <a:pPr marL="114300" lvl="1" indent="0" defTabSz="533400">
            <a:lnSpc>
              <a:spcPct val="90000"/>
            </a:lnSpc>
            <a:spcBef>
              <a:spcPct val="0"/>
            </a:spcBef>
            <a:spcAft>
              <a:spcPct val="15000"/>
            </a:spcAft>
            <a:buNone/>
          </a:pPr>
          <a:r>
            <a:rPr lang="en-GB" sz="1400" dirty="0" smtClean="0"/>
            <a:t>Place of supply </a:t>
          </a:r>
          <a:r>
            <a:rPr lang="en-GB" sz="1400" dirty="0" smtClean="0">
              <a:solidFill>
                <a:srgbClr val="FF0000"/>
              </a:solidFill>
            </a:rPr>
            <a:t>to taxable dealer </a:t>
          </a:r>
          <a:r>
            <a:rPr lang="en-GB" sz="1400" dirty="0" smtClean="0"/>
            <a:t>(business to business)</a:t>
          </a:r>
          <a:endParaRPr lang="en-US" sz="1400" dirty="0"/>
        </a:p>
      </dgm:t>
    </dgm:pt>
    <dgm:pt modelId="{E66C9BDC-E848-4752-892A-379045DCB5B3}" type="parTrans" cxnId="{21F53251-2C53-4F01-8916-AA8D3E861C96}">
      <dgm:prSet/>
      <dgm:spPr/>
      <dgm:t>
        <a:bodyPr/>
        <a:lstStyle/>
        <a:p>
          <a:endParaRPr lang="en-US" sz="1200"/>
        </a:p>
      </dgm:t>
    </dgm:pt>
    <dgm:pt modelId="{408961B3-E7DF-4F32-B36F-C039AE73190A}" type="sibTrans" cxnId="{21F53251-2C53-4F01-8916-AA8D3E861C96}">
      <dgm:prSet/>
      <dgm:spPr/>
      <dgm:t>
        <a:bodyPr/>
        <a:lstStyle/>
        <a:p>
          <a:endParaRPr lang="en-US" sz="1200"/>
        </a:p>
      </dgm:t>
    </dgm:pt>
    <dgm:pt modelId="{3D27E0AC-37A3-4C3C-B99D-AB495C5F4866}">
      <dgm:prSet phldrT="[Text]" custT="1"/>
      <dgm:spPr/>
      <dgm:t>
        <a:bodyPr/>
        <a:lstStyle/>
        <a:p>
          <a:r>
            <a:rPr lang="en-GB" sz="1400" dirty="0" smtClean="0">
              <a:solidFill>
                <a:srgbClr val="FF0000"/>
              </a:solidFill>
            </a:rPr>
            <a:t>Exemption on importation</a:t>
          </a:r>
          <a:endParaRPr lang="en-US" sz="1400" dirty="0">
            <a:solidFill>
              <a:srgbClr val="FF0000"/>
            </a:solidFill>
          </a:endParaRPr>
        </a:p>
      </dgm:t>
    </dgm:pt>
    <dgm:pt modelId="{3060AC42-24F1-425C-949A-04C8B61931AD}" type="parTrans" cxnId="{F9F4D040-C8AC-4929-917A-5E3DA5D9F482}">
      <dgm:prSet/>
      <dgm:spPr/>
      <dgm:t>
        <a:bodyPr/>
        <a:lstStyle/>
        <a:p>
          <a:endParaRPr lang="en-US" sz="1200"/>
        </a:p>
      </dgm:t>
    </dgm:pt>
    <dgm:pt modelId="{A8808D7B-0D32-4D0E-BAC3-6FAEF00CCB45}" type="sibTrans" cxnId="{F9F4D040-C8AC-4929-917A-5E3DA5D9F482}">
      <dgm:prSet/>
      <dgm:spPr/>
      <dgm:t>
        <a:bodyPr/>
        <a:lstStyle/>
        <a:p>
          <a:endParaRPr lang="en-US" sz="1200"/>
        </a:p>
      </dgm:t>
    </dgm:pt>
    <dgm:pt modelId="{1FC5E53C-F01E-4150-972B-EB420252DE3D}">
      <dgm:prSet custT="1"/>
      <dgm:spPr/>
      <dgm:t>
        <a:bodyPr/>
        <a:lstStyle/>
        <a:p>
          <a:pPr marL="114300" lvl="1" indent="0" defTabSz="533400" rtl="0">
            <a:lnSpc>
              <a:spcPct val="90000"/>
            </a:lnSpc>
            <a:spcBef>
              <a:spcPct val="0"/>
            </a:spcBef>
            <a:spcAft>
              <a:spcPct val="15000"/>
            </a:spcAft>
            <a:buNone/>
          </a:pPr>
          <a:r>
            <a:rPr lang="en-GB" sz="1400" dirty="0" smtClean="0"/>
            <a:t>Place of supply of to final consumer</a:t>
          </a:r>
          <a:endParaRPr lang="en-GB" sz="1400" dirty="0"/>
        </a:p>
      </dgm:t>
    </dgm:pt>
    <dgm:pt modelId="{C265AA6E-1560-4C5A-9BDB-20197B7BE9A7}" type="parTrans" cxnId="{6481301D-86BF-4C73-B8DF-A0EB2E0F319A}">
      <dgm:prSet/>
      <dgm:spPr/>
      <dgm:t>
        <a:bodyPr/>
        <a:lstStyle/>
        <a:p>
          <a:endParaRPr lang="en-US" sz="1200"/>
        </a:p>
      </dgm:t>
    </dgm:pt>
    <dgm:pt modelId="{E77615B1-9A82-412F-8726-D8A767D42779}" type="sibTrans" cxnId="{6481301D-86BF-4C73-B8DF-A0EB2E0F319A}">
      <dgm:prSet/>
      <dgm:spPr/>
      <dgm:t>
        <a:bodyPr/>
        <a:lstStyle/>
        <a:p>
          <a:endParaRPr lang="en-US" sz="1200"/>
        </a:p>
      </dgm:t>
    </dgm:pt>
    <dgm:pt modelId="{766C6E1B-4BCE-4889-87E6-93CAC274EA88}">
      <dgm:prSet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400" dirty="0" smtClean="0"/>
            <a:t>Place of </a:t>
          </a:r>
          <a:r>
            <a:rPr lang="en-GB" sz="1400" dirty="0" smtClean="0">
              <a:solidFill>
                <a:srgbClr val="FF0000"/>
              </a:solidFill>
            </a:rPr>
            <a:t>services recipient(access to electricity network and related services</a:t>
          </a:r>
          <a:endParaRPr lang="en-GB" sz="1400" dirty="0">
            <a:solidFill>
              <a:srgbClr val="FF0000"/>
            </a:solidFill>
          </a:endParaRPr>
        </a:p>
      </dgm:t>
    </dgm:pt>
    <dgm:pt modelId="{FEB98012-AC0D-4687-92C6-CD8332625D74}" type="parTrans" cxnId="{9ADD3AF3-6D36-4356-A7B0-890CF37186EB}">
      <dgm:prSet/>
      <dgm:spPr/>
      <dgm:t>
        <a:bodyPr/>
        <a:lstStyle/>
        <a:p>
          <a:endParaRPr lang="en-US" sz="1200"/>
        </a:p>
      </dgm:t>
    </dgm:pt>
    <dgm:pt modelId="{D5D3D4D2-BE34-4F65-A698-92266A416B8E}" type="sibTrans" cxnId="{9ADD3AF3-6D36-4356-A7B0-890CF37186EB}">
      <dgm:prSet/>
      <dgm:spPr/>
      <dgm:t>
        <a:bodyPr/>
        <a:lstStyle/>
        <a:p>
          <a:endParaRPr lang="en-US" sz="1200"/>
        </a:p>
      </dgm:t>
    </dgm:pt>
    <dgm:pt modelId="{5B6434E2-5E94-4158-A190-85930B0A8809}">
      <dgm:prSet custT="1"/>
      <dgm:spPr/>
      <dgm:t>
        <a:bodyPr/>
        <a:lstStyle/>
        <a:p>
          <a:pPr rtl="0"/>
          <a:r>
            <a:rPr lang="en-GB" sz="1400" dirty="0" smtClean="0"/>
            <a:t>Exemption on exportation</a:t>
          </a:r>
          <a:endParaRPr lang="en-GB" sz="1400" dirty="0"/>
        </a:p>
      </dgm:t>
    </dgm:pt>
    <dgm:pt modelId="{2D7283F4-A875-4722-8EAE-B1E65B4356D9}" type="parTrans" cxnId="{61102FF0-1EDD-48E1-8C1D-44EDD36DC8ED}">
      <dgm:prSet/>
      <dgm:spPr/>
      <dgm:t>
        <a:bodyPr/>
        <a:lstStyle/>
        <a:p>
          <a:endParaRPr lang="en-US" sz="1200"/>
        </a:p>
      </dgm:t>
    </dgm:pt>
    <dgm:pt modelId="{EBECD3D2-903D-4468-B8D1-4F8D61E71280}" type="sibTrans" cxnId="{61102FF0-1EDD-48E1-8C1D-44EDD36DC8ED}">
      <dgm:prSet/>
      <dgm:spPr/>
      <dgm:t>
        <a:bodyPr/>
        <a:lstStyle/>
        <a:p>
          <a:endParaRPr lang="en-US" sz="1200"/>
        </a:p>
      </dgm:t>
    </dgm:pt>
    <dgm:pt modelId="{C85C83D0-DDD8-4AE8-9950-2AB291F58BB3}">
      <dgm:prSet custT="1"/>
      <dgm:spPr/>
      <dgm:t>
        <a:bodyPr/>
        <a:lstStyle/>
        <a:p>
          <a:r>
            <a:rPr lang="en-GB" sz="1400" dirty="0" smtClean="0"/>
            <a:t>Monitoring and reporting of fraudulent activities</a:t>
          </a:r>
          <a:r>
            <a:rPr lang="en-US" sz="1400" dirty="0" smtClean="0"/>
            <a:t>	 </a:t>
          </a:r>
          <a:endParaRPr lang="en-GB" sz="1400" dirty="0"/>
        </a:p>
      </dgm:t>
    </dgm:pt>
    <dgm:pt modelId="{F927DC69-A3A1-400C-AF14-96546D53571D}" type="parTrans" cxnId="{6E7899C0-8B62-467F-973C-61D645AC713A}">
      <dgm:prSet/>
      <dgm:spPr/>
      <dgm:t>
        <a:bodyPr/>
        <a:lstStyle/>
        <a:p>
          <a:endParaRPr lang="en-US" sz="1200"/>
        </a:p>
      </dgm:t>
    </dgm:pt>
    <dgm:pt modelId="{00252886-4120-4917-9E56-E494FD5747D6}" type="sibTrans" cxnId="{6E7899C0-8B62-467F-973C-61D645AC713A}">
      <dgm:prSet/>
      <dgm:spPr/>
      <dgm:t>
        <a:bodyPr/>
        <a:lstStyle/>
        <a:p>
          <a:endParaRPr lang="en-US" sz="1200"/>
        </a:p>
      </dgm:t>
    </dgm:pt>
    <dgm:pt modelId="{FFF47331-97C7-4065-9BDC-A39E81393886}">
      <dgm:prSet custT="1"/>
      <dgm:spPr/>
      <dgm:t>
        <a:bodyPr/>
        <a:lstStyle/>
        <a:p>
          <a:r>
            <a:rPr lang="en-GB" sz="1400" dirty="0" smtClean="0"/>
            <a:t>Person liable to pay VAT</a:t>
          </a:r>
          <a:endParaRPr lang="en-GB" sz="1400" dirty="0"/>
        </a:p>
      </dgm:t>
    </dgm:pt>
    <dgm:pt modelId="{42AE92F4-7A8E-47C5-A662-253281DC8C1E}" type="parTrans" cxnId="{ECCAE07F-519D-445B-847D-25875DC33835}">
      <dgm:prSet/>
      <dgm:spPr/>
      <dgm:t>
        <a:bodyPr/>
        <a:lstStyle/>
        <a:p>
          <a:endParaRPr lang="en-US" sz="1200"/>
        </a:p>
      </dgm:t>
    </dgm:pt>
    <dgm:pt modelId="{6B6D493D-081E-4F54-A759-44EC8A53339E}" type="sibTrans" cxnId="{ECCAE07F-519D-445B-847D-25875DC33835}">
      <dgm:prSet/>
      <dgm:spPr/>
      <dgm:t>
        <a:bodyPr/>
        <a:lstStyle/>
        <a:p>
          <a:endParaRPr lang="en-US" sz="1200"/>
        </a:p>
      </dgm:t>
    </dgm:pt>
    <dgm:pt modelId="{B88E3818-81FD-48F6-80B5-2857F959F334}">
      <dgm:prSet custT="1"/>
      <dgm:spPr/>
      <dgm:t>
        <a:bodyPr/>
        <a:lstStyle/>
        <a:p>
          <a:r>
            <a:rPr lang="en-GB" sz="1400" dirty="0" smtClean="0">
              <a:solidFill>
                <a:srgbClr val="FF0000"/>
              </a:solidFill>
            </a:rPr>
            <a:t>Reverse charging </a:t>
          </a:r>
          <a:r>
            <a:rPr lang="en-GB" sz="1400" dirty="0" smtClean="0"/>
            <a:t>(services, taxable dealer)</a:t>
          </a:r>
          <a:endParaRPr lang="en-GB" sz="1400" dirty="0"/>
        </a:p>
      </dgm:t>
    </dgm:pt>
    <dgm:pt modelId="{6A618FBE-A5B6-4578-B53F-D8BC0041E8F9}" type="parTrans" cxnId="{20F8BFD9-A2B7-4FB8-BB45-9C963D8DBE3F}">
      <dgm:prSet/>
      <dgm:spPr/>
      <dgm:t>
        <a:bodyPr/>
        <a:lstStyle/>
        <a:p>
          <a:endParaRPr lang="en-US"/>
        </a:p>
      </dgm:t>
    </dgm:pt>
    <dgm:pt modelId="{E3AF8D0F-0C0B-450D-9FAB-68B947329410}" type="sibTrans" cxnId="{20F8BFD9-A2B7-4FB8-BB45-9C963D8DBE3F}">
      <dgm:prSet/>
      <dgm:spPr/>
      <dgm:t>
        <a:bodyPr/>
        <a:lstStyle/>
        <a:p>
          <a:endParaRPr lang="en-US"/>
        </a:p>
      </dgm:t>
    </dgm:pt>
    <dgm:pt modelId="{5C58B178-3D2F-4AC6-A0A8-74F6300375DC}">
      <dgm:prSet custT="1"/>
      <dgm:spPr/>
      <dgm:t>
        <a:bodyPr/>
        <a:lstStyle/>
        <a:p>
          <a:r>
            <a:rPr lang="en-GB" sz="1400" dirty="0" smtClean="0"/>
            <a:t>Supplier (final consumption)</a:t>
          </a:r>
          <a:endParaRPr lang="en-GB" sz="1400" dirty="0"/>
        </a:p>
      </dgm:t>
    </dgm:pt>
    <dgm:pt modelId="{6C9F83DA-D6FE-477B-AB7C-31ED0CF379FD}" type="parTrans" cxnId="{66711620-A152-496D-8D32-576CBC44476E}">
      <dgm:prSet/>
      <dgm:spPr/>
      <dgm:t>
        <a:bodyPr/>
        <a:lstStyle/>
        <a:p>
          <a:endParaRPr lang="en-US"/>
        </a:p>
      </dgm:t>
    </dgm:pt>
    <dgm:pt modelId="{ED2E2E5A-F562-4CE9-8DF6-F6E348441C96}" type="sibTrans" cxnId="{66711620-A152-496D-8D32-576CBC44476E}">
      <dgm:prSet/>
      <dgm:spPr/>
      <dgm:t>
        <a:bodyPr/>
        <a:lstStyle/>
        <a:p>
          <a:endParaRPr lang="en-US"/>
        </a:p>
      </dgm:t>
    </dgm:pt>
    <dgm:pt modelId="{982134B5-1273-4B43-8EAA-CE82BD94D4F3}" type="pres">
      <dgm:prSet presAssocID="{A57D349C-8EFD-4890-B322-1C71D49F1D98}" presName="linear" presStyleCnt="0">
        <dgm:presLayoutVars>
          <dgm:dir/>
          <dgm:animLvl val="lvl"/>
          <dgm:resizeHandles val="exact"/>
        </dgm:presLayoutVars>
      </dgm:prSet>
      <dgm:spPr/>
      <dgm:t>
        <a:bodyPr/>
        <a:lstStyle/>
        <a:p>
          <a:endParaRPr lang="en-US"/>
        </a:p>
      </dgm:t>
    </dgm:pt>
    <dgm:pt modelId="{3BE4F96D-8CB7-4AE8-A54C-09826E46CCBF}" type="pres">
      <dgm:prSet presAssocID="{5F462F60-208F-401E-B42E-34176F8778BD}" presName="parentLin" presStyleCnt="0"/>
      <dgm:spPr/>
    </dgm:pt>
    <dgm:pt modelId="{E39E0ADC-7586-4363-9C36-EA8F039733B1}" type="pres">
      <dgm:prSet presAssocID="{5F462F60-208F-401E-B42E-34176F8778BD}" presName="parentLeftMargin" presStyleLbl="node1" presStyleIdx="0" presStyleCnt="4"/>
      <dgm:spPr/>
      <dgm:t>
        <a:bodyPr/>
        <a:lstStyle/>
        <a:p>
          <a:endParaRPr lang="en-US"/>
        </a:p>
      </dgm:t>
    </dgm:pt>
    <dgm:pt modelId="{532F67F1-A191-4144-9D2E-EE0848E3B096}" type="pres">
      <dgm:prSet presAssocID="{5F462F60-208F-401E-B42E-34176F8778BD}" presName="parentText" presStyleLbl="node1" presStyleIdx="0" presStyleCnt="4">
        <dgm:presLayoutVars>
          <dgm:chMax val="0"/>
          <dgm:bulletEnabled val="1"/>
        </dgm:presLayoutVars>
      </dgm:prSet>
      <dgm:spPr/>
      <dgm:t>
        <a:bodyPr/>
        <a:lstStyle/>
        <a:p>
          <a:endParaRPr lang="en-US"/>
        </a:p>
      </dgm:t>
    </dgm:pt>
    <dgm:pt modelId="{0A046549-63F7-470C-B4AF-ADCD8336502B}" type="pres">
      <dgm:prSet presAssocID="{5F462F60-208F-401E-B42E-34176F8778BD}" presName="negativeSpace" presStyleCnt="0"/>
      <dgm:spPr/>
    </dgm:pt>
    <dgm:pt modelId="{46B5B723-531D-46B5-A251-82E2F8F668E8}" type="pres">
      <dgm:prSet presAssocID="{5F462F60-208F-401E-B42E-34176F8778BD}" presName="childText" presStyleLbl="conFgAcc1" presStyleIdx="0" presStyleCnt="4">
        <dgm:presLayoutVars>
          <dgm:bulletEnabled val="1"/>
        </dgm:presLayoutVars>
      </dgm:prSet>
      <dgm:spPr/>
      <dgm:t>
        <a:bodyPr/>
        <a:lstStyle/>
        <a:p>
          <a:endParaRPr lang="en-US"/>
        </a:p>
      </dgm:t>
    </dgm:pt>
    <dgm:pt modelId="{60AFA8ED-13B6-497C-A623-F6C772790F81}" type="pres">
      <dgm:prSet presAssocID="{19855DCE-B2FE-43C1-81FE-D06DA81C0CA6}" presName="spaceBetweenRectangles" presStyleCnt="0"/>
      <dgm:spPr/>
    </dgm:pt>
    <dgm:pt modelId="{EBFF15D8-CE52-478B-8A11-1995578BBA83}" type="pres">
      <dgm:prSet presAssocID="{EF33598F-6B31-43F5-80F4-77771FE56E50}" presName="parentLin" presStyleCnt="0"/>
      <dgm:spPr/>
    </dgm:pt>
    <dgm:pt modelId="{F5FC256B-D3C8-440F-8610-F7E4D0F9829A}" type="pres">
      <dgm:prSet presAssocID="{EF33598F-6B31-43F5-80F4-77771FE56E50}" presName="parentLeftMargin" presStyleLbl="node1" presStyleIdx="0" presStyleCnt="4"/>
      <dgm:spPr/>
      <dgm:t>
        <a:bodyPr/>
        <a:lstStyle/>
        <a:p>
          <a:endParaRPr lang="en-US"/>
        </a:p>
      </dgm:t>
    </dgm:pt>
    <dgm:pt modelId="{755ADDC4-97B0-4E7C-AF53-4B46BDA2D816}" type="pres">
      <dgm:prSet presAssocID="{EF33598F-6B31-43F5-80F4-77771FE56E50}" presName="parentText" presStyleLbl="node1" presStyleIdx="1" presStyleCnt="4">
        <dgm:presLayoutVars>
          <dgm:chMax val="0"/>
          <dgm:bulletEnabled val="1"/>
        </dgm:presLayoutVars>
      </dgm:prSet>
      <dgm:spPr/>
      <dgm:t>
        <a:bodyPr/>
        <a:lstStyle/>
        <a:p>
          <a:endParaRPr lang="en-US"/>
        </a:p>
      </dgm:t>
    </dgm:pt>
    <dgm:pt modelId="{697E17B0-6348-4751-BEBB-5435EA65F697}" type="pres">
      <dgm:prSet presAssocID="{EF33598F-6B31-43F5-80F4-77771FE56E50}" presName="negativeSpace" presStyleCnt="0"/>
      <dgm:spPr/>
    </dgm:pt>
    <dgm:pt modelId="{AF8F02F5-625D-4818-8285-43BD68EFF1A9}" type="pres">
      <dgm:prSet presAssocID="{EF33598F-6B31-43F5-80F4-77771FE56E50}" presName="childText" presStyleLbl="conFgAcc1" presStyleIdx="1" presStyleCnt="4">
        <dgm:presLayoutVars>
          <dgm:bulletEnabled val="1"/>
        </dgm:presLayoutVars>
      </dgm:prSet>
      <dgm:spPr/>
      <dgm:t>
        <a:bodyPr/>
        <a:lstStyle/>
        <a:p>
          <a:endParaRPr lang="en-US"/>
        </a:p>
      </dgm:t>
    </dgm:pt>
    <dgm:pt modelId="{ED060E27-E606-46B5-B270-C70E3E3EB5C5}" type="pres">
      <dgm:prSet presAssocID="{C5959DA8-7DB8-435D-BCD8-AF5E5F99C611}" presName="spaceBetweenRectangles" presStyleCnt="0"/>
      <dgm:spPr/>
    </dgm:pt>
    <dgm:pt modelId="{7347EF3F-01C2-4826-AAA2-1625AD03233C}" type="pres">
      <dgm:prSet presAssocID="{FFF47331-97C7-4065-9BDC-A39E81393886}" presName="parentLin" presStyleCnt="0"/>
      <dgm:spPr/>
    </dgm:pt>
    <dgm:pt modelId="{A49DA066-9DED-43A4-8AED-22B66DD8B508}" type="pres">
      <dgm:prSet presAssocID="{FFF47331-97C7-4065-9BDC-A39E81393886}" presName="parentLeftMargin" presStyleLbl="node1" presStyleIdx="1" presStyleCnt="4"/>
      <dgm:spPr/>
      <dgm:t>
        <a:bodyPr/>
        <a:lstStyle/>
        <a:p>
          <a:endParaRPr lang="en-US"/>
        </a:p>
      </dgm:t>
    </dgm:pt>
    <dgm:pt modelId="{11232F84-513B-450B-A4F2-E4E890C26B49}" type="pres">
      <dgm:prSet presAssocID="{FFF47331-97C7-4065-9BDC-A39E81393886}" presName="parentText" presStyleLbl="node1" presStyleIdx="2" presStyleCnt="4">
        <dgm:presLayoutVars>
          <dgm:chMax val="0"/>
          <dgm:bulletEnabled val="1"/>
        </dgm:presLayoutVars>
      </dgm:prSet>
      <dgm:spPr/>
      <dgm:t>
        <a:bodyPr/>
        <a:lstStyle/>
        <a:p>
          <a:endParaRPr lang="en-US"/>
        </a:p>
      </dgm:t>
    </dgm:pt>
    <dgm:pt modelId="{85959F4A-7DDA-4978-928F-9349910225F4}" type="pres">
      <dgm:prSet presAssocID="{FFF47331-97C7-4065-9BDC-A39E81393886}" presName="negativeSpace" presStyleCnt="0"/>
      <dgm:spPr/>
    </dgm:pt>
    <dgm:pt modelId="{1AD45292-6E0E-4BF0-B2C2-87E2A8EF45CE}" type="pres">
      <dgm:prSet presAssocID="{FFF47331-97C7-4065-9BDC-A39E81393886}" presName="childText" presStyleLbl="conFgAcc1" presStyleIdx="2" presStyleCnt="4">
        <dgm:presLayoutVars>
          <dgm:bulletEnabled val="1"/>
        </dgm:presLayoutVars>
      </dgm:prSet>
      <dgm:spPr/>
      <dgm:t>
        <a:bodyPr/>
        <a:lstStyle/>
        <a:p>
          <a:endParaRPr lang="en-US"/>
        </a:p>
      </dgm:t>
    </dgm:pt>
    <dgm:pt modelId="{6563AB86-2C0C-49C0-AB96-96713BBE574B}" type="pres">
      <dgm:prSet presAssocID="{6B6D493D-081E-4F54-A759-44EC8A53339E}" presName="spaceBetweenRectangles" presStyleCnt="0"/>
      <dgm:spPr/>
    </dgm:pt>
    <dgm:pt modelId="{FEEE6B0D-39C2-4704-86CD-923737AFE17D}" type="pres">
      <dgm:prSet presAssocID="{C85C83D0-DDD8-4AE8-9950-2AB291F58BB3}" presName="parentLin" presStyleCnt="0"/>
      <dgm:spPr/>
    </dgm:pt>
    <dgm:pt modelId="{5432818B-C066-4BB8-8C19-FFA404698BD9}" type="pres">
      <dgm:prSet presAssocID="{C85C83D0-DDD8-4AE8-9950-2AB291F58BB3}" presName="parentLeftMargin" presStyleLbl="node1" presStyleIdx="2" presStyleCnt="4"/>
      <dgm:spPr/>
      <dgm:t>
        <a:bodyPr/>
        <a:lstStyle/>
        <a:p>
          <a:endParaRPr lang="en-US"/>
        </a:p>
      </dgm:t>
    </dgm:pt>
    <dgm:pt modelId="{DAE7E372-5F7C-4393-8B36-9D7D2A26885B}" type="pres">
      <dgm:prSet presAssocID="{C85C83D0-DDD8-4AE8-9950-2AB291F58BB3}" presName="parentText" presStyleLbl="node1" presStyleIdx="3" presStyleCnt="4">
        <dgm:presLayoutVars>
          <dgm:chMax val="0"/>
          <dgm:bulletEnabled val="1"/>
        </dgm:presLayoutVars>
      </dgm:prSet>
      <dgm:spPr/>
      <dgm:t>
        <a:bodyPr/>
        <a:lstStyle/>
        <a:p>
          <a:endParaRPr lang="en-US"/>
        </a:p>
      </dgm:t>
    </dgm:pt>
    <dgm:pt modelId="{6DFA3CA4-B237-4080-BDD0-850CB75A84AB}" type="pres">
      <dgm:prSet presAssocID="{C85C83D0-DDD8-4AE8-9950-2AB291F58BB3}" presName="negativeSpace" presStyleCnt="0"/>
      <dgm:spPr/>
    </dgm:pt>
    <dgm:pt modelId="{CE34E7CF-5D66-425A-99D7-26C02912F98C}" type="pres">
      <dgm:prSet presAssocID="{C85C83D0-DDD8-4AE8-9950-2AB291F58BB3}" presName="childText" presStyleLbl="conFgAcc1" presStyleIdx="3" presStyleCnt="4">
        <dgm:presLayoutVars>
          <dgm:bulletEnabled val="1"/>
        </dgm:presLayoutVars>
      </dgm:prSet>
      <dgm:spPr/>
      <dgm:t>
        <a:bodyPr/>
        <a:lstStyle/>
        <a:p>
          <a:endParaRPr lang="en-US"/>
        </a:p>
      </dgm:t>
    </dgm:pt>
  </dgm:ptLst>
  <dgm:cxnLst>
    <dgm:cxn modelId="{1EA8846A-5F23-4F41-BF21-443CB20CC3FB}" srcId="{A57D349C-8EFD-4890-B322-1C71D49F1D98}" destId="{EF33598F-6B31-43F5-80F4-77771FE56E50}" srcOrd="1" destOrd="0" parTransId="{CA2D5013-3934-4A8C-B43B-E630E6A799A2}" sibTransId="{C5959DA8-7DB8-435D-BCD8-AF5E5F99C611}"/>
    <dgm:cxn modelId="{D9D98505-3258-4B83-89B5-11657681163A}" type="presOf" srcId="{EF33598F-6B31-43F5-80F4-77771FE56E50}" destId="{755ADDC4-97B0-4E7C-AF53-4B46BDA2D816}" srcOrd="1" destOrd="0" presId="urn:microsoft.com/office/officeart/2005/8/layout/list1"/>
    <dgm:cxn modelId="{9A3AB208-EE3B-4B58-A43F-1CC9977B77A6}" type="presOf" srcId="{FFF47331-97C7-4065-9BDC-A39E81393886}" destId="{11232F84-513B-450B-A4F2-E4E890C26B49}" srcOrd="1" destOrd="0" presId="urn:microsoft.com/office/officeart/2005/8/layout/list1"/>
    <dgm:cxn modelId="{84E41A49-A983-489D-A144-79C2EFDB38B4}" type="presOf" srcId="{5B6434E2-5E94-4158-A190-85930B0A8809}" destId="{AF8F02F5-625D-4818-8285-43BD68EFF1A9}" srcOrd="0" destOrd="1" presId="urn:microsoft.com/office/officeart/2005/8/layout/list1"/>
    <dgm:cxn modelId="{6E7899C0-8B62-467F-973C-61D645AC713A}" srcId="{A57D349C-8EFD-4890-B322-1C71D49F1D98}" destId="{C85C83D0-DDD8-4AE8-9950-2AB291F58BB3}" srcOrd="3" destOrd="0" parTransId="{F927DC69-A3A1-400C-AF14-96546D53571D}" sibTransId="{00252886-4120-4917-9E56-E494FD5747D6}"/>
    <dgm:cxn modelId="{20F8BFD9-A2B7-4FB8-BB45-9C963D8DBE3F}" srcId="{FFF47331-97C7-4065-9BDC-A39E81393886}" destId="{B88E3818-81FD-48F6-80B5-2857F959F334}" srcOrd="0" destOrd="0" parTransId="{6A618FBE-A5B6-4578-B53F-D8BC0041E8F9}" sibTransId="{E3AF8D0F-0C0B-450D-9FAB-68B947329410}"/>
    <dgm:cxn modelId="{2DD72930-AA61-440C-81B2-6B16B2425C9B}" srcId="{A57D349C-8EFD-4890-B322-1C71D49F1D98}" destId="{5F462F60-208F-401E-B42E-34176F8778BD}" srcOrd="0" destOrd="0" parTransId="{CD96A600-8959-47F6-BC62-CA47CBAC16C5}" sibTransId="{19855DCE-B2FE-43C1-81FE-D06DA81C0CA6}"/>
    <dgm:cxn modelId="{6F134E75-0D6A-497C-8545-80CA39FF3139}" type="presOf" srcId="{5C58B178-3D2F-4AC6-A0A8-74F6300375DC}" destId="{1AD45292-6E0E-4BF0-B2C2-87E2A8EF45CE}" srcOrd="0" destOrd="1" presId="urn:microsoft.com/office/officeart/2005/8/layout/list1"/>
    <dgm:cxn modelId="{28A983E6-EA13-4804-BBCB-75B258BC35DF}" type="presOf" srcId="{A57D349C-8EFD-4890-B322-1C71D49F1D98}" destId="{982134B5-1273-4B43-8EAA-CE82BD94D4F3}" srcOrd="0" destOrd="0" presId="urn:microsoft.com/office/officeart/2005/8/layout/list1"/>
    <dgm:cxn modelId="{7F59C18E-C92B-468C-8F74-29A14CC11CC0}" type="presOf" srcId="{A16D5212-EA9E-4A0D-BFA8-649FDC27B112}" destId="{46B5B723-531D-46B5-A251-82E2F8F668E8}" srcOrd="0" destOrd="0" presId="urn:microsoft.com/office/officeart/2005/8/layout/list1"/>
    <dgm:cxn modelId="{272D28B3-69DC-4C47-B4BF-31723E8FD770}" type="presOf" srcId="{5F462F60-208F-401E-B42E-34176F8778BD}" destId="{532F67F1-A191-4144-9D2E-EE0848E3B096}" srcOrd="1" destOrd="0" presId="urn:microsoft.com/office/officeart/2005/8/layout/list1"/>
    <dgm:cxn modelId="{F547A44C-8F21-48EB-94EA-F4B8278D48ED}" type="presOf" srcId="{3D27E0AC-37A3-4C3C-B99D-AB495C5F4866}" destId="{AF8F02F5-625D-4818-8285-43BD68EFF1A9}" srcOrd="0" destOrd="0" presId="urn:microsoft.com/office/officeart/2005/8/layout/list1"/>
    <dgm:cxn modelId="{F8D55216-09DB-4C39-B239-7ED97D73D914}" type="presOf" srcId="{EF33598F-6B31-43F5-80F4-77771FE56E50}" destId="{F5FC256B-D3C8-440F-8610-F7E4D0F9829A}" srcOrd="0" destOrd="0" presId="urn:microsoft.com/office/officeart/2005/8/layout/list1"/>
    <dgm:cxn modelId="{F2CA0D22-4F18-43CD-8C00-542934F78E19}" type="presOf" srcId="{766C6E1B-4BCE-4889-87E6-93CAC274EA88}" destId="{46B5B723-531D-46B5-A251-82E2F8F668E8}" srcOrd="0" destOrd="2" presId="urn:microsoft.com/office/officeart/2005/8/layout/list1"/>
    <dgm:cxn modelId="{F9F4D040-C8AC-4929-917A-5E3DA5D9F482}" srcId="{EF33598F-6B31-43F5-80F4-77771FE56E50}" destId="{3D27E0AC-37A3-4C3C-B99D-AB495C5F4866}" srcOrd="0" destOrd="0" parTransId="{3060AC42-24F1-425C-949A-04C8B61931AD}" sibTransId="{A8808D7B-0D32-4D0E-BAC3-6FAEF00CCB45}"/>
    <dgm:cxn modelId="{6481301D-86BF-4C73-B8DF-A0EB2E0F319A}" srcId="{5F462F60-208F-401E-B42E-34176F8778BD}" destId="{1FC5E53C-F01E-4150-972B-EB420252DE3D}" srcOrd="1" destOrd="0" parTransId="{C265AA6E-1560-4C5A-9BDB-20197B7BE9A7}" sibTransId="{E77615B1-9A82-412F-8726-D8A767D42779}"/>
    <dgm:cxn modelId="{BD0364FF-2CD4-474A-8955-B5585B0EBC41}" type="presOf" srcId="{5F462F60-208F-401E-B42E-34176F8778BD}" destId="{E39E0ADC-7586-4363-9C36-EA8F039733B1}" srcOrd="0" destOrd="0" presId="urn:microsoft.com/office/officeart/2005/8/layout/list1"/>
    <dgm:cxn modelId="{9ADD3AF3-6D36-4356-A7B0-890CF37186EB}" srcId="{5F462F60-208F-401E-B42E-34176F8778BD}" destId="{766C6E1B-4BCE-4889-87E6-93CAC274EA88}" srcOrd="2" destOrd="0" parTransId="{FEB98012-AC0D-4687-92C6-CD8332625D74}" sibTransId="{D5D3D4D2-BE34-4F65-A698-92266A416B8E}"/>
    <dgm:cxn modelId="{4AFB63C0-E9D5-409A-B151-AFB8952D0158}" type="presOf" srcId="{1FC5E53C-F01E-4150-972B-EB420252DE3D}" destId="{46B5B723-531D-46B5-A251-82E2F8F668E8}" srcOrd="0" destOrd="1" presId="urn:microsoft.com/office/officeart/2005/8/layout/list1"/>
    <dgm:cxn modelId="{21F53251-2C53-4F01-8916-AA8D3E861C96}" srcId="{5F462F60-208F-401E-B42E-34176F8778BD}" destId="{A16D5212-EA9E-4A0D-BFA8-649FDC27B112}" srcOrd="0" destOrd="0" parTransId="{E66C9BDC-E848-4752-892A-379045DCB5B3}" sibTransId="{408961B3-E7DF-4F32-B36F-C039AE73190A}"/>
    <dgm:cxn modelId="{19EC4951-A7C7-4BC6-B9F2-66F05D923734}" type="presOf" srcId="{C85C83D0-DDD8-4AE8-9950-2AB291F58BB3}" destId="{DAE7E372-5F7C-4393-8B36-9D7D2A26885B}" srcOrd="1" destOrd="0" presId="urn:microsoft.com/office/officeart/2005/8/layout/list1"/>
    <dgm:cxn modelId="{61102FF0-1EDD-48E1-8C1D-44EDD36DC8ED}" srcId="{EF33598F-6B31-43F5-80F4-77771FE56E50}" destId="{5B6434E2-5E94-4158-A190-85930B0A8809}" srcOrd="1" destOrd="0" parTransId="{2D7283F4-A875-4722-8EAE-B1E65B4356D9}" sibTransId="{EBECD3D2-903D-4468-B8D1-4F8D61E71280}"/>
    <dgm:cxn modelId="{ECCAE07F-519D-445B-847D-25875DC33835}" srcId="{A57D349C-8EFD-4890-B322-1C71D49F1D98}" destId="{FFF47331-97C7-4065-9BDC-A39E81393886}" srcOrd="2" destOrd="0" parTransId="{42AE92F4-7A8E-47C5-A662-253281DC8C1E}" sibTransId="{6B6D493D-081E-4F54-A759-44EC8A53339E}"/>
    <dgm:cxn modelId="{0C4B7737-397B-43EB-8CE7-F2CD9A87310F}" type="presOf" srcId="{C85C83D0-DDD8-4AE8-9950-2AB291F58BB3}" destId="{5432818B-C066-4BB8-8C19-FFA404698BD9}" srcOrd="0" destOrd="0" presId="urn:microsoft.com/office/officeart/2005/8/layout/list1"/>
    <dgm:cxn modelId="{66711620-A152-496D-8D32-576CBC44476E}" srcId="{FFF47331-97C7-4065-9BDC-A39E81393886}" destId="{5C58B178-3D2F-4AC6-A0A8-74F6300375DC}" srcOrd="1" destOrd="0" parTransId="{6C9F83DA-D6FE-477B-AB7C-31ED0CF379FD}" sibTransId="{ED2E2E5A-F562-4CE9-8DF6-F6E348441C96}"/>
    <dgm:cxn modelId="{B1AFF951-DA31-4CC1-A530-253826D9AA9C}" type="presOf" srcId="{B88E3818-81FD-48F6-80B5-2857F959F334}" destId="{1AD45292-6E0E-4BF0-B2C2-87E2A8EF45CE}" srcOrd="0" destOrd="0" presId="urn:microsoft.com/office/officeart/2005/8/layout/list1"/>
    <dgm:cxn modelId="{75A465E8-57E7-4CA3-AE79-C4F3DEFDAB49}" type="presOf" srcId="{FFF47331-97C7-4065-9BDC-A39E81393886}" destId="{A49DA066-9DED-43A4-8AED-22B66DD8B508}" srcOrd="0" destOrd="0" presId="urn:microsoft.com/office/officeart/2005/8/layout/list1"/>
    <dgm:cxn modelId="{97F14659-DE0B-47CF-BB8C-96E2811DDB9A}" type="presParOf" srcId="{982134B5-1273-4B43-8EAA-CE82BD94D4F3}" destId="{3BE4F96D-8CB7-4AE8-A54C-09826E46CCBF}" srcOrd="0" destOrd="0" presId="urn:microsoft.com/office/officeart/2005/8/layout/list1"/>
    <dgm:cxn modelId="{1F1EB88E-800E-4651-9661-FCA3A9B1DB05}" type="presParOf" srcId="{3BE4F96D-8CB7-4AE8-A54C-09826E46CCBF}" destId="{E39E0ADC-7586-4363-9C36-EA8F039733B1}" srcOrd="0" destOrd="0" presId="urn:microsoft.com/office/officeart/2005/8/layout/list1"/>
    <dgm:cxn modelId="{D1A8CDE0-B600-43D9-B957-0EC3B1677B77}" type="presParOf" srcId="{3BE4F96D-8CB7-4AE8-A54C-09826E46CCBF}" destId="{532F67F1-A191-4144-9D2E-EE0848E3B096}" srcOrd="1" destOrd="0" presId="urn:microsoft.com/office/officeart/2005/8/layout/list1"/>
    <dgm:cxn modelId="{FBBA05D6-68C4-42D4-8D4B-E3F378EE912E}" type="presParOf" srcId="{982134B5-1273-4B43-8EAA-CE82BD94D4F3}" destId="{0A046549-63F7-470C-B4AF-ADCD8336502B}" srcOrd="1" destOrd="0" presId="urn:microsoft.com/office/officeart/2005/8/layout/list1"/>
    <dgm:cxn modelId="{B6976115-1D8E-42C1-A903-7DB78D3666B5}" type="presParOf" srcId="{982134B5-1273-4B43-8EAA-CE82BD94D4F3}" destId="{46B5B723-531D-46B5-A251-82E2F8F668E8}" srcOrd="2" destOrd="0" presId="urn:microsoft.com/office/officeart/2005/8/layout/list1"/>
    <dgm:cxn modelId="{90D67ADD-5EF9-4B1B-9F6E-9D28785B0777}" type="presParOf" srcId="{982134B5-1273-4B43-8EAA-CE82BD94D4F3}" destId="{60AFA8ED-13B6-497C-A623-F6C772790F81}" srcOrd="3" destOrd="0" presId="urn:microsoft.com/office/officeart/2005/8/layout/list1"/>
    <dgm:cxn modelId="{2E304B10-AB56-4363-934D-AAD25192DCD8}" type="presParOf" srcId="{982134B5-1273-4B43-8EAA-CE82BD94D4F3}" destId="{EBFF15D8-CE52-478B-8A11-1995578BBA83}" srcOrd="4" destOrd="0" presId="urn:microsoft.com/office/officeart/2005/8/layout/list1"/>
    <dgm:cxn modelId="{88F0EC93-DEAA-42DB-A0B9-0F18F9F79EAC}" type="presParOf" srcId="{EBFF15D8-CE52-478B-8A11-1995578BBA83}" destId="{F5FC256B-D3C8-440F-8610-F7E4D0F9829A}" srcOrd="0" destOrd="0" presId="urn:microsoft.com/office/officeart/2005/8/layout/list1"/>
    <dgm:cxn modelId="{34319DA4-BC2B-4D83-8665-0696D23D52D1}" type="presParOf" srcId="{EBFF15D8-CE52-478B-8A11-1995578BBA83}" destId="{755ADDC4-97B0-4E7C-AF53-4B46BDA2D816}" srcOrd="1" destOrd="0" presId="urn:microsoft.com/office/officeart/2005/8/layout/list1"/>
    <dgm:cxn modelId="{6F8741ED-F4C1-4723-98B7-CE3A4BD599DA}" type="presParOf" srcId="{982134B5-1273-4B43-8EAA-CE82BD94D4F3}" destId="{697E17B0-6348-4751-BEBB-5435EA65F697}" srcOrd="5" destOrd="0" presId="urn:microsoft.com/office/officeart/2005/8/layout/list1"/>
    <dgm:cxn modelId="{F0832735-E944-40A2-98A3-E30B9F7C6C80}" type="presParOf" srcId="{982134B5-1273-4B43-8EAA-CE82BD94D4F3}" destId="{AF8F02F5-625D-4818-8285-43BD68EFF1A9}" srcOrd="6" destOrd="0" presId="urn:microsoft.com/office/officeart/2005/8/layout/list1"/>
    <dgm:cxn modelId="{8AD10053-1C20-4805-95ED-AC23DF32BCE9}" type="presParOf" srcId="{982134B5-1273-4B43-8EAA-CE82BD94D4F3}" destId="{ED060E27-E606-46B5-B270-C70E3E3EB5C5}" srcOrd="7" destOrd="0" presId="urn:microsoft.com/office/officeart/2005/8/layout/list1"/>
    <dgm:cxn modelId="{D8C27FE2-B1ED-4F14-AB79-30C33C2EF6FE}" type="presParOf" srcId="{982134B5-1273-4B43-8EAA-CE82BD94D4F3}" destId="{7347EF3F-01C2-4826-AAA2-1625AD03233C}" srcOrd="8" destOrd="0" presId="urn:microsoft.com/office/officeart/2005/8/layout/list1"/>
    <dgm:cxn modelId="{51C2442F-0B7A-4C62-A0EE-11087FD48B50}" type="presParOf" srcId="{7347EF3F-01C2-4826-AAA2-1625AD03233C}" destId="{A49DA066-9DED-43A4-8AED-22B66DD8B508}" srcOrd="0" destOrd="0" presId="urn:microsoft.com/office/officeart/2005/8/layout/list1"/>
    <dgm:cxn modelId="{7259F21F-00FE-4680-A6A4-DA0178912DB4}" type="presParOf" srcId="{7347EF3F-01C2-4826-AAA2-1625AD03233C}" destId="{11232F84-513B-450B-A4F2-E4E890C26B49}" srcOrd="1" destOrd="0" presId="urn:microsoft.com/office/officeart/2005/8/layout/list1"/>
    <dgm:cxn modelId="{D6BC0BF6-315C-48E7-AC51-8CD1AFCC628F}" type="presParOf" srcId="{982134B5-1273-4B43-8EAA-CE82BD94D4F3}" destId="{85959F4A-7DDA-4978-928F-9349910225F4}" srcOrd="9" destOrd="0" presId="urn:microsoft.com/office/officeart/2005/8/layout/list1"/>
    <dgm:cxn modelId="{298313A3-C532-4DF0-8D43-486FCBC9C50C}" type="presParOf" srcId="{982134B5-1273-4B43-8EAA-CE82BD94D4F3}" destId="{1AD45292-6E0E-4BF0-B2C2-87E2A8EF45CE}" srcOrd="10" destOrd="0" presId="urn:microsoft.com/office/officeart/2005/8/layout/list1"/>
    <dgm:cxn modelId="{666B3E24-D5BA-4893-B5C2-B5AE6A1B8053}" type="presParOf" srcId="{982134B5-1273-4B43-8EAA-CE82BD94D4F3}" destId="{6563AB86-2C0C-49C0-AB96-96713BBE574B}" srcOrd="11" destOrd="0" presId="urn:microsoft.com/office/officeart/2005/8/layout/list1"/>
    <dgm:cxn modelId="{9B6FDD4A-3C85-4082-8AD3-AE4967F2088F}" type="presParOf" srcId="{982134B5-1273-4B43-8EAA-CE82BD94D4F3}" destId="{FEEE6B0D-39C2-4704-86CD-923737AFE17D}" srcOrd="12" destOrd="0" presId="urn:microsoft.com/office/officeart/2005/8/layout/list1"/>
    <dgm:cxn modelId="{6C7F0EAC-AECB-40CF-9370-59663BF01BB4}" type="presParOf" srcId="{FEEE6B0D-39C2-4704-86CD-923737AFE17D}" destId="{5432818B-C066-4BB8-8C19-FFA404698BD9}" srcOrd="0" destOrd="0" presId="urn:microsoft.com/office/officeart/2005/8/layout/list1"/>
    <dgm:cxn modelId="{ECCE1373-AE3E-436D-889C-24E55E27D32E}" type="presParOf" srcId="{FEEE6B0D-39C2-4704-86CD-923737AFE17D}" destId="{DAE7E372-5F7C-4393-8B36-9D7D2A26885B}" srcOrd="1" destOrd="0" presId="urn:microsoft.com/office/officeart/2005/8/layout/list1"/>
    <dgm:cxn modelId="{B6969501-1813-430C-8427-BBE53DE4102E}" type="presParOf" srcId="{982134B5-1273-4B43-8EAA-CE82BD94D4F3}" destId="{6DFA3CA4-B237-4080-BDD0-850CB75A84AB}" srcOrd="13" destOrd="0" presId="urn:microsoft.com/office/officeart/2005/8/layout/list1"/>
    <dgm:cxn modelId="{064C54CC-9425-40CF-BD6C-0AEF405E6736}" type="presParOf" srcId="{982134B5-1273-4B43-8EAA-CE82BD94D4F3}" destId="{CE34E7CF-5D66-425A-99D7-26C02912F98C}"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83B88-9E3E-4525-9B0C-A2486E8F96F8}">
      <dsp:nvSpPr>
        <dsp:cNvPr id="0" name=""/>
        <dsp:cNvSpPr/>
      </dsp:nvSpPr>
      <dsp:spPr>
        <a:xfrm>
          <a:off x="895473" y="381392"/>
          <a:ext cx="1427515" cy="952153"/>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56896" rIns="56896" bIns="56896" numCol="1" spcCol="1270" anchor="ctr" anchorCtr="0">
          <a:noAutofit/>
        </a:bodyPr>
        <a:lstStyle/>
        <a:p>
          <a:pPr lvl="0" algn="l" defTabSz="355600">
            <a:lnSpc>
              <a:spcPct val="90000"/>
            </a:lnSpc>
            <a:spcBef>
              <a:spcPct val="0"/>
            </a:spcBef>
            <a:spcAft>
              <a:spcPct val="35000"/>
            </a:spcAft>
            <a:buNone/>
          </a:pPr>
          <a:r>
            <a:rPr lang="en-US" sz="800" b="1" kern="1200" dirty="0">
              <a:solidFill>
                <a:srgbClr val="44546A"/>
              </a:solidFill>
              <a:latin typeface="Calibri" panose="020F0502020204030204"/>
              <a:ea typeface="+mn-ea"/>
              <a:cs typeface="+mn-cs"/>
            </a:rPr>
            <a:t>Electricity Directive 	2019/944</a:t>
          </a:r>
          <a:endParaRPr lang="en-AT" sz="800" b="1" kern="1200" dirty="0">
            <a:solidFill>
              <a:srgbClr val="44546A"/>
            </a:solidFill>
            <a:latin typeface="Calibri" panose="020F0502020204030204"/>
            <a:ea typeface="+mn-ea"/>
            <a:cs typeface="+mn-cs"/>
          </a:endParaRPr>
        </a:p>
        <a:p>
          <a:pPr lvl="0" algn="l" defTabSz="355600">
            <a:lnSpc>
              <a:spcPct val="90000"/>
            </a:lnSpc>
            <a:spcBef>
              <a:spcPct val="0"/>
            </a:spcBef>
            <a:spcAft>
              <a:spcPct val="35000"/>
            </a:spcAft>
            <a:buNone/>
          </a:pPr>
          <a:r>
            <a:rPr lang="en-US" sz="800" b="1" kern="1200" dirty="0">
              <a:solidFill>
                <a:srgbClr val="44546A"/>
              </a:solidFill>
              <a:latin typeface="Calibri" panose="020F0502020204030204"/>
              <a:ea typeface="+mn-ea"/>
              <a:cs typeface="+mn-cs"/>
            </a:rPr>
            <a:t>Risk-preparedness Regulation       	2019/941 </a:t>
          </a:r>
          <a:endParaRPr lang="en-AT" sz="800" kern="1200" dirty="0">
            <a:solidFill>
              <a:sysClr val="windowText" lastClr="000000">
                <a:hueOff val="0"/>
                <a:satOff val="0"/>
                <a:lumOff val="0"/>
                <a:alphaOff val="0"/>
              </a:sysClr>
            </a:solidFill>
            <a:latin typeface="Calibri" panose="020F0502020204030204"/>
            <a:ea typeface="+mn-ea"/>
            <a:cs typeface="+mn-cs"/>
          </a:endParaRPr>
        </a:p>
      </dsp:txBody>
      <dsp:txXfrm>
        <a:off x="1123876" y="381392"/>
        <a:ext cx="1199113" cy="952153"/>
      </dsp:txXfrm>
    </dsp:sp>
    <dsp:sp modelId="{78F1272B-14CE-4EFE-B69D-6BB410B952B9}">
      <dsp:nvSpPr>
        <dsp:cNvPr id="0" name=""/>
        <dsp:cNvSpPr/>
      </dsp:nvSpPr>
      <dsp:spPr>
        <a:xfrm>
          <a:off x="134132" y="721"/>
          <a:ext cx="951677" cy="951677"/>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buNone/>
          </a:pPr>
          <a:r>
            <a:rPr lang="en-US" sz="2600" kern="1200" dirty="0">
              <a:solidFill>
                <a:sysClr val="window" lastClr="FFFFFF"/>
              </a:solidFill>
              <a:latin typeface="Calibri" panose="020F0502020204030204"/>
              <a:ea typeface="+mn-ea"/>
              <a:cs typeface="+mn-cs"/>
            </a:rPr>
            <a:t>2021</a:t>
          </a:r>
          <a:endParaRPr lang="en-AT" sz="2600" kern="1200" dirty="0">
            <a:solidFill>
              <a:sysClr val="window" lastClr="FFFFFF"/>
            </a:solidFill>
            <a:latin typeface="Calibri" panose="020F0502020204030204"/>
            <a:ea typeface="+mn-ea"/>
            <a:cs typeface="+mn-cs"/>
          </a:endParaRPr>
        </a:p>
      </dsp:txBody>
      <dsp:txXfrm>
        <a:off x="273502" y="140091"/>
        <a:ext cx="672937" cy="672937"/>
      </dsp:txXfrm>
    </dsp:sp>
    <dsp:sp modelId="{908FDFE6-E128-4ABB-9A3A-24659C7D6477}">
      <dsp:nvSpPr>
        <dsp:cNvPr id="0" name=""/>
        <dsp:cNvSpPr/>
      </dsp:nvSpPr>
      <dsp:spPr>
        <a:xfrm>
          <a:off x="3274666" y="381392"/>
          <a:ext cx="1427515" cy="2665885"/>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56896" rIns="56896" bIns="56896" numCol="1" spcCol="1270" anchor="ctr" anchorCtr="0">
          <a:noAutofit/>
        </a:bodyPr>
        <a:lstStyle/>
        <a:p>
          <a:pPr lvl="0" algn="l" defTabSz="355600">
            <a:lnSpc>
              <a:spcPct val="90000"/>
            </a:lnSpc>
            <a:spcBef>
              <a:spcPct val="0"/>
            </a:spcBef>
            <a:spcAft>
              <a:spcPct val="35000"/>
            </a:spcAft>
            <a:buNone/>
          </a:pPr>
          <a:r>
            <a:rPr lang="en-US" sz="800" b="1" kern="1200" dirty="0">
              <a:solidFill>
                <a:srgbClr val="44546A"/>
              </a:solidFill>
              <a:latin typeface="Calibri" panose="020F0502020204030204"/>
              <a:ea typeface="+mn-ea"/>
              <a:cs typeface="+mn-cs"/>
            </a:rPr>
            <a:t>Procedural Act on Regional Energy Market</a:t>
          </a:r>
          <a:endParaRPr lang="en-AT" sz="800" kern="1200" dirty="0">
            <a:solidFill>
              <a:srgbClr val="44546A"/>
            </a:solidFill>
            <a:latin typeface="Calibri" panose="020F0502020204030204"/>
            <a:ea typeface="+mn-ea"/>
            <a:cs typeface="+mn-cs"/>
          </a:endParaRPr>
        </a:p>
        <a:p>
          <a:pPr lvl="0" algn="l" defTabSz="355600">
            <a:lnSpc>
              <a:spcPct val="90000"/>
            </a:lnSpc>
            <a:spcBef>
              <a:spcPct val="0"/>
            </a:spcBef>
            <a:spcAft>
              <a:spcPct val="35000"/>
            </a:spcAft>
            <a:buNone/>
          </a:pPr>
          <a:r>
            <a:rPr lang="en-US" sz="800" b="1" kern="1200" dirty="0">
              <a:solidFill>
                <a:srgbClr val="44546A"/>
              </a:solidFill>
              <a:latin typeface="Calibri" panose="020F0502020204030204"/>
              <a:ea typeface="+mn-ea"/>
              <a:cs typeface="+mn-cs"/>
            </a:rPr>
            <a:t>Electricity Regulation 	2019/943</a:t>
          </a:r>
        </a:p>
        <a:p>
          <a:pPr lvl="0" algn="l" defTabSz="355600">
            <a:lnSpc>
              <a:spcPct val="90000"/>
            </a:lnSpc>
            <a:spcBef>
              <a:spcPct val="0"/>
            </a:spcBef>
            <a:spcAft>
              <a:spcPct val="35000"/>
            </a:spcAft>
            <a:buNone/>
          </a:pPr>
          <a:r>
            <a:rPr lang="en-US" sz="800" b="1" kern="1200" dirty="0">
              <a:solidFill>
                <a:srgbClr val="44546A"/>
              </a:solidFill>
              <a:latin typeface="Calibri" panose="020F0502020204030204"/>
              <a:ea typeface="+mn-ea"/>
              <a:cs typeface="+mn-cs"/>
            </a:rPr>
            <a:t>ACER Regulation 	2019/942</a:t>
          </a:r>
        </a:p>
        <a:p>
          <a:pPr lvl="0" algn="l" defTabSz="355600">
            <a:lnSpc>
              <a:spcPct val="90000"/>
            </a:lnSpc>
            <a:spcBef>
              <a:spcPct val="0"/>
            </a:spcBef>
            <a:spcAft>
              <a:spcPct val="35000"/>
            </a:spcAft>
            <a:buNone/>
          </a:pPr>
          <a:r>
            <a:rPr lang="en-US" sz="800" b="1" kern="1200" dirty="0">
              <a:solidFill>
                <a:srgbClr val="44546A"/>
              </a:solidFill>
              <a:latin typeface="Calibri" panose="020F0502020204030204"/>
              <a:ea typeface="+mn-ea"/>
              <a:cs typeface="+mn-cs"/>
            </a:rPr>
            <a:t>Electricity Network Code and Guidelines:</a:t>
          </a:r>
        </a:p>
        <a:p>
          <a:pPr lvl="0" algn="l" defTabSz="355600">
            <a:lnSpc>
              <a:spcPct val="90000"/>
            </a:lnSpc>
            <a:spcBef>
              <a:spcPct val="0"/>
            </a:spcBef>
            <a:spcAft>
              <a:spcPct val="35000"/>
            </a:spcAft>
            <a:buFont typeface="Wingdings" panose="05000000000000000000" pitchFamily="2" charset="2"/>
            <a:buNone/>
          </a:pPr>
          <a:r>
            <a:rPr lang="en-US" sz="800" b="1" kern="1200" dirty="0">
              <a:solidFill>
                <a:srgbClr val="44546A"/>
              </a:solidFill>
              <a:latin typeface="Calibri" panose="020F0502020204030204"/>
              <a:ea typeface="+mn-ea"/>
              <a:cs typeface="+mn-cs"/>
            </a:rPr>
            <a:t>  - Guideline CACM  	2015/1222</a:t>
          </a:r>
        </a:p>
        <a:p>
          <a:pPr lvl="0" algn="l" defTabSz="355600">
            <a:lnSpc>
              <a:spcPct val="90000"/>
            </a:lnSpc>
            <a:spcBef>
              <a:spcPct val="0"/>
            </a:spcBef>
            <a:spcAft>
              <a:spcPct val="35000"/>
            </a:spcAft>
            <a:buFont typeface="Wingdings" panose="05000000000000000000" pitchFamily="2" charset="2"/>
            <a:buNone/>
          </a:pPr>
          <a:r>
            <a:rPr lang="en-US" sz="800" b="1" kern="1200" dirty="0">
              <a:solidFill>
                <a:srgbClr val="44546A"/>
              </a:solidFill>
              <a:latin typeface="Calibri" panose="020F0502020204030204"/>
              <a:ea typeface="+mn-ea"/>
              <a:cs typeface="+mn-cs"/>
            </a:rPr>
            <a:t>  - Guideline FCA 	2016/1719</a:t>
          </a:r>
        </a:p>
        <a:p>
          <a:pPr lvl="0" algn="l" defTabSz="355600">
            <a:lnSpc>
              <a:spcPct val="90000"/>
            </a:lnSpc>
            <a:spcBef>
              <a:spcPct val="0"/>
            </a:spcBef>
            <a:spcAft>
              <a:spcPct val="35000"/>
            </a:spcAft>
            <a:buFont typeface="Wingdings" panose="05000000000000000000" pitchFamily="2" charset="2"/>
            <a:buNone/>
          </a:pPr>
          <a:r>
            <a:rPr lang="en-US" sz="800" b="1" kern="1200" dirty="0">
              <a:solidFill>
                <a:srgbClr val="44546A"/>
              </a:solidFill>
              <a:latin typeface="Calibri" panose="020F0502020204030204"/>
              <a:ea typeface="+mn-ea"/>
              <a:cs typeface="+mn-cs"/>
            </a:rPr>
            <a:t>  - Guideline EB 	2017/2195</a:t>
          </a:r>
        </a:p>
        <a:p>
          <a:pPr lvl="0" algn="l" defTabSz="355600">
            <a:lnSpc>
              <a:spcPct val="90000"/>
            </a:lnSpc>
            <a:spcBef>
              <a:spcPct val="0"/>
            </a:spcBef>
            <a:spcAft>
              <a:spcPct val="35000"/>
            </a:spcAft>
            <a:buFont typeface="Wingdings" panose="05000000000000000000" pitchFamily="2" charset="2"/>
            <a:buNone/>
          </a:pPr>
          <a:r>
            <a:rPr lang="en-US" sz="800" b="1" kern="1200" dirty="0">
              <a:solidFill>
                <a:srgbClr val="44546A"/>
              </a:solidFill>
              <a:latin typeface="Calibri" panose="020F0502020204030204"/>
              <a:ea typeface="+mn-ea"/>
              <a:cs typeface="+mn-cs"/>
            </a:rPr>
            <a:t>  - Guideline SO 	2017/1485</a:t>
          </a:r>
        </a:p>
        <a:p>
          <a:pPr lvl="0" algn="l" defTabSz="355600">
            <a:lnSpc>
              <a:spcPct val="90000"/>
            </a:lnSpc>
            <a:spcBef>
              <a:spcPct val="0"/>
            </a:spcBef>
            <a:spcAft>
              <a:spcPct val="35000"/>
            </a:spcAft>
            <a:buFont typeface="Wingdings" panose="05000000000000000000" pitchFamily="2" charset="2"/>
            <a:buNone/>
          </a:pPr>
          <a:r>
            <a:rPr lang="en-US" sz="800" b="1" kern="1200" dirty="0">
              <a:solidFill>
                <a:srgbClr val="44546A"/>
              </a:solidFill>
              <a:latin typeface="Calibri" panose="020F0502020204030204"/>
              <a:ea typeface="+mn-ea"/>
              <a:cs typeface="+mn-cs"/>
            </a:rPr>
            <a:t>  - Network Code ER 	2017/2196</a:t>
          </a:r>
          <a:endParaRPr lang="en-AT" sz="800" kern="1200" dirty="0">
            <a:solidFill>
              <a:sysClr val="windowText" lastClr="000000">
                <a:hueOff val="0"/>
                <a:satOff val="0"/>
                <a:lumOff val="0"/>
                <a:alphaOff val="0"/>
              </a:sysClr>
            </a:solidFill>
            <a:latin typeface="Calibri" panose="020F0502020204030204"/>
            <a:ea typeface="+mn-ea"/>
            <a:cs typeface="+mn-cs"/>
          </a:endParaRPr>
        </a:p>
      </dsp:txBody>
      <dsp:txXfrm>
        <a:off x="3503069" y="381392"/>
        <a:ext cx="1199113" cy="2665885"/>
      </dsp:txXfrm>
    </dsp:sp>
    <dsp:sp modelId="{379A67A8-4F8A-4431-8956-39C8B6DEA8AE}">
      <dsp:nvSpPr>
        <dsp:cNvPr id="0" name=""/>
        <dsp:cNvSpPr/>
      </dsp:nvSpPr>
      <dsp:spPr>
        <a:xfrm>
          <a:off x="2513325" y="721"/>
          <a:ext cx="951677" cy="951677"/>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buNone/>
          </a:pPr>
          <a:r>
            <a:rPr lang="en-US" sz="2600" kern="1200" dirty="0">
              <a:solidFill>
                <a:sysClr val="window" lastClr="FFFFFF"/>
              </a:solidFill>
              <a:latin typeface="Calibri" panose="020F0502020204030204"/>
              <a:ea typeface="+mn-ea"/>
              <a:cs typeface="+mn-cs"/>
            </a:rPr>
            <a:t>2022</a:t>
          </a:r>
          <a:endParaRPr lang="en-AT" sz="2600" kern="1200" dirty="0">
            <a:solidFill>
              <a:sysClr val="window" lastClr="FFFFFF"/>
            </a:solidFill>
            <a:latin typeface="Calibri" panose="020F0502020204030204"/>
            <a:ea typeface="+mn-ea"/>
            <a:cs typeface="+mn-cs"/>
          </a:endParaRPr>
        </a:p>
      </dsp:txBody>
      <dsp:txXfrm>
        <a:off x="2652695" y="140091"/>
        <a:ext cx="672937" cy="672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8FB0D-C978-446B-9CEF-7DE2E418A7AD}">
      <dsp:nvSpPr>
        <dsp:cNvPr id="0" name=""/>
        <dsp:cNvSpPr/>
      </dsp:nvSpPr>
      <dsp:spPr>
        <a:xfrm>
          <a:off x="33" y="62805"/>
          <a:ext cx="3216506" cy="66725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Monopoly PX </a:t>
          </a:r>
        </a:p>
        <a:p>
          <a:pPr lvl="0" algn="ctr" defTabSz="711200">
            <a:lnSpc>
              <a:spcPct val="90000"/>
            </a:lnSpc>
            <a:spcBef>
              <a:spcPct val="0"/>
            </a:spcBef>
            <a:spcAft>
              <a:spcPct val="35000"/>
            </a:spcAft>
          </a:pPr>
          <a:endParaRPr lang="en-US" sz="1600" kern="1200" dirty="0"/>
        </a:p>
      </dsp:txBody>
      <dsp:txXfrm>
        <a:off x="33" y="62805"/>
        <a:ext cx="3216506" cy="667250"/>
      </dsp:txXfrm>
    </dsp:sp>
    <dsp:sp modelId="{70F0CC49-BBAD-42FB-9428-E3E981CDFD39}">
      <dsp:nvSpPr>
        <dsp:cNvPr id="0" name=""/>
        <dsp:cNvSpPr/>
      </dsp:nvSpPr>
      <dsp:spPr>
        <a:xfrm>
          <a:off x="33" y="730056"/>
          <a:ext cx="3216506" cy="22838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Bulgaria</a:t>
          </a:r>
          <a:endParaRPr lang="en-US" sz="1600" kern="1200" dirty="0"/>
        </a:p>
        <a:p>
          <a:pPr marL="171450" lvl="1" indent="-171450" algn="l" defTabSz="711200">
            <a:lnSpc>
              <a:spcPct val="90000"/>
            </a:lnSpc>
            <a:spcBef>
              <a:spcPct val="0"/>
            </a:spcBef>
            <a:spcAft>
              <a:spcPct val="15000"/>
            </a:spcAft>
            <a:buChar char="••"/>
          </a:pPr>
          <a:r>
            <a:rPr lang="en-GB" sz="1600" kern="1200" smtClean="0"/>
            <a:t>Czechia</a:t>
          </a:r>
          <a:endParaRPr lang="en-GB" sz="1600" kern="1200" dirty="0"/>
        </a:p>
        <a:p>
          <a:pPr marL="171450" lvl="1" indent="-171450" algn="l" defTabSz="711200">
            <a:lnSpc>
              <a:spcPct val="90000"/>
            </a:lnSpc>
            <a:spcBef>
              <a:spcPct val="0"/>
            </a:spcBef>
            <a:spcAft>
              <a:spcPct val="15000"/>
            </a:spcAft>
            <a:buChar char="••"/>
          </a:pPr>
          <a:r>
            <a:rPr lang="en-GB" sz="1600" kern="1200" smtClean="0"/>
            <a:t>Greece </a:t>
          </a:r>
          <a:endParaRPr lang="en-GB" sz="1600" kern="1200" dirty="0"/>
        </a:p>
        <a:p>
          <a:pPr marL="171450" lvl="1" indent="-171450" algn="l" defTabSz="711200">
            <a:lnSpc>
              <a:spcPct val="90000"/>
            </a:lnSpc>
            <a:spcBef>
              <a:spcPct val="0"/>
            </a:spcBef>
            <a:spcAft>
              <a:spcPct val="15000"/>
            </a:spcAft>
            <a:buChar char="••"/>
          </a:pPr>
          <a:r>
            <a:rPr lang="en-GB" sz="1600" kern="1200" smtClean="0"/>
            <a:t>Hungary</a:t>
          </a:r>
          <a:endParaRPr lang="en-GB" sz="1600" kern="1200" dirty="0"/>
        </a:p>
        <a:p>
          <a:pPr marL="171450" lvl="1" indent="-171450" algn="l" defTabSz="711200">
            <a:lnSpc>
              <a:spcPct val="90000"/>
            </a:lnSpc>
            <a:spcBef>
              <a:spcPct val="0"/>
            </a:spcBef>
            <a:spcAft>
              <a:spcPct val="15000"/>
            </a:spcAft>
            <a:buChar char="••"/>
          </a:pPr>
          <a:r>
            <a:rPr lang="en-GB" sz="1600" kern="1200" smtClean="0"/>
            <a:t>Italy</a:t>
          </a:r>
          <a:endParaRPr lang="en-GB" sz="1600" kern="1200" dirty="0"/>
        </a:p>
        <a:p>
          <a:pPr marL="171450" lvl="1" indent="-171450" algn="l" defTabSz="711200">
            <a:lnSpc>
              <a:spcPct val="90000"/>
            </a:lnSpc>
            <a:spcBef>
              <a:spcPct val="0"/>
            </a:spcBef>
            <a:spcAft>
              <a:spcPct val="15000"/>
            </a:spcAft>
            <a:buChar char="••"/>
          </a:pPr>
          <a:r>
            <a:rPr lang="en-GB" sz="1600" kern="1200" smtClean="0"/>
            <a:t>Portugal </a:t>
          </a:r>
          <a:endParaRPr lang="en-GB" sz="1600" kern="1200" dirty="0"/>
        </a:p>
        <a:p>
          <a:pPr marL="171450" lvl="1" indent="-171450" algn="l" defTabSz="711200">
            <a:lnSpc>
              <a:spcPct val="90000"/>
            </a:lnSpc>
            <a:spcBef>
              <a:spcPct val="0"/>
            </a:spcBef>
            <a:spcAft>
              <a:spcPct val="15000"/>
            </a:spcAft>
            <a:buChar char="••"/>
          </a:pPr>
          <a:r>
            <a:rPr lang="en-GB" sz="1600" kern="1200" smtClean="0"/>
            <a:t>Romania</a:t>
          </a:r>
          <a:endParaRPr lang="en-GB" sz="1600" kern="1200" dirty="0"/>
        </a:p>
        <a:p>
          <a:pPr marL="171450" lvl="1" indent="-171450" algn="l" defTabSz="711200">
            <a:lnSpc>
              <a:spcPct val="90000"/>
            </a:lnSpc>
            <a:spcBef>
              <a:spcPct val="0"/>
            </a:spcBef>
            <a:spcAft>
              <a:spcPct val="15000"/>
            </a:spcAft>
            <a:buChar char="••"/>
          </a:pPr>
          <a:r>
            <a:rPr lang="en-GB" sz="1600" kern="1200" dirty="0" smtClean="0"/>
            <a:t>Slovakia</a:t>
          </a:r>
          <a:endParaRPr lang="en-GB" sz="1600" kern="1200" dirty="0"/>
        </a:p>
      </dsp:txBody>
      <dsp:txXfrm>
        <a:off x="33" y="730056"/>
        <a:ext cx="3216506" cy="2283840"/>
      </dsp:txXfrm>
    </dsp:sp>
    <dsp:sp modelId="{F1157E5A-9ADC-4BFD-A9D4-348DA88BDE45}">
      <dsp:nvSpPr>
        <dsp:cNvPr id="0" name=""/>
        <dsp:cNvSpPr/>
      </dsp:nvSpPr>
      <dsp:spPr>
        <a:xfrm>
          <a:off x="3666851" y="62805"/>
          <a:ext cx="3216506" cy="66725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Competitive, only one NEMO </a:t>
          </a:r>
          <a:endParaRPr lang="en-US" sz="1600" kern="1200" dirty="0"/>
        </a:p>
      </dsp:txBody>
      <dsp:txXfrm>
        <a:off x="3666851" y="62805"/>
        <a:ext cx="3216506" cy="667250"/>
      </dsp:txXfrm>
    </dsp:sp>
    <dsp:sp modelId="{8EBAFA2C-05F3-4D93-993E-BC3F215CBF14}">
      <dsp:nvSpPr>
        <dsp:cNvPr id="0" name=""/>
        <dsp:cNvSpPr/>
      </dsp:nvSpPr>
      <dsp:spPr>
        <a:xfrm>
          <a:off x="3666851" y="730056"/>
          <a:ext cx="3216506" cy="22838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Croatia</a:t>
          </a:r>
          <a:endParaRPr lang="en-US" sz="1600" kern="1200" dirty="0"/>
        </a:p>
        <a:p>
          <a:pPr marL="171450" lvl="1" indent="-171450" algn="l" defTabSz="711200">
            <a:lnSpc>
              <a:spcPct val="90000"/>
            </a:lnSpc>
            <a:spcBef>
              <a:spcPct val="0"/>
            </a:spcBef>
            <a:spcAft>
              <a:spcPct val="15000"/>
            </a:spcAft>
            <a:buChar char="••"/>
          </a:pPr>
          <a:r>
            <a:rPr lang="en-US" sz="1600" kern="1200" dirty="0" smtClean="0"/>
            <a:t>North Ireland</a:t>
          </a:r>
          <a:endParaRPr lang="en-US" sz="1600" kern="1200" dirty="0"/>
        </a:p>
        <a:p>
          <a:pPr marL="171450" lvl="1" indent="-171450" algn="l" defTabSz="711200">
            <a:lnSpc>
              <a:spcPct val="90000"/>
            </a:lnSpc>
            <a:spcBef>
              <a:spcPct val="0"/>
            </a:spcBef>
            <a:spcAft>
              <a:spcPct val="15000"/>
            </a:spcAft>
            <a:buChar char="••"/>
          </a:pPr>
          <a:r>
            <a:rPr lang="en-US" sz="1600" kern="1200" dirty="0" smtClean="0"/>
            <a:t>Slovenia</a:t>
          </a:r>
          <a:endParaRPr lang="en-US" sz="1600" kern="1200" dirty="0"/>
        </a:p>
      </dsp:txBody>
      <dsp:txXfrm>
        <a:off x="3666851" y="730056"/>
        <a:ext cx="3216506" cy="2283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5B723-531D-46B5-A251-82E2F8F668E8}">
      <dsp:nvSpPr>
        <dsp:cNvPr id="0" name=""/>
        <dsp:cNvSpPr/>
      </dsp:nvSpPr>
      <dsp:spPr>
        <a:xfrm>
          <a:off x="0" y="203338"/>
          <a:ext cx="6461760" cy="1228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1504" tIns="208280" rIns="501504" bIns="99568" numCol="1" spcCol="1270" anchor="t" anchorCtr="0">
          <a:noAutofit/>
        </a:bodyPr>
        <a:lstStyle/>
        <a:p>
          <a:pPr marL="114300" lvl="1" indent="0" algn="l" defTabSz="533400">
            <a:lnSpc>
              <a:spcPct val="90000"/>
            </a:lnSpc>
            <a:spcBef>
              <a:spcPct val="0"/>
            </a:spcBef>
            <a:spcAft>
              <a:spcPct val="15000"/>
            </a:spcAft>
            <a:buChar char="••"/>
          </a:pPr>
          <a:r>
            <a:rPr lang="en-GB" sz="1400" kern="1200" dirty="0" smtClean="0"/>
            <a:t>Place of supply </a:t>
          </a:r>
          <a:r>
            <a:rPr lang="en-GB" sz="1400" kern="1200" dirty="0" smtClean="0">
              <a:solidFill>
                <a:srgbClr val="FF0000"/>
              </a:solidFill>
            </a:rPr>
            <a:t>to taxable dealer </a:t>
          </a:r>
          <a:r>
            <a:rPr lang="en-GB" sz="1400" kern="1200" dirty="0" smtClean="0"/>
            <a:t>(business to business)</a:t>
          </a:r>
          <a:endParaRPr lang="en-US" sz="1400" kern="1200" dirty="0"/>
        </a:p>
        <a:p>
          <a:pPr marL="114300" lvl="1" indent="0" algn="l" defTabSz="533400" rtl="0">
            <a:lnSpc>
              <a:spcPct val="90000"/>
            </a:lnSpc>
            <a:spcBef>
              <a:spcPct val="0"/>
            </a:spcBef>
            <a:spcAft>
              <a:spcPct val="15000"/>
            </a:spcAft>
            <a:buChar char="••"/>
          </a:pPr>
          <a:r>
            <a:rPr lang="en-GB" sz="1400" kern="1200" dirty="0" smtClean="0"/>
            <a:t>Place of supply of to final consumer</a:t>
          </a:r>
          <a:endParaRPr lang="en-GB" sz="1400" kern="1200" dirty="0"/>
        </a:p>
        <a:p>
          <a:pPr marL="0" marR="0" lvl="0" indent="0" algn="l" defTabSz="914400" rtl="0" eaLnBrk="1" fontAlgn="auto" latinLnBrk="0" hangingPunct="1">
            <a:lnSpc>
              <a:spcPct val="100000"/>
            </a:lnSpc>
            <a:spcBef>
              <a:spcPct val="0"/>
            </a:spcBef>
            <a:spcAft>
              <a:spcPts val="0"/>
            </a:spcAft>
            <a:buClrTx/>
            <a:buSzTx/>
            <a:buFontTx/>
            <a:buChar char="••"/>
            <a:tabLst/>
            <a:defRPr/>
          </a:pPr>
          <a:r>
            <a:rPr lang="en-GB" sz="1400" kern="1200" dirty="0" smtClean="0"/>
            <a:t>Place of </a:t>
          </a:r>
          <a:r>
            <a:rPr lang="en-GB" sz="1400" kern="1200" dirty="0" smtClean="0">
              <a:solidFill>
                <a:srgbClr val="FF0000"/>
              </a:solidFill>
            </a:rPr>
            <a:t>services recipient(access to electricity network and related services</a:t>
          </a:r>
          <a:endParaRPr lang="en-GB" sz="1400" kern="1200" dirty="0">
            <a:solidFill>
              <a:srgbClr val="FF0000"/>
            </a:solidFill>
          </a:endParaRPr>
        </a:p>
      </dsp:txBody>
      <dsp:txXfrm>
        <a:off x="0" y="203338"/>
        <a:ext cx="6461760" cy="1228500"/>
      </dsp:txXfrm>
    </dsp:sp>
    <dsp:sp modelId="{532F67F1-A191-4144-9D2E-EE0848E3B096}">
      <dsp:nvSpPr>
        <dsp:cNvPr id="0" name=""/>
        <dsp:cNvSpPr/>
      </dsp:nvSpPr>
      <dsp:spPr>
        <a:xfrm>
          <a:off x="323088" y="55738"/>
          <a:ext cx="4523232"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967" tIns="0" rIns="170967" bIns="0" numCol="1" spcCol="1270" anchor="ctr" anchorCtr="0">
          <a:noAutofit/>
        </a:bodyPr>
        <a:lstStyle/>
        <a:p>
          <a:pPr lvl="0" algn="l" defTabSz="622300">
            <a:lnSpc>
              <a:spcPct val="90000"/>
            </a:lnSpc>
            <a:spcBef>
              <a:spcPct val="0"/>
            </a:spcBef>
            <a:spcAft>
              <a:spcPct val="35000"/>
            </a:spcAft>
          </a:pPr>
          <a:r>
            <a:rPr lang="en-US" sz="1400" kern="1200" dirty="0" smtClean="0"/>
            <a:t>Place of supply</a:t>
          </a:r>
          <a:endParaRPr lang="en-US" sz="1400" kern="1200" dirty="0"/>
        </a:p>
      </dsp:txBody>
      <dsp:txXfrm>
        <a:off x="337498" y="70148"/>
        <a:ext cx="4494412" cy="266380"/>
      </dsp:txXfrm>
    </dsp:sp>
    <dsp:sp modelId="{AF8F02F5-625D-4818-8285-43BD68EFF1A9}">
      <dsp:nvSpPr>
        <dsp:cNvPr id="0" name=""/>
        <dsp:cNvSpPr/>
      </dsp:nvSpPr>
      <dsp:spPr>
        <a:xfrm>
          <a:off x="0" y="1633438"/>
          <a:ext cx="6461760" cy="740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1504" tIns="208280" rIns="501504"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solidFill>
                <a:srgbClr val="FF0000"/>
              </a:solidFill>
            </a:rPr>
            <a:t>Exemption on importation</a:t>
          </a:r>
          <a:endParaRPr lang="en-US" sz="1400" kern="1200" dirty="0">
            <a:solidFill>
              <a:srgbClr val="FF0000"/>
            </a:solidFill>
          </a:endParaRPr>
        </a:p>
        <a:p>
          <a:pPr marL="114300" lvl="1" indent="-114300" algn="l" defTabSz="622300" rtl="0">
            <a:lnSpc>
              <a:spcPct val="90000"/>
            </a:lnSpc>
            <a:spcBef>
              <a:spcPct val="0"/>
            </a:spcBef>
            <a:spcAft>
              <a:spcPct val="15000"/>
            </a:spcAft>
            <a:buChar char="••"/>
          </a:pPr>
          <a:r>
            <a:rPr lang="en-GB" sz="1400" kern="1200" dirty="0" smtClean="0"/>
            <a:t>Exemption on exportation</a:t>
          </a:r>
          <a:endParaRPr lang="en-GB" sz="1400" kern="1200" dirty="0"/>
        </a:p>
      </dsp:txBody>
      <dsp:txXfrm>
        <a:off x="0" y="1633438"/>
        <a:ext cx="6461760" cy="740250"/>
      </dsp:txXfrm>
    </dsp:sp>
    <dsp:sp modelId="{755ADDC4-97B0-4E7C-AF53-4B46BDA2D816}">
      <dsp:nvSpPr>
        <dsp:cNvPr id="0" name=""/>
        <dsp:cNvSpPr/>
      </dsp:nvSpPr>
      <dsp:spPr>
        <a:xfrm>
          <a:off x="323088" y="1485838"/>
          <a:ext cx="4523232"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967" tIns="0" rIns="170967" bIns="0" numCol="1" spcCol="1270" anchor="ctr" anchorCtr="0">
          <a:noAutofit/>
        </a:bodyPr>
        <a:lstStyle/>
        <a:p>
          <a:pPr lvl="0" algn="l" defTabSz="622300">
            <a:lnSpc>
              <a:spcPct val="90000"/>
            </a:lnSpc>
            <a:spcBef>
              <a:spcPct val="0"/>
            </a:spcBef>
            <a:spcAft>
              <a:spcPct val="35000"/>
            </a:spcAft>
          </a:pPr>
          <a:r>
            <a:rPr lang="en-US" sz="1400" kern="1200" dirty="0" smtClean="0"/>
            <a:t>Exemptions</a:t>
          </a:r>
          <a:endParaRPr lang="en-US" sz="1400" kern="1200" dirty="0"/>
        </a:p>
      </dsp:txBody>
      <dsp:txXfrm>
        <a:off x="337498" y="1500248"/>
        <a:ext cx="4494412" cy="266380"/>
      </dsp:txXfrm>
    </dsp:sp>
    <dsp:sp modelId="{1AD45292-6E0E-4BF0-B2C2-87E2A8EF45CE}">
      <dsp:nvSpPr>
        <dsp:cNvPr id="0" name=""/>
        <dsp:cNvSpPr/>
      </dsp:nvSpPr>
      <dsp:spPr>
        <a:xfrm>
          <a:off x="0" y="2575288"/>
          <a:ext cx="6461760" cy="740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1504" tIns="208280" rIns="501504"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solidFill>
                <a:srgbClr val="FF0000"/>
              </a:solidFill>
            </a:rPr>
            <a:t>Reverse charging </a:t>
          </a:r>
          <a:r>
            <a:rPr lang="en-GB" sz="1400" kern="1200" dirty="0" smtClean="0"/>
            <a:t>(services, taxable dealer)</a:t>
          </a:r>
          <a:endParaRPr lang="en-GB" sz="1400" kern="1200" dirty="0"/>
        </a:p>
        <a:p>
          <a:pPr marL="114300" lvl="1" indent="-114300" algn="l" defTabSz="622300">
            <a:lnSpc>
              <a:spcPct val="90000"/>
            </a:lnSpc>
            <a:spcBef>
              <a:spcPct val="0"/>
            </a:spcBef>
            <a:spcAft>
              <a:spcPct val="15000"/>
            </a:spcAft>
            <a:buChar char="••"/>
          </a:pPr>
          <a:r>
            <a:rPr lang="en-GB" sz="1400" kern="1200" dirty="0" smtClean="0"/>
            <a:t>Supplier (final consumption)</a:t>
          </a:r>
          <a:endParaRPr lang="en-GB" sz="1400" kern="1200" dirty="0"/>
        </a:p>
      </dsp:txBody>
      <dsp:txXfrm>
        <a:off x="0" y="2575288"/>
        <a:ext cx="6461760" cy="740250"/>
      </dsp:txXfrm>
    </dsp:sp>
    <dsp:sp modelId="{11232F84-513B-450B-A4F2-E4E890C26B49}">
      <dsp:nvSpPr>
        <dsp:cNvPr id="0" name=""/>
        <dsp:cNvSpPr/>
      </dsp:nvSpPr>
      <dsp:spPr>
        <a:xfrm>
          <a:off x="323088" y="2427688"/>
          <a:ext cx="4523232"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967" tIns="0" rIns="170967" bIns="0" numCol="1" spcCol="1270" anchor="ctr" anchorCtr="0">
          <a:noAutofit/>
        </a:bodyPr>
        <a:lstStyle/>
        <a:p>
          <a:pPr lvl="0" algn="l" defTabSz="622300">
            <a:lnSpc>
              <a:spcPct val="90000"/>
            </a:lnSpc>
            <a:spcBef>
              <a:spcPct val="0"/>
            </a:spcBef>
            <a:spcAft>
              <a:spcPct val="35000"/>
            </a:spcAft>
          </a:pPr>
          <a:r>
            <a:rPr lang="en-GB" sz="1400" kern="1200" dirty="0" smtClean="0"/>
            <a:t>Person liable to pay VAT</a:t>
          </a:r>
          <a:endParaRPr lang="en-GB" sz="1400" kern="1200" dirty="0"/>
        </a:p>
      </dsp:txBody>
      <dsp:txXfrm>
        <a:off x="337498" y="2442098"/>
        <a:ext cx="4494412" cy="266380"/>
      </dsp:txXfrm>
    </dsp:sp>
    <dsp:sp modelId="{CE34E7CF-5D66-425A-99D7-26C02912F98C}">
      <dsp:nvSpPr>
        <dsp:cNvPr id="0" name=""/>
        <dsp:cNvSpPr/>
      </dsp:nvSpPr>
      <dsp:spPr>
        <a:xfrm>
          <a:off x="0" y="3517138"/>
          <a:ext cx="6461760"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E7E372-5F7C-4393-8B36-9D7D2A26885B}">
      <dsp:nvSpPr>
        <dsp:cNvPr id="0" name=""/>
        <dsp:cNvSpPr/>
      </dsp:nvSpPr>
      <dsp:spPr>
        <a:xfrm>
          <a:off x="323088" y="3369538"/>
          <a:ext cx="4523232"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967" tIns="0" rIns="170967" bIns="0" numCol="1" spcCol="1270" anchor="ctr" anchorCtr="0">
          <a:noAutofit/>
        </a:bodyPr>
        <a:lstStyle/>
        <a:p>
          <a:pPr lvl="0" algn="l" defTabSz="622300">
            <a:lnSpc>
              <a:spcPct val="90000"/>
            </a:lnSpc>
            <a:spcBef>
              <a:spcPct val="0"/>
            </a:spcBef>
            <a:spcAft>
              <a:spcPct val="35000"/>
            </a:spcAft>
          </a:pPr>
          <a:r>
            <a:rPr lang="en-GB" sz="1400" kern="1200" dirty="0" smtClean="0"/>
            <a:t>Monitoring and reporting of fraudulent activities</a:t>
          </a:r>
          <a:r>
            <a:rPr lang="en-US" sz="1400" kern="1200" dirty="0" smtClean="0"/>
            <a:t>	 </a:t>
          </a:r>
          <a:endParaRPr lang="en-GB" sz="1400" kern="1200" dirty="0"/>
        </a:p>
      </dsp:txBody>
      <dsp:txXfrm>
        <a:off x="337498" y="3383948"/>
        <a:ext cx="4494412"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16D6BE80-E66C-BB46-90D1-FE9D99B2E35A}" type="datetimeFigureOut">
              <a:rPr lang="de-DE" smtClean="0"/>
              <a:pPr/>
              <a:t>29.11.2022</a:t>
            </a:fld>
            <a:endParaRPr lang="de-DE"/>
          </a:p>
        </p:txBody>
      </p:sp>
      <p:sp>
        <p:nvSpPr>
          <p:cNvPr id="4" name="Fußzeilenplatzhalt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609846E6-6333-4843-BF3D-185D67688E9E}" type="slidenum">
              <a:rPr lang="de-DE" smtClean="0"/>
              <a:pPr/>
              <a:t>‹#›</a:t>
            </a:fld>
            <a:endParaRPr lang="de-DE"/>
          </a:p>
        </p:txBody>
      </p:sp>
    </p:spTree>
    <p:extLst>
      <p:ext uri="{BB962C8B-B14F-4D97-AF65-F5344CB8AC3E}">
        <p14:creationId xmlns:p14="http://schemas.microsoft.com/office/powerpoint/2010/main" val="302366747"/>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7-17T12:25:41.577"/>
    </inkml:context>
    <inkml:brush xml:id="br0">
      <inkml:brushProperty name="width" value="0.05" units="cm"/>
      <inkml:brushProperty name="height" value="0.05" units="cm"/>
    </inkml:brush>
  </inkml:definitions>
  <inkml:trace contextRef="#ctx0" brushRef="#br0">3 8 10389 0 0,'0'0'-256'0'0,"0"0"432"0"0,0 0-96 0 0,0 0 64 0 0,0 0-96 0 0,0-4-1153 0 0,-2 0-4561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9-09T10:49:56.276"/>
    </inkml:context>
    <inkml:brush xml:id="br0">
      <inkml:brushProperty name="width" value="0.05" units="cm"/>
      <inkml:brushProperty name="height" value="0.05" units="cm"/>
    </inkml:brush>
  </inkml:definitions>
  <inkml:trace contextRef="#ctx0" brushRef="#br0">0 1 6691 0 0,'0'0'-816'0'0,"0"0"-1729"0"0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3B2BF6BD-1F1E-ED41-84F6-A5ABFF04C4A5}" type="datetimeFigureOut">
              <a:rPr lang="de-DE" smtClean="0"/>
              <a:pPr/>
              <a:t>29.11.2022</a:t>
            </a:fld>
            <a:endParaRPr lang="de-DE"/>
          </a:p>
        </p:txBody>
      </p:sp>
      <p:sp>
        <p:nvSpPr>
          <p:cNvPr id="4" name="Folienbildplatzhalter 3"/>
          <p:cNvSpPr>
            <a:spLocks noGrp="1" noRot="1" noChangeAspect="1"/>
          </p:cNvSpPr>
          <p:nvPr>
            <p:ph type="sldImg" idx="2"/>
          </p:nvPr>
        </p:nvSpPr>
        <p:spPr>
          <a:xfrm>
            <a:off x="407988" y="739775"/>
            <a:ext cx="5919787" cy="3700463"/>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0A88D9FA-CB4E-7B47-90B7-3478B748FF96}" type="slidenum">
              <a:rPr lang="de-DE" smtClean="0"/>
              <a:pPr/>
              <a:t>‹#›</a:t>
            </a:fld>
            <a:endParaRPr lang="de-DE"/>
          </a:p>
        </p:txBody>
      </p:sp>
    </p:spTree>
    <p:extLst>
      <p:ext uri="{BB962C8B-B14F-4D97-AF65-F5344CB8AC3E}">
        <p14:creationId xmlns:p14="http://schemas.microsoft.com/office/powerpoint/2010/main" val="4341165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PlaceHolder 1"/>
          <p:cNvSpPr>
            <a:spLocks noGrp="1" noRot="1" noChangeAspect="1"/>
          </p:cNvSpPr>
          <p:nvPr>
            <p:ph type="sldImg"/>
          </p:nvPr>
        </p:nvSpPr>
        <p:spPr>
          <a:xfrm>
            <a:off x="890588" y="1357313"/>
            <a:ext cx="5846762" cy="3654425"/>
          </a:xfrm>
          <a:prstGeom prst="rect">
            <a:avLst/>
          </a:prstGeom>
        </p:spPr>
      </p:sp>
      <p:sp>
        <p:nvSpPr>
          <p:cNvPr id="362" name="CustomShape 2"/>
          <p:cNvSpPr/>
          <p:nvPr/>
        </p:nvSpPr>
        <p:spPr>
          <a:xfrm>
            <a:off x="4323618" y="10308355"/>
            <a:ext cx="3301761" cy="537209"/>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779032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49300"/>
            <a:ext cx="5918200" cy="3698875"/>
          </a:xfrm>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p:nvPr>
        </p:nvSpPr>
        <p:spPr/>
        <p:txBody>
          <a:bodyPr/>
          <a:lstStyle/>
          <a:p>
            <a:pPr algn="r" defTabSz="851306">
              <a:defRPr/>
            </a:pPr>
            <a:fld id="{04E120C6-56C8-4483-8138-9BC36068468E}" type="slidenum">
              <a:rPr lang="en-US" sz="1300" spc="-1">
                <a:solidFill>
                  <a:prstClr val="black"/>
                </a:solidFill>
                <a:latin typeface="Times New Roman"/>
              </a:rPr>
              <a:pPr algn="r" defTabSz="851306">
                <a:defRPr/>
              </a:pPr>
              <a:t>6</a:t>
            </a:fld>
            <a:endParaRPr lang="en-US" sz="1300" spc="-1">
              <a:solidFill>
                <a:prstClr val="black"/>
              </a:solidFill>
              <a:latin typeface="Times New Roman"/>
            </a:endParaRPr>
          </a:p>
        </p:txBody>
      </p:sp>
    </p:spTree>
    <p:extLst>
      <p:ext uri="{BB962C8B-B14F-4D97-AF65-F5344CB8AC3E}">
        <p14:creationId xmlns:p14="http://schemas.microsoft.com/office/powerpoint/2010/main" val="3037988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PlaceHolder 1"/>
          <p:cNvSpPr>
            <a:spLocks noGrp="1" noRot="1" noChangeAspect="1"/>
          </p:cNvSpPr>
          <p:nvPr>
            <p:ph type="sldImg"/>
          </p:nvPr>
        </p:nvSpPr>
        <p:spPr>
          <a:xfrm>
            <a:off x="890588" y="1357313"/>
            <a:ext cx="5846762" cy="3654425"/>
          </a:xfrm>
          <a:prstGeom prst="rect">
            <a:avLst/>
          </a:prstGeom>
        </p:spPr>
      </p:sp>
      <p:sp>
        <p:nvSpPr>
          <p:cNvPr id="386" name="CustomShape 2"/>
          <p:cNvSpPr/>
          <p:nvPr/>
        </p:nvSpPr>
        <p:spPr>
          <a:xfrm>
            <a:off x="4323618" y="10308355"/>
            <a:ext cx="3301761" cy="537209"/>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902870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6" descr="Untitled-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3365"/>
            <a:ext cx="9144000" cy="1824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Alex\Desktop\jau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309562"/>
            <a:ext cx="1411288" cy="79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a:off x="215900" y="1164167"/>
            <a:ext cx="1069524" cy="297646"/>
          </a:xfrm>
          <a:prstGeom prst="rect">
            <a:avLst/>
          </a:prstGeom>
          <a:noFill/>
          <a:ln>
            <a:noFill/>
          </a:ln>
        </p:spPr>
        <p:txBody>
          <a:bodyPr wrap="none">
            <a:spAutoFit/>
          </a:bodyPr>
          <a:lstStyle>
            <a:lvl1pPr marL="266700" indent="-266700">
              <a:defRPr sz="1900">
                <a:solidFill>
                  <a:srgbClr val="002060"/>
                </a:solidFill>
                <a:latin typeface="Arial" charset="0"/>
              </a:defRPr>
            </a:lvl1pPr>
            <a:lvl2pPr marL="742950" indent="-285750">
              <a:defRPr sz="1900">
                <a:solidFill>
                  <a:srgbClr val="002060"/>
                </a:solidFill>
                <a:latin typeface="Arial" charset="0"/>
              </a:defRPr>
            </a:lvl2pPr>
            <a:lvl3pPr marL="1143000" indent="-228600">
              <a:defRPr sz="1900">
                <a:solidFill>
                  <a:srgbClr val="002060"/>
                </a:solidFill>
                <a:latin typeface="Arial" charset="0"/>
              </a:defRPr>
            </a:lvl3pPr>
            <a:lvl4pPr marL="1600200" indent="-228600">
              <a:defRPr sz="1900">
                <a:solidFill>
                  <a:srgbClr val="002060"/>
                </a:solidFill>
                <a:latin typeface="Arial" charset="0"/>
              </a:defRPr>
            </a:lvl4pPr>
            <a:lvl5pPr marL="2057400" indent="-228600">
              <a:defRPr sz="1900">
                <a:solidFill>
                  <a:srgbClr val="002060"/>
                </a:solidFill>
                <a:latin typeface="Arial" charset="0"/>
              </a:defRPr>
            </a:lvl5pPr>
            <a:lvl6pPr marL="2514600" indent="-228600" eaLnBrk="0" fontAlgn="base" hangingPunct="0">
              <a:spcBef>
                <a:spcPct val="0"/>
              </a:spcBef>
              <a:spcAft>
                <a:spcPct val="0"/>
              </a:spcAft>
              <a:defRPr sz="1900">
                <a:solidFill>
                  <a:srgbClr val="002060"/>
                </a:solidFill>
                <a:latin typeface="Arial" charset="0"/>
              </a:defRPr>
            </a:lvl6pPr>
            <a:lvl7pPr marL="2971800" indent="-228600" eaLnBrk="0" fontAlgn="base" hangingPunct="0">
              <a:spcBef>
                <a:spcPct val="0"/>
              </a:spcBef>
              <a:spcAft>
                <a:spcPct val="0"/>
              </a:spcAft>
              <a:defRPr sz="1900">
                <a:solidFill>
                  <a:srgbClr val="002060"/>
                </a:solidFill>
                <a:latin typeface="Arial" charset="0"/>
              </a:defRPr>
            </a:lvl7pPr>
            <a:lvl8pPr marL="3429000" indent="-228600" eaLnBrk="0" fontAlgn="base" hangingPunct="0">
              <a:spcBef>
                <a:spcPct val="0"/>
              </a:spcBef>
              <a:spcAft>
                <a:spcPct val="0"/>
              </a:spcAft>
              <a:defRPr sz="1900">
                <a:solidFill>
                  <a:srgbClr val="002060"/>
                </a:solidFill>
                <a:latin typeface="Arial" charset="0"/>
              </a:defRPr>
            </a:lvl8pPr>
            <a:lvl9pPr marL="3886200" indent="-228600" eaLnBrk="0" fontAlgn="base" hangingPunct="0">
              <a:spcBef>
                <a:spcPct val="0"/>
              </a:spcBef>
              <a:spcAft>
                <a:spcPct val="0"/>
              </a:spcAft>
              <a:defRPr sz="1900">
                <a:solidFill>
                  <a:srgbClr val="002060"/>
                </a:solidFill>
                <a:latin typeface="Arial" charset="0"/>
              </a:defRPr>
            </a:lvl9pPr>
          </a:lstStyle>
          <a:p>
            <a:pPr>
              <a:defRPr/>
            </a:pPr>
            <a:r>
              <a:rPr lang="en-US" altLang="en-US" sz="667" dirty="0"/>
              <a:t>This project is funded </a:t>
            </a:r>
          </a:p>
          <a:p>
            <a:pPr>
              <a:defRPr/>
            </a:pPr>
            <a:r>
              <a:rPr lang="en-US" altLang="en-US" sz="667" dirty="0"/>
              <a:t>by the European Union</a:t>
            </a:r>
          </a:p>
        </p:txBody>
      </p:sp>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665789" y="370417"/>
            <a:ext cx="2859087" cy="54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072313" y="5127625"/>
            <a:ext cx="1452562" cy="42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noChangeArrowheads="1"/>
          </p:cNvSpPr>
          <p:nvPr>
            <p:ph type="ctrTitle"/>
          </p:nvPr>
        </p:nvSpPr>
        <p:spPr>
          <a:xfrm>
            <a:off x="539750" y="1846792"/>
            <a:ext cx="8072438" cy="953823"/>
          </a:xfrm>
        </p:spPr>
        <p:txBody>
          <a:bodyPr/>
          <a:lstStyle>
            <a:lvl1pPr>
              <a:defRPr/>
            </a:lvl1pPr>
          </a:lstStyle>
          <a:p>
            <a:r>
              <a:rPr lang="en-US"/>
              <a:t>Click to edit Master title style</a:t>
            </a:r>
            <a:endParaRPr lang="en-GB"/>
          </a:p>
        </p:txBody>
      </p:sp>
      <p:sp>
        <p:nvSpPr>
          <p:cNvPr id="34820" name="Rectangle 4"/>
          <p:cNvSpPr>
            <a:spLocks noGrp="1" noChangeArrowheads="1"/>
          </p:cNvSpPr>
          <p:nvPr>
            <p:ph type="subTitle" idx="1"/>
          </p:nvPr>
        </p:nvSpPr>
        <p:spPr>
          <a:xfrm>
            <a:off x="539750" y="2530740"/>
            <a:ext cx="8104188" cy="605896"/>
          </a:xfrm>
        </p:spPr>
        <p:txBody>
          <a:bodyPr anchor="b"/>
          <a:lstStyle>
            <a:lvl1pPr marL="0" indent="0">
              <a:buFontTx/>
              <a:buNone/>
              <a:defRPr>
                <a:solidFill>
                  <a:schemeClr val="folHlink"/>
                </a:solidFill>
              </a:defRPr>
            </a:lvl1pPr>
          </a:lstStyle>
          <a:p>
            <a:r>
              <a:rPr lang="en-US"/>
              <a:t>Click to edit Master subtitle style</a:t>
            </a:r>
            <a:endParaRPr lang="en-GB"/>
          </a:p>
        </p:txBody>
      </p:sp>
      <p:sp>
        <p:nvSpPr>
          <p:cNvPr id="9" name="Date Placeholder 8"/>
          <p:cNvSpPr>
            <a:spLocks noGrp="1" noChangeArrowheads="1"/>
          </p:cNvSpPr>
          <p:nvPr>
            <p:ph type="dt" sz="half" idx="10"/>
          </p:nvPr>
        </p:nvSpPr>
        <p:spPr/>
        <p:txBody>
          <a:bodyPr/>
          <a:lstStyle>
            <a:lvl1pPr>
              <a:defRPr/>
            </a:lvl1pPr>
          </a:lstStyle>
          <a:p>
            <a:pPr>
              <a:defRPr/>
            </a:pPr>
            <a:endParaRPr lang="en-GB"/>
          </a:p>
        </p:txBody>
      </p:sp>
    </p:spTree>
    <p:extLst>
      <p:ext uri="{BB962C8B-B14F-4D97-AF65-F5344CB8AC3E}">
        <p14:creationId xmlns:p14="http://schemas.microsoft.com/office/powerpoint/2010/main" val="2054694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3124200" y="5204354"/>
            <a:ext cx="2895600" cy="396875"/>
          </a:xfrm>
          <a:prstGeom prst="rect">
            <a:avLst/>
          </a:prstGeom>
        </p:spPr>
        <p:txBody>
          <a:bodyPr/>
          <a:lstStyle>
            <a:lvl1pPr>
              <a:defRPr>
                <a:latin typeface="Arial" charset="0"/>
              </a:defRPr>
            </a:lvl1pPr>
          </a:lstStyle>
          <a:p>
            <a:pPr>
              <a:defRPr/>
            </a:pPr>
            <a:r>
              <a:rPr lang="en-GB" smtClean="0"/>
              <a:t>USAID EPA Workshop 29-30 November 2022</a:t>
            </a:r>
            <a:endParaRPr lang="en-GB"/>
          </a:p>
        </p:txBody>
      </p:sp>
      <p:sp>
        <p:nvSpPr>
          <p:cNvPr id="6" name="Rectangle 6"/>
          <p:cNvSpPr>
            <a:spLocks noGrp="1" noChangeArrowheads="1"/>
          </p:cNvSpPr>
          <p:nvPr>
            <p:ph type="sldNum" sz="quarter" idx="12"/>
          </p:nvPr>
        </p:nvSpPr>
        <p:spPr>
          <a:xfrm>
            <a:off x="6162675" y="5204354"/>
            <a:ext cx="762000" cy="39687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5064855-A5D3-4E79-B8CB-06CACEB34EB8}" type="slidenum">
              <a:rPr lang="en-GB" altLang="en-US"/>
              <a:pPr>
                <a:defRPr/>
              </a:pPr>
              <a:t>‹#›</a:t>
            </a:fld>
            <a:endParaRPr lang="en-GB" altLang="en-US"/>
          </a:p>
        </p:txBody>
      </p:sp>
    </p:spTree>
    <p:extLst>
      <p:ext uri="{BB962C8B-B14F-4D97-AF65-F5344CB8AC3E}">
        <p14:creationId xmlns:p14="http://schemas.microsoft.com/office/powerpoint/2010/main" val="3099550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8050" y="228865"/>
            <a:ext cx="1428750" cy="4429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968626" y="228865"/>
            <a:ext cx="4137025" cy="4429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3124200" y="5204354"/>
            <a:ext cx="2895600" cy="396875"/>
          </a:xfrm>
          <a:prstGeom prst="rect">
            <a:avLst/>
          </a:prstGeom>
        </p:spPr>
        <p:txBody>
          <a:bodyPr/>
          <a:lstStyle>
            <a:lvl1pPr>
              <a:defRPr>
                <a:latin typeface="Arial" charset="0"/>
              </a:defRPr>
            </a:lvl1pPr>
          </a:lstStyle>
          <a:p>
            <a:pPr>
              <a:defRPr/>
            </a:pPr>
            <a:r>
              <a:rPr lang="en-GB" smtClean="0"/>
              <a:t>USAID EPA Workshop 29-30 November 2022</a:t>
            </a:r>
            <a:endParaRPr lang="en-GB"/>
          </a:p>
        </p:txBody>
      </p:sp>
      <p:sp>
        <p:nvSpPr>
          <p:cNvPr id="6" name="Rectangle 6"/>
          <p:cNvSpPr>
            <a:spLocks noGrp="1" noChangeArrowheads="1"/>
          </p:cNvSpPr>
          <p:nvPr>
            <p:ph type="sldNum" sz="quarter" idx="12"/>
          </p:nvPr>
        </p:nvSpPr>
        <p:spPr>
          <a:xfrm>
            <a:off x="6162675" y="5204354"/>
            <a:ext cx="762000" cy="39687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766C61F-34D7-4FBA-87B6-E9FDFC449224}" type="slidenum">
              <a:rPr lang="en-GB" altLang="en-US"/>
              <a:pPr>
                <a:defRPr/>
              </a:pPr>
              <a:t>‹#›</a:t>
            </a:fld>
            <a:endParaRPr lang="en-GB" altLang="en-US"/>
          </a:p>
        </p:txBody>
      </p:sp>
    </p:spTree>
    <p:extLst>
      <p:ext uri="{BB962C8B-B14F-4D97-AF65-F5344CB8AC3E}">
        <p14:creationId xmlns:p14="http://schemas.microsoft.com/office/powerpoint/2010/main" val="2955389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68625" y="1402292"/>
            <a:ext cx="2782888" cy="3255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903914" y="1402292"/>
            <a:ext cx="2782887" cy="3255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p:txBody>
          <a:bodyPr/>
          <a:lstStyle/>
          <a:p>
            <a:r>
              <a:rPr lang="en-US"/>
              <a:t>Click to edit Master title style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842967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1096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172" y="227852"/>
            <a:ext cx="8229090" cy="953859"/>
          </a:xfrm>
          <a:prstGeom prst="rect">
            <a:avLst/>
          </a:prstGeom>
        </p:spPr>
        <p:txBody>
          <a:bodyPr lIns="0" tIns="0" rIns="0" bIns="0" anchor="ctr"/>
          <a:lstStyle/>
          <a:p>
            <a:pPr algn="ctr"/>
            <a:endParaRPr lang="en-US" sz="3991" b="0" strike="noStrike" spc="-1">
              <a:latin typeface="Arial"/>
            </a:endParaRPr>
          </a:p>
        </p:txBody>
      </p:sp>
      <p:sp>
        <p:nvSpPr>
          <p:cNvPr id="4" name="PlaceHolder 2"/>
          <p:cNvSpPr>
            <a:spLocks noGrp="1"/>
          </p:cNvSpPr>
          <p:nvPr>
            <p:ph type="subTitle"/>
          </p:nvPr>
        </p:nvSpPr>
        <p:spPr>
          <a:xfrm>
            <a:off x="457172" y="1336999"/>
            <a:ext cx="8229090" cy="3314378"/>
          </a:xfrm>
          <a:prstGeom prst="rect">
            <a:avLst/>
          </a:prstGeom>
        </p:spPr>
        <p:txBody>
          <a:bodyPr lIns="0" tIns="0" rIns="0" bIns="0" anchor="ctr"/>
          <a:lstStyle/>
          <a:p>
            <a:pPr algn="ctr"/>
            <a:endParaRPr lang="en-US" sz="2903" b="0" strike="noStrike" spc="-1">
              <a:latin typeface="Arial"/>
            </a:endParaRPr>
          </a:p>
        </p:txBody>
      </p:sp>
    </p:spTree>
    <p:extLst>
      <p:ext uri="{BB962C8B-B14F-4D97-AF65-F5344CB8AC3E}">
        <p14:creationId xmlns:p14="http://schemas.microsoft.com/office/powerpoint/2010/main" val="3915079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172" y="227852"/>
            <a:ext cx="8229090" cy="953859"/>
          </a:xfrm>
          <a:prstGeom prst="rect">
            <a:avLst/>
          </a:prstGeom>
        </p:spPr>
        <p:txBody>
          <a:bodyPr lIns="0" tIns="0" rIns="0" bIns="0" anchor="ctr"/>
          <a:lstStyle/>
          <a:p>
            <a:pPr algn="ctr"/>
            <a:endParaRPr lang="en-US" sz="3991" b="0" strike="noStrike" spc="-1">
              <a:latin typeface="Arial"/>
            </a:endParaRPr>
          </a:p>
        </p:txBody>
      </p:sp>
      <p:sp>
        <p:nvSpPr>
          <p:cNvPr id="6" name="PlaceHolder 2"/>
          <p:cNvSpPr>
            <a:spLocks noGrp="1"/>
          </p:cNvSpPr>
          <p:nvPr>
            <p:ph type="body"/>
          </p:nvPr>
        </p:nvSpPr>
        <p:spPr>
          <a:xfrm>
            <a:off x="457172" y="1336999"/>
            <a:ext cx="8229090" cy="3314378"/>
          </a:xfrm>
          <a:prstGeom prst="rect">
            <a:avLst/>
          </a:prstGeom>
        </p:spPr>
        <p:txBody>
          <a:bodyPr lIns="0" tIns="0" rIns="0" bIns="0">
            <a:normAutofit/>
          </a:bodyPr>
          <a:lstStyle/>
          <a:p>
            <a:endParaRPr lang="en-US" sz="2903" b="0" strike="noStrike" spc="-1">
              <a:latin typeface="Arial"/>
            </a:endParaRPr>
          </a:p>
        </p:txBody>
      </p:sp>
    </p:spTree>
    <p:extLst>
      <p:ext uri="{BB962C8B-B14F-4D97-AF65-F5344CB8AC3E}">
        <p14:creationId xmlns:p14="http://schemas.microsoft.com/office/powerpoint/2010/main" val="2419632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172" y="227852"/>
            <a:ext cx="8229090" cy="953859"/>
          </a:xfrm>
          <a:prstGeom prst="rect">
            <a:avLst/>
          </a:prstGeom>
        </p:spPr>
        <p:txBody>
          <a:bodyPr lIns="0" tIns="0" rIns="0" bIns="0" anchor="ctr"/>
          <a:lstStyle/>
          <a:p>
            <a:pPr algn="ctr"/>
            <a:endParaRPr lang="en-US" sz="3991" b="0" strike="noStrike" spc="-1">
              <a:latin typeface="Arial"/>
            </a:endParaRPr>
          </a:p>
        </p:txBody>
      </p:sp>
      <p:sp>
        <p:nvSpPr>
          <p:cNvPr id="8" name="PlaceHolder 2"/>
          <p:cNvSpPr>
            <a:spLocks noGrp="1"/>
          </p:cNvSpPr>
          <p:nvPr>
            <p:ph type="body"/>
          </p:nvPr>
        </p:nvSpPr>
        <p:spPr>
          <a:xfrm>
            <a:off x="457172" y="1336999"/>
            <a:ext cx="4015600" cy="3314378"/>
          </a:xfrm>
          <a:prstGeom prst="rect">
            <a:avLst/>
          </a:prstGeom>
        </p:spPr>
        <p:txBody>
          <a:bodyPr lIns="0" tIns="0" rIns="0" bIns="0">
            <a:normAutofit/>
          </a:bodyPr>
          <a:lstStyle/>
          <a:p>
            <a:endParaRPr lang="en-US" sz="2903" b="0" strike="noStrike" spc="-1">
              <a:latin typeface="Arial"/>
            </a:endParaRPr>
          </a:p>
        </p:txBody>
      </p:sp>
      <p:sp>
        <p:nvSpPr>
          <p:cNvPr id="9" name="PlaceHolder 3"/>
          <p:cNvSpPr>
            <a:spLocks noGrp="1"/>
          </p:cNvSpPr>
          <p:nvPr>
            <p:ph type="body"/>
          </p:nvPr>
        </p:nvSpPr>
        <p:spPr>
          <a:xfrm>
            <a:off x="4673927" y="1336999"/>
            <a:ext cx="4015600" cy="3314378"/>
          </a:xfrm>
          <a:prstGeom prst="rect">
            <a:avLst/>
          </a:prstGeom>
        </p:spPr>
        <p:txBody>
          <a:bodyPr lIns="0" tIns="0" rIns="0" bIns="0">
            <a:normAutofit/>
          </a:bodyPr>
          <a:lstStyle/>
          <a:p>
            <a:endParaRPr lang="en-US" sz="2903" b="0" strike="noStrike" spc="-1">
              <a:latin typeface="Arial"/>
            </a:endParaRPr>
          </a:p>
        </p:txBody>
      </p:sp>
    </p:spTree>
    <p:extLst>
      <p:ext uri="{BB962C8B-B14F-4D97-AF65-F5344CB8AC3E}">
        <p14:creationId xmlns:p14="http://schemas.microsoft.com/office/powerpoint/2010/main" val="247124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172" y="227852"/>
            <a:ext cx="8229090" cy="953859"/>
          </a:xfrm>
          <a:prstGeom prst="rect">
            <a:avLst/>
          </a:prstGeom>
        </p:spPr>
        <p:txBody>
          <a:bodyPr lIns="0" tIns="0" rIns="0" bIns="0" anchor="ctr"/>
          <a:lstStyle/>
          <a:p>
            <a:pPr algn="ctr"/>
            <a:endParaRPr lang="en-US" sz="3991" b="0" strike="noStrike" spc="-1">
              <a:latin typeface="Arial"/>
            </a:endParaRPr>
          </a:p>
        </p:txBody>
      </p:sp>
    </p:spTree>
    <p:extLst>
      <p:ext uri="{BB962C8B-B14F-4D97-AF65-F5344CB8AC3E}">
        <p14:creationId xmlns:p14="http://schemas.microsoft.com/office/powerpoint/2010/main" val="2919481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172" y="227852"/>
            <a:ext cx="8229090" cy="4422800"/>
          </a:xfrm>
          <a:prstGeom prst="rect">
            <a:avLst/>
          </a:prstGeom>
        </p:spPr>
        <p:txBody>
          <a:bodyPr lIns="0" tIns="0" rIns="0" bIns="0" anchor="ctr"/>
          <a:lstStyle/>
          <a:p>
            <a:pPr algn="ctr"/>
            <a:endParaRPr lang="en-US" sz="2903" b="0" strike="noStrike" spc="-1">
              <a:latin typeface="Arial"/>
            </a:endParaRPr>
          </a:p>
        </p:txBody>
      </p:sp>
    </p:spTree>
    <p:extLst>
      <p:ext uri="{BB962C8B-B14F-4D97-AF65-F5344CB8AC3E}">
        <p14:creationId xmlns:p14="http://schemas.microsoft.com/office/powerpoint/2010/main" val="382404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172" y="227852"/>
            <a:ext cx="8229090" cy="953859"/>
          </a:xfrm>
          <a:prstGeom prst="rect">
            <a:avLst/>
          </a:prstGeom>
        </p:spPr>
        <p:txBody>
          <a:bodyPr lIns="0" tIns="0" rIns="0" bIns="0" anchor="ctr"/>
          <a:lstStyle/>
          <a:p>
            <a:pPr algn="ctr"/>
            <a:endParaRPr lang="en-US" sz="3991" b="0" strike="noStrike" spc="-1">
              <a:latin typeface="Arial"/>
            </a:endParaRPr>
          </a:p>
        </p:txBody>
      </p:sp>
      <p:sp>
        <p:nvSpPr>
          <p:cNvPr id="13" name="PlaceHolder 2"/>
          <p:cNvSpPr>
            <a:spLocks noGrp="1"/>
          </p:cNvSpPr>
          <p:nvPr>
            <p:ph type="body"/>
          </p:nvPr>
        </p:nvSpPr>
        <p:spPr>
          <a:xfrm>
            <a:off x="457172" y="1336999"/>
            <a:ext cx="4015600" cy="1580815"/>
          </a:xfrm>
          <a:prstGeom prst="rect">
            <a:avLst/>
          </a:prstGeom>
        </p:spPr>
        <p:txBody>
          <a:bodyPr lIns="0" tIns="0" rIns="0" bIns="0">
            <a:normAutofit/>
          </a:bodyPr>
          <a:lstStyle/>
          <a:p>
            <a:endParaRPr lang="en-US" sz="2903" b="0" strike="noStrike" spc="-1">
              <a:latin typeface="Arial"/>
            </a:endParaRPr>
          </a:p>
        </p:txBody>
      </p:sp>
      <p:sp>
        <p:nvSpPr>
          <p:cNvPr id="14" name="PlaceHolder 3"/>
          <p:cNvSpPr>
            <a:spLocks noGrp="1"/>
          </p:cNvSpPr>
          <p:nvPr>
            <p:ph type="body"/>
          </p:nvPr>
        </p:nvSpPr>
        <p:spPr>
          <a:xfrm>
            <a:off x="4673927" y="1336999"/>
            <a:ext cx="4015600" cy="3314378"/>
          </a:xfrm>
          <a:prstGeom prst="rect">
            <a:avLst/>
          </a:prstGeom>
        </p:spPr>
        <p:txBody>
          <a:bodyPr lIns="0" tIns="0" rIns="0" bIns="0">
            <a:normAutofit/>
          </a:bodyPr>
          <a:lstStyle/>
          <a:p>
            <a:endParaRPr lang="en-US" sz="2903" b="0" strike="noStrike" spc="-1">
              <a:latin typeface="Arial"/>
            </a:endParaRPr>
          </a:p>
        </p:txBody>
      </p:sp>
      <p:sp>
        <p:nvSpPr>
          <p:cNvPr id="15" name="PlaceHolder 4"/>
          <p:cNvSpPr>
            <a:spLocks noGrp="1"/>
          </p:cNvSpPr>
          <p:nvPr>
            <p:ph type="body"/>
          </p:nvPr>
        </p:nvSpPr>
        <p:spPr>
          <a:xfrm>
            <a:off x="457172" y="3068385"/>
            <a:ext cx="4015600" cy="1580815"/>
          </a:xfrm>
          <a:prstGeom prst="rect">
            <a:avLst/>
          </a:prstGeom>
        </p:spPr>
        <p:txBody>
          <a:bodyPr lIns="0" tIns="0" rIns="0" bIns="0">
            <a:normAutofit/>
          </a:bodyPr>
          <a:lstStyle/>
          <a:p>
            <a:endParaRPr lang="en-US" sz="2903" b="0" strike="noStrike" spc="-1">
              <a:latin typeface="Arial"/>
            </a:endParaRPr>
          </a:p>
        </p:txBody>
      </p:sp>
    </p:spTree>
    <p:extLst>
      <p:ext uri="{BB962C8B-B14F-4D97-AF65-F5344CB8AC3E}">
        <p14:creationId xmlns:p14="http://schemas.microsoft.com/office/powerpoint/2010/main" val="999073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3124200" y="5204354"/>
            <a:ext cx="2895600" cy="396875"/>
          </a:xfrm>
          <a:prstGeom prst="rect">
            <a:avLst/>
          </a:prstGeom>
        </p:spPr>
        <p:txBody>
          <a:bodyPr/>
          <a:lstStyle>
            <a:lvl1pPr>
              <a:defRPr>
                <a:latin typeface="Arial" charset="0"/>
              </a:defRPr>
            </a:lvl1pPr>
          </a:lstStyle>
          <a:p>
            <a:pPr>
              <a:defRPr/>
            </a:pPr>
            <a:r>
              <a:rPr lang="en-GB" smtClean="0"/>
              <a:t>USAID EPA Workshop 29-30 November 2022</a:t>
            </a:r>
            <a:endParaRPr lang="en-GB"/>
          </a:p>
        </p:txBody>
      </p:sp>
      <p:sp>
        <p:nvSpPr>
          <p:cNvPr id="6" name="Rectangle 6"/>
          <p:cNvSpPr>
            <a:spLocks noGrp="1" noChangeArrowheads="1"/>
          </p:cNvSpPr>
          <p:nvPr>
            <p:ph type="sldNum" sz="quarter" idx="12"/>
          </p:nvPr>
        </p:nvSpPr>
        <p:spPr>
          <a:xfrm>
            <a:off x="6162675" y="5204354"/>
            <a:ext cx="762000" cy="39687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61A70D0-1025-4626-B60F-90A4E7EA4266}" type="slidenum">
              <a:rPr lang="en-GB" altLang="en-US"/>
              <a:pPr>
                <a:defRPr/>
              </a:pPr>
              <a:t>‹#›</a:t>
            </a:fld>
            <a:endParaRPr lang="en-GB" altLang="en-US"/>
          </a:p>
        </p:txBody>
      </p:sp>
    </p:spTree>
    <p:extLst>
      <p:ext uri="{BB962C8B-B14F-4D97-AF65-F5344CB8AC3E}">
        <p14:creationId xmlns:p14="http://schemas.microsoft.com/office/powerpoint/2010/main" val="572872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172" y="227852"/>
            <a:ext cx="8229090" cy="953859"/>
          </a:xfrm>
          <a:prstGeom prst="rect">
            <a:avLst/>
          </a:prstGeom>
        </p:spPr>
        <p:txBody>
          <a:bodyPr lIns="0" tIns="0" rIns="0" bIns="0" anchor="ctr"/>
          <a:lstStyle/>
          <a:p>
            <a:pPr algn="ctr"/>
            <a:endParaRPr lang="en-US" sz="3991" b="0" strike="noStrike" spc="-1">
              <a:latin typeface="Arial"/>
            </a:endParaRPr>
          </a:p>
        </p:txBody>
      </p:sp>
      <p:sp>
        <p:nvSpPr>
          <p:cNvPr id="17" name="PlaceHolder 2"/>
          <p:cNvSpPr>
            <a:spLocks noGrp="1"/>
          </p:cNvSpPr>
          <p:nvPr>
            <p:ph type="body"/>
          </p:nvPr>
        </p:nvSpPr>
        <p:spPr>
          <a:xfrm>
            <a:off x="457172" y="1336999"/>
            <a:ext cx="4015600" cy="3314378"/>
          </a:xfrm>
          <a:prstGeom prst="rect">
            <a:avLst/>
          </a:prstGeom>
        </p:spPr>
        <p:txBody>
          <a:bodyPr lIns="0" tIns="0" rIns="0" bIns="0">
            <a:normAutofit/>
          </a:bodyPr>
          <a:lstStyle/>
          <a:p>
            <a:endParaRPr lang="en-US" sz="2903" b="0" strike="noStrike" spc="-1">
              <a:latin typeface="Arial"/>
            </a:endParaRPr>
          </a:p>
        </p:txBody>
      </p:sp>
      <p:sp>
        <p:nvSpPr>
          <p:cNvPr id="18" name="PlaceHolder 3"/>
          <p:cNvSpPr>
            <a:spLocks noGrp="1"/>
          </p:cNvSpPr>
          <p:nvPr>
            <p:ph type="body"/>
          </p:nvPr>
        </p:nvSpPr>
        <p:spPr>
          <a:xfrm>
            <a:off x="4673927" y="1336999"/>
            <a:ext cx="4015600" cy="1580815"/>
          </a:xfrm>
          <a:prstGeom prst="rect">
            <a:avLst/>
          </a:prstGeom>
        </p:spPr>
        <p:txBody>
          <a:bodyPr lIns="0" tIns="0" rIns="0" bIns="0">
            <a:normAutofit/>
          </a:bodyPr>
          <a:lstStyle/>
          <a:p>
            <a:endParaRPr lang="en-US" sz="2903" b="0" strike="noStrike" spc="-1">
              <a:latin typeface="Arial"/>
            </a:endParaRPr>
          </a:p>
        </p:txBody>
      </p:sp>
      <p:sp>
        <p:nvSpPr>
          <p:cNvPr id="19" name="PlaceHolder 4"/>
          <p:cNvSpPr>
            <a:spLocks noGrp="1"/>
          </p:cNvSpPr>
          <p:nvPr>
            <p:ph type="body"/>
          </p:nvPr>
        </p:nvSpPr>
        <p:spPr>
          <a:xfrm>
            <a:off x="4673927" y="3068385"/>
            <a:ext cx="4015600" cy="1580815"/>
          </a:xfrm>
          <a:prstGeom prst="rect">
            <a:avLst/>
          </a:prstGeom>
        </p:spPr>
        <p:txBody>
          <a:bodyPr lIns="0" tIns="0" rIns="0" bIns="0">
            <a:normAutofit/>
          </a:bodyPr>
          <a:lstStyle/>
          <a:p>
            <a:endParaRPr lang="en-US" sz="2903" b="0" strike="noStrike" spc="-1">
              <a:latin typeface="Arial"/>
            </a:endParaRPr>
          </a:p>
        </p:txBody>
      </p:sp>
    </p:spTree>
    <p:extLst>
      <p:ext uri="{BB962C8B-B14F-4D97-AF65-F5344CB8AC3E}">
        <p14:creationId xmlns:p14="http://schemas.microsoft.com/office/powerpoint/2010/main" val="1423012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172" y="227852"/>
            <a:ext cx="8229090" cy="953859"/>
          </a:xfrm>
          <a:prstGeom prst="rect">
            <a:avLst/>
          </a:prstGeom>
        </p:spPr>
        <p:txBody>
          <a:bodyPr lIns="0" tIns="0" rIns="0" bIns="0" anchor="ctr"/>
          <a:lstStyle/>
          <a:p>
            <a:pPr algn="ctr"/>
            <a:endParaRPr lang="en-US" sz="3991" b="0" strike="noStrike" spc="-1">
              <a:latin typeface="Arial"/>
            </a:endParaRPr>
          </a:p>
        </p:txBody>
      </p:sp>
      <p:sp>
        <p:nvSpPr>
          <p:cNvPr id="21" name="PlaceHolder 2"/>
          <p:cNvSpPr>
            <a:spLocks noGrp="1"/>
          </p:cNvSpPr>
          <p:nvPr>
            <p:ph type="body"/>
          </p:nvPr>
        </p:nvSpPr>
        <p:spPr>
          <a:xfrm>
            <a:off x="457172" y="1336999"/>
            <a:ext cx="4015600" cy="1580815"/>
          </a:xfrm>
          <a:prstGeom prst="rect">
            <a:avLst/>
          </a:prstGeom>
        </p:spPr>
        <p:txBody>
          <a:bodyPr lIns="0" tIns="0" rIns="0" bIns="0">
            <a:normAutofit/>
          </a:bodyPr>
          <a:lstStyle/>
          <a:p>
            <a:endParaRPr lang="en-US" sz="2903" b="0" strike="noStrike" spc="-1">
              <a:latin typeface="Arial"/>
            </a:endParaRPr>
          </a:p>
        </p:txBody>
      </p:sp>
      <p:sp>
        <p:nvSpPr>
          <p:cNvPr id="22" name="PlaceHolder 3"/>
          <p:cNvSpPr>
            <a:spLocks noGrp="1"/>
          </p:cNvSpPr>
          <p:nvPr>
            <p:ph type="body"/>
          </p:nvPr>
        </p:nvSpPr>
        <p:spPr>
          <a:xfrm>
            <a:off x="4673927" y="1336999"/>
            <a:ext cx="4015600" cy="1580815"/>
          </a:xfrm>
          <a:prstGeom prst="rect">
            <a:avLst/>
          </a:prstGeom>
        </p:spPr>
        <p:txBody>
          <a:bodyPr lIns="0" tIns="0" rIns="0" bIns="0">
            <a:normAutofit/>
          </a:bodyPr>
          <a:lstStyle/>
          <a:p>
            <a:endParaRPr lang="en-US" sz="2903" b="0" strike="noStrike" spc="-1">
              <a:latin typeface="Arial"/>
            </a:endParaRPr>
          </a:p>
        </p:txBody>
      </p:sp>
      <p:sp>
        <p:nvSpPr>
          <p:cNvPr id="23" name="PlaceHolder 4"/>
          <p:cNvSpPr>
            <a:spLocks noGrp="1"/>
          </p:cNvSpPr>
          <p:nvPr>
            <p:ph type="body"/>
          </p:nvPr>
        </p:nvSpPr>
        <p:spPr>
          <a:xfrm>
            <a:off x="457172" y="3068385"/>
            <a:ext cx="8229090" cy="1580815"/>
          </a:xfrm>
          <a:prstGeom prst="rect">
            <a:avLst/>
          </a:prstGeom>
        </p:spPr>
        <p:txBody>
          <a:bodyPr lIns="0" tIns="0" rIns="0" bIns="0">
            <a:normAutofit/>
          </a:bodyPr>
          <a:lstStyle/>
          <a:p>
            <a:endParaRPr lang="en-US" sz="2903" b="0" strike="noStrike" spc="-1">
              <a:latin typeface="Arial"/>
            </a:endParaRPr>
          </a:p>
        </p:txBody>
      </p:sp>
    </p:spTree>
    <p:extLst>
      <p:ext uri="{BB962C8B-B14F-4D97-AF65-F5344CB8AC3E}">
        <p14:creationId xmlns:p14="http://schemas.microsoft.com/office/powerpoint/2010/main" val="382610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172" y="227852"/>
            <a:ext cx="8229090" cy="953859"/>
          </a:xfrm>
          <a:prstGeom prst="rect">
            <a:avLst/>
          </a:prstGeom>
        </p:spPr>
        <p:txBody>
          <a:bodyPr lIns="0" tIns="0" rIns="0" bIns="0" anchor="ctr"/>
          <a:lstStyle/>
          <a:p>
            <a:pPr algn="ctr"/>
            <a:endParaRPr lang="en-US" sz="3991" b="0" strike="noStrike" spc="-1">
              <a:latin typeface="Arial"/>
            </a:endParaRPr>
          </a:p>
        </p:txBody>
      </p:sp>
      <p:sp>
        <p:nvSpPr>
          <p:cNvPr id="25" name="PlaceHolder 2"/>
          <p:cNvSpPr>
            <a:spLocks noGrp="1"/>
          </p:cNvSpPr>
          <p:nvPr>
            <p:ph type="body"/>
          </p:nvPr>
        </p:nvSpPr>
        <p:spPr>
          <a:xfrm>
            <a:off x="457172" y="1336999"/>
            <a:ext cx="8229090" cy="1580815"/>
          </a:xfrm>
          <a:prstGeom prst="rect">
            <a:avLst/>
          </a:prstGeom>
        </p:spPr>
        <p:txBody>
          <a:bodyPr lIns="0" tIns="0" rIns="0" bIns="0">
            <a:normAutofit/>
          </a:bodyPr>
          <a:lstStyle/>
          <a:p>
            <a:endParaRPr lang="en-US" sz="2903" b="0" strike="noStrike" spc="-1">
              <a:latin typeface="Arial"/>
            </a:endParaRPr>
          </a:p>
        </p:txBody>
      </p:sp>
      <p:sp>
        <p:nvSpPr>
          <p:cNvPr id="26" name="PlaceHolder 3"/>
          <p:cNvSpPr>
            <a:spLocks noGrp="1"/>
          </p:cNvSpPr>
          <p:nvPr>
            <p:ph type="body"/>
          </p:nvPr>
        </p:nvSpPr>
        <p:spPr>
          <a:xfrm>
            <a:off x="457172" y="3068385"/>
            <a:ext cx="8229090" cy="1580815"/>
          </a:xfrm>
          <a:prstGeom prst="rect">
            <a:avLst/>
          </a:prstGeom>
        </p:spPr>
        <p:txBody>
          <a:bodyPr lIns="0" tIns="0" rIns="0" bIns="0">
            <a:normAutofit/>
          </a:bodyPr>
          <a:lstStyle/>
          <a:p>
            <a:endParaRPr lang="en-US" sz="2903" b="0" strike="noStrike" spc="-1">
              <a:latin typeface="Arial"/>
            </a:endParaRPr>
          </a:p>
        </p:txBody>
      </p:sp>
    </p:spTree>
    <p:extLst>
      <p:ext uri="{BB962C8B-B14F-4D97-AF65-F5344CB8AC3E}">
        <p14:creationId xmlns:p14="http://schemas.microsoft.com/office/powerpoint/2010/main" val="2979001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172" y="227852"/>
            <a:ext cx="8229090" cy="953859"/>
          </a:xfrm>
          <a:prstGeom prst="rect">
            <a:avLst/>
          </a:prstGeom>
        </p:spPr>
        <p:txBody>
          <a:bodyPr lIns="0" tIns="0" rIns="0" bIns="0" anchor="ctr"/>
          <a:lstStyle/>
          <a:p>
            <a:pPr algn="ctr"/>
            <a:endParaRPr lang="en-US" sz="3991" b="0" strike="noStrike" spc="-1">
              <a:latin typeface="Arial"/>
            </a:endParaRPr>
          </a:p>
        </p:txBody>
      </p:sp>
      <p:sp>
        <p:nvSpPr>
          <p:cNvPr id="28" name="PlaceHolder 2"/>
          <p:cNvSpPr>
            <a:spLocks noGrp="1"/>
          </p:cNvSpPr>
          <p:nvPr>
            <p:ph type="body"/>
          </p:nvPr>
        </p:nvSpPr>
        <p:spPr>
          <a:xfrm>
            <a:off x="457172" y="1336999"/>
            <a:ext cx="4015600" cy="1580815"/>
          </a:xfrm>
          <a:prstGeom prst="rect">
            <a:avLst/>
          </a:prstGeom>
        </p:spPr>
        <p:txBody>
          <a:bodyPr lIns="0" tIns="0" rIns="0" bIns="0">
            <a:normAutofit/>
          </a:bodyPr>
          <a:lstStyle/>
          <a:p>
            <a:endParaRPr lang="en-US" sz="2903" b="0" strike="noStrike" spc="-1">
              <a:latin typeface="Arial"/>
            </a:endParaRPr>
          </a:p>
        </p:txBody>
      </p:sp>
      <p:sp>
        <p:nvSpPr>
          <p:cNvPr id="29" name="PlaceHolder 3"/>
          <p:cNvSpPr>
            <a:spLocks noGrp="1"/>
          </p:cNvSpPr>
          <p:nvPr>
            <p:ph type="body"/>
          </p:nvPr>
        </p:nvSpPr>
        <p:spPr>
          <a:xfrm>
            <a:off x="4673927" y="1336999"/>
            <a:ext cx="4015600" cy="1580815"/>
          </a:xfrm>
          <a:prstGeom prst="rect">
            <a:avLst/>
          </a:prstGeom>
        </p:spPr>
        <p:txBody>
          <a:bodyPr lIns="0" tIns="0" rIns="0" bIns="0">
            <a:normAutofit/>
          </a:bodyPr>
          <a:lstStyle/>
          <a:p>
            <a:endParaRPr lang="en-US" sz="2903" b="0" strike="noStrike" spc="-1">
              <a:latin typeface="Arial"/>
            </a:endParaRPr>
          </a:p>
        </p:txBody>
      </p:sp>
      <p:sp>
        <p:nvSpPr>
          <p:cNvPr id="30" name="PlaceHolder 4"/>
          <p:cNvSpPr>
            <a:spLocks noGrp="1"/>
          </p:cNvSpPr>
          <p:nvPr>
            <p:ph type="body"/>
          </p:nvPr>
        </p:nvSpPr>
        <p:spPr>
          <a:xfrm>
            <a:off x="457172" y="3068385"/>
            <a:ext cx="4015600" cy="1580815"/>
          </a:xfrm>
          <a:prstGeom prst="rect">
            <a:avLst/>
          </a:prstGeom>
        </p:spPr>
        <p:txBody>
          <a:bodyPr lIns="0" tIns="0" rIns="0" bIns="0">
            <a:normAutofit/>
          </a:bodyPr>
          <a:lstStyle/>
          <a:p>
            <a:endParaRPr lang="en-US" sz="2903" b="0" strike="noStrike" spc="-1">
              <a:latin typeface="Arial"/>
            </a:endParaRPr>
          </a:p>
        </p:txBody>
      </p:sp>
      <p:sp>
        <p:nvSpPr>
          <p:cNvPr id="31" name="PlaceHolder 5"/>
          <p:cNvSpPr>
            <a:spLocks noGrp="1"/>
          </p:cNvSpPr>
          <p:nvPr>
            <p:ph type="body"/>
          </p:nvPr>
        </p:nvSpPr>
        <p:spPr>
          <a:xfrm>
            <a:off x="4673927" y="3068385"/>
            <a:ext cx="4015600" cy="1580815"/>
          </a:xfrm>
          <a:prstGeom prst="rect">
            <a:avLst/>
          </a:prstGeom>
        </p:spPr>
        <p:txBody>
          <a:bodyPr lIns="0" tIns="0" rIns="0" bIns="0">
            <a:normAutofit/>
          </a:bodyPr>
          <a:lstStyle/>
          <a:p>
            <a:endParaRPr lang="en-US" sz="2903" b="0" strike="noStrike" spc="-1">
              <a:latin typeface="Arial"/>
            </a:endParaRPr>
          </a:p>
        </p:txBody>
      </p:sp>
    </p:spTree>
    <p:extLst>
      <p:ext uri="{BB962C8B-B14F-4D97-AF65-F5344CB8AC3E}">
        <p14:creationId xmlns:p14="http://schemas.microsoft.com/office/powerpoint/2010/main" val="1490999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172" y="227852"/>
            <a:ext cx="8229090" cy="953859"/>
          </a:xfrm>
          <a:prstGeom prst="rect">
            <a:avLst/>
          </a:prstGeom>
        </p:spPr>
        <p:txBody>
          <a:bodyPr lIns="0" tIns="0" rIns="0" bIns="0" anchor="ctr"/>
          <a:lstStyle/>
          <a:p>
            <a:pPr algn="ctr"/>
            <a:endParaRPr lang="en-US" sz="3991" b="0" strike="noStrike" spc="-1">
              <a:latin typeface="Arial"/>
            </a:endParaRPr>
          </a:p>
        </p:txBody>
      </p:sp>
      <p:sp>
        <p:nvSpPr>
          <p:cNvPr id="33" name="PlaceHolder 2"/>
          <p:cNvSpPr>
            <a:spLocks noGrp="1"/>
          </p:cNvSpPr>
          <p:nvPr>
            <p:ph type="body"/>
          </p:nvPr>
        </p:nvSpPr>
        <p:spPr>
          <a:xfrm>
            <a:off x="457172" y="1336999"/>
            <a:ext cx="2649636" cy="1580815"/>
          </a:xfrm>
          <a:prstGeom prst="rect">
            <a:avLst/>
          </a:prstGeom>
        </p:spPr>
        <p:txBody>
          <a:bodyPr lIns="0" tIns="0" rIns="0" bIns="0">
            <a:normAutofit/>
          </a:bodyPr>
          <a:lstStyle/>
          <a:p>
            <a:endParaRPr lang="en-US" sz="2903" b="0" strike="noStrike" spc="-1">
              <a:latin typeface="Arial"/>
            </a:endParaRPr>
          </a:p>
        </p:txBody>
      </p:sp>
      <p:sp>
        <p:nvSpPr>
          <p:cNvPr id="34" name="PlaceHolder 3"/>
          <p:cNvSpPr>
            <a:spLocks noGrp="1"/>
          </p:cNvSpPr>
          <p:nvPr>
            <p:ph type="body"/>
          </p:nvPr>
        </p:nvSpPr>
        <p:spPr>
          <a:xfrm>
            <a:off x="3239714" y="1336999"/>
            <a:ext cx="2649636" cy="1580815"/>
          </a:xfrm>
          <a:prstGeom prst="rect">
            <a:avLst/>
          </a:prstGeom>
        </p:spPr>
        <p:txBody>
          <a:bodyPr lIns="0" tIns="0" rIns="0" bIns="0">
            <a:normAutofit/>
          </a:bodyPr>
          <a:lstStyle/>
          <a:p>
            <a:endParaRPr lang="en-US" sz="2903" b="0" strike="noStrike" spc="-1">
              <a:latin typeface="Arial"/>
            </a:endParaRPr>
          </a:p>
        </p:txBody>
      </p:sp>
      <p:sp>
        <p:nvSpPr>
          <p:cNvPr id="35" name="PlaceHolder 4"/>
          <p:cNvSpPr>
            <a:spLocks noGrp="1"/>
          </p:cNvSpPr>
          <p:nvPr>
            <p:ph type="body"/>
          </p:nvPr>
        </p:nvSpPr>
        <p:spPr>
          <a:xfrm>
            <a:off x="6022257" y="1336999"/>
            <a:ext cx="2649636" cy="1580815"/>
          </a:xfrm>
          <a:prstGeom prst="rect">
            <a:avLst/>
          </a:prstGeom>
        </p:spPr>
        <p:txBody>
          <a:bodyPr lIns="0" tIns="0" rIns="0" bIns="0">
            <a:normAutofit/>
          </a:bodyPr>
          <a:lstStyle/>
          <a:p>
            <a:endParaRPr lang="en-US" sz="2903" b="0" strike="noStrike" spc="-1">
              <a:latin typeface="Arial"/>
            </a:endParaRPr>
          </a:p>
        </p:txBody>
      </p:sp>
      <p:sp>
        <p:nvSpPr>
          <p:cNvPr id="36" name="PlaceHolder 5"/>
          <p:cNvSpPr>
            <a:spLocks noGrp="1"/>
          </p:cNvSpPr>
          <p:nvPr>
            <p:ph type="body"/>
          </p:nvPr>
        </p:nvSpPr>
        <p:spPr>
          <a:xfrm>
            <a:off x="457172" y="3068385"/>
            <a:ext cx="2649636" cy="1580815"/>
          </a:xfrm>
          <a:prstGeom prst="rect">
            <a:avLst/>
          </a:prstGeom>
        </p:spPr>
        <p:txBody>
          <a:bodyPr lIns="0" tIns="0" rIns="0" bIns="0">
            <a:normAutofit/>
          </a:bodyPr>
          <a:lstStyle/>
          <a:p>
            <a:endParaRPr lang="en-US" sz="2903" b="0" strike="noStrike" spc="-1">
              <a:latin typeface="Arial"/>
            </a:endParaRPr>
          </a:p>
        </p:txBody>
      </p:sp>
      <p:sp>
        <p:nvSpPr>
          <p:cNvPr id="37" name="PlaceHolder 6"/>
          <p:cNvSpPr>
            <a:spLocks noGrp="1"/>
          </p:cNvSpPr>
          <p:nvPr>
            <p:ph type="body"/>
          </p:nvPr>
        </p:nvSpPr>
        <p:spPr>
          <a:xfrm>
            <a:off x="3239714" y="3068385"/>
            <a:ext cx="2649636" cy="1580815"/>
          </a:xfrm>
          <a:prstGeom prst="rect">
            <a:avLst/>
          </a:prstGeom>
        </p:spPr>
        <p:txBody>
          <a:bodyPr lIns="0" tIns="0" rIns="0" bIns="0">
            <a:normAutofit/>
          </a:bodyPr>
          <a:lstStyle/>
          <a:p>
            <a:endParaRPr lang="en-US" sz="2903" b="0" strike="noStrike" spc="-1">
              <a:latin typeface="Arial"/>
            </a:endParaRPr>
          </a:p>
        </p:txBody>
      </p:sp>
      <p:sp>
        <p:nvSpPr>
          <p:cNvPr id="38" name="PlaceHolder 7"/>
          <p:cNvSpPr>
            <a:spLocks noGrp="1"/>
          </p:cNvSpPr>
          <p:nvPr>
            <p:ph type="body"/>
          </p:nvPr>
        </p:nvSpPr>
        <p:spPr>
          <a:xfrm>
            <a:off x="6022257" y="3068385"/>
            <a:ext cx="2649636" cy="1580815"/>
          </a:xfrm>
          <a:prstGeom prst="rect">
            <a:avLst/>
          </a:prstGeom>
        </p:spPr>
        <p:txBody>
          <a:bodyPr lIns="0" tIns="0" rIns="0" bIns="0">
            <a:normAutofit/>
          </a:bodyPr>
          <a:lstStyle/>
          <a:p>
            <a:endParaRPr lang="en-US" sz="2903" b="0" strike="noStrike" spc="-1">
              <a:latin typeface="Arial"/>
            </a:endParaRPr>
          </a:p>
        </p:txBody>
      </p:sp>
    </p:spTree>
    <p:extLst>
      <p:ext uri="{BB962C8B-B14F-4D97-AF65-F5344CB8AC3E}">
        <p14:creationId xmlns:p14="http://schemas.microsoft.com/office/powerpoint/2010/main" val="1624045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960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172" y="227852"/>
            <a:ext cx="8229090" cy="953859"/>
          </a:xfrm>
          <a:prstGeom prst="rect">
            <a:avLst/>
          </a:prstGeom>
        </p:spPr>
        <p:txBody>
          <a:bodyPr lIns="0" tIns="0" rIns="0" bIns="0" anchor="ctr"/>
          <a:lstStyle/>
          <a:p>
            <a:pPr algn="ctr"/>
            <a:endParaRPr lang="en-US" sz="3991" b="0" strike="noStrike" spc="-1">
              <a:latin typeface="Arial"/>
            </a:endParaRPr>
          </a:p>
        </p:txBody>
      </p:sp>
      <p:sp>
        <p:nvSpPr>
          <p:cNvPr id="43" name="PlaceHolder 2"/>
          <p:cNvSpPr>
            <a:spLocks noGrp="1"/>
          </p:cNvSpPr>
          <p:nvPr>
            <p:ph type="subTitle"/>
          </p:nvPr>
        </p:nvSpPr>
        <p:spPr>
          <a:xfrm>
            <a:off x="457172" y="1336999"/>
            <a:ext cx="8229090" cy="3314378"/>
          </a:xfrm>
          <a:prstGeom prst="rect">
            <a:avLst/>
          </a:prstGeom>
        </p:spPr>
        <p:txBody>
          <a:bodyPr lIns="0" tIns="0" rIns="0" bIns="0" anchor="ctr"/>
          <a:lstStyle/>
          <a:p>
            <a:pPr algn="ctr"/>
            <a:endParaRPr lang="en-US" sz="2903" b="0" strike="noStrike" spc="-1">
              <a:latin typeface="Arial"/>
            </a:endParaRPr>
          </a:p>
        </p:txBody>
      </p:sp>
    </p:spTree>
    <p:extLst>
      <p:ext uri="{BB962C8B-B14F-4D97-AF65-F5344CB8AC3E}">
        <p14:creationId xmlns:p14="http://schemas.microsoft.com/office/powerpoint/2010/main" val="124357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172" y="227852"/>
            <a:ext cx="8229090" cy="953859"/>
          </a:xfrm>
          <a:prstGeom prst="rect">
            <a:avLst/>
          </a:prstGeom>
        </p:spPr>
        <p:txBody>
          <a:bodyPr lIns="0" tIns="0" rIns="0" bIns="0" anchor="ctr"/>
          <a:lstStyle/>
          <a:p>
            <a:pPr algn="ctr"/>
            <a:endParaRPr lang="en-US" sz="3991" b="0" strike="noStrike" spc="-1">
              <a:latin typeface="Arial"/>
            </a:endParaRPr>
          </a:p>
        </p:txBody>
      </p:sp>
      <p:sp>
        <p:nvSpPr>
          <p:cNvPr id="45" name="PlaceHolder 2"/>
          <p:cNvSpPr>
            <a:spLocks noGrp="1"/>
          </p:cNvSpPr>
          <p:nvPr>
            <p:ph type="body"/>
          </p:nvPr>
        </p:nvSpPr>
        <p:spPr>
          <a:xfrm>
            <a:off x="457172" y="1336999"/>
            <a:ext cx="8229090" cy="3314378"/>
          </a:xfrm>
          <a:prstGeom prst="rect">
            <a:avLst/>
          </a:prstGeom>
        </p:spPr>
        <p:txBody>
          <a:bodyPr lIns="0" tIns="0" rIns="0" bIns="0">
            <a:normAutofit/>
          </a:bodyPr>
          <a:lstStyle/>
          <a:p>
            <a:endParaRPr lang="en-US" sz="2903" b="0" strike="noStrike" spc="-1">
              <a:latin typeface="Arial"/>
            </a:endParaRPr>
          </a:p>
        </p:txBody>
      </p:sp>
    </p:spTree>
    <p:extLst>
      <p:ext uri="{BB962C8B-B14F-4D97-AF65-F5344CB8AC3E}">
        <p14:creationId xmlns:p14="http://schemas.microsoft.com/office/powerpoint/2010/main" val="3574430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172" y="227852"/>
            <a:ext cx="8229090" cy="953859"/>
          </a:xfrm>
          <a:prstGeom prst="rect">
            <a:avLst/>
          </a:prstGeom>
        </p:spPr>
        <p:txBody>
          <a:bodyPr lIns="0" tIns="0" rIns="0" bIns="0" anchor="ctr"/>
          <a:lstStyle/>
          <a:p>
            <a:pPr algn="ctr"/>
            <a:endParaRPr lang="en-US" sz="3991" b="0" strike="noStrike" spc="-1">
              <a:latin typeface="Arial"/>
            </a:endParaRPr>
          </a:p>
        </p:txBody>
      </p:sp>
      <p:sp>
        <p:nvSpPr>
          <p:cNvPr id="47" name="PlaceHolder 2"/>
          <p:cNvSpPr>
            <a:spLocks noGrp="1"/>
          </p:cNvSpPr>
          <p:nvPr>
            <p:ph type="body"/>
          </p:nvPr>
        </p:nvSpPr>
        <p:spPr>
          <a:xfrm>
            <a:off x="457172" y="1336999"/>
            <a:ext cx="4015600" cy="3314378"/>
          </a:xfrm>
          <a:prstGeom prst="rect">
            <a:avLst/>
          </a:prstGeom>
        </p:spPr>
        <p:txBody>
          <a:bodyPr lIns="0" tIns="0" rIns="0" bIns="0">
            <a:normAutofit/>
          </a:bodyPr>
          <a:lstStyle/>
          <a:p>
            <a:endParaRPr lang="en-US" sz="2903" b="0" strike="noStrike" spc="-1">
              <a:latin typeface="Arial"/>
            </a:endParaRPr>
          </a:p>
        </p:txBody>
      </p:sp>
      <p:sp>
        <p:nvSpPr>
          <p:cNvPr id="48" name="PlaceHolder 3"/>
          <p:cNvSpPr>
            <a:spLocks noGrp="1"/>
          </p:cNvSpPr>
          <p:nvPr>
            <p:ph type="body"/>
          </p:nvPr>
        </p:nvSpPr>
        <p:spPr>
          <a:xfrm>
            <a:off x="4673927" y="1336999"/>
            <a:ext cx="4015600" cy="3314378"/>
          </a:xfrm>
          <a:prstGeom prst="rect">
            <a:avLst/>
          </a:prstGeom>
        </p:spPr>
        <p:txBody>
          <a:bodyPr lIns="0" tIns="0" rIns="0" bIns="0">
            <a:normAutofit/>
          </a:bodyPr>
          <a:lstStyle/>
          <a:p>
            <a:endParaRPr lang="en-US" sz="2903" b="0" strike="noStrike" spc="-1">
              <a:latin typeface="Arial"/>
            </a:endParaRPr>
          </a:p>
        </p:txBody>
      </p:sp>
    </p:spTree>
    <p:extLst>
      <p:ext uri="{BB962C8B-B14F-4D97-AF65-F5344CB8AC3E}">
        <p14:creationId xmlns:p14="http://schemas.microsoft.com/office/powerpoint/2010/main" val="2335234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172" y="227852"/>
            <a:ext cx="8229090" cy="953859"/>
          </a:xfrm>
          <a:prstGeom prst="rect">
            <a:avLst/>
          </a:prstGeom>
        </p:spPr>
        <p:txBody>
          <a:bodyPr lIns="0" tIns="0" rIns="0" bIns="0" anchor="ctr"/>
          <a:lstStyle/>
          <a:p>
            <a:pPr algn="ctr"/>
            <a:endParaRPr lang="en-US" sz="3991" b="0" strike="noStrike" spc="-1">
              <a:latin typeface="Arial"/>
            </a:endParaRPr>
          </a:p>
        </p:txBody>
      </p:sp>
    </p:spTree>
    <p:extLst>
      <p:ext uri="{BB962C8B-B14F-4D97-AF65-F5344CB8AC3E}">
        <p14:creationId xmlns:p14="http://schemas.microsoft.com/office/powerpoint/2010/main" val="3866248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lstStyle>
            <a:lvl1pPr algn="l">
              <a:defRPr sz="3333" b="1" cap="all"/>
            </a:lvl1p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a:xfrm>
            <a:off x="3124200" y="5204354"/>
            <a:ext cx="2895600" cy="396875"/>
          </a:xfrm>
          <a:prstGeom prst="rect">
            <a:avLst/>
          </a:prstGeom>
        </p:spPr>
        <p:txBody>
          <a:bodyPr/>
          <a:lstStyle>
            <a:lvl1pPr>
              <a:defRPr>
                <a:latin typeface="Arial" charset="0"/>
              </a:defRPr>
            </a:lvl1pPr>
          </a:lstStyle>
          <a:p>
            <a:pPr>
              <a:defRPr/>
            </a:pPr>
            <a:r>
              <a:rPr lang="en-GB" smtClean="0"/>
              <a:t>USAID EPA Workshop 29-30 November 2022</a:t>
            </a:r>
            <a:endParaRPr lang="en-GB"/>
          </a:p>
        </p:txBody>
      </p:sp>
      <p:sp>
        <p:nvSpPr>
          <p:cNvPr id="5" name="Rectangle 6"/>
          <p:cNvSpPr>
            <a:spLocks noGrp="1" noChangeArrowheads="1"/>
          </p:cNvSpPr>
          <p:nvPr>
            <p:ph type="sldNum" sz="quarter" idx="12"/>
          </p:nvPr>
        </p:nvSpPr>
        <p:spPr>
          <a:xfrm>
            <a:off x="6162675" y="5204354"/>
            <a:ext cx="762000" cy="39687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1F45AEB-995B-402E-A879-F49E2ED276E0}" type="slidenum">
              <a:rPr lang="en-GB" altLang="en-US"/>
              <a:pPr>
                <a:defRPr/>
              </a:pPr>
              <a:t>‹#›</a:t>
            </a:fld>
            <a:endParaRPr lang="en-GB" altLang="en-US"/>
          </a:p>
        </p:txBody>
      </p:sp>
    </p:spTree>
    <p:extLst>
      <p:ext uri="{BB962C8B-B14F-4D97-AF65-F5344CB8AC3E}">
        <p14:creationId xmlns:p14="http://schemas.microsoft.com/office/powerpoint/2010/main" val="2428624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172" y="227852"/>
            <a:ext cx="8229090" cy="4422800"/>
          </a:xfrm>
          <a:prstGeom prst="rect">
            <a:avLst/>
          </a:prstGeom>
        </p:spPr>
        <p:txBody>
          <a:bodyPr lIns="0" tIns="0" rIns="0" bIns="0" anchor="ctr"/>
          <a:lstStyle/>
          <a:p>
            <a:pPr algn="ctr"/>
            <a:endParaRPr lang="en-US" sz="2903" b="0" strike="noStrike" spc="-1">
              <a:latin typeface="Arial"/>
            </a:endParaRPr>
          </a:p>
        </p:txBody>
      </p:sp>
    </p:spTree>
    <p:extLst>
      <p:ext uri="{BB962C8B-B14F-4D97-AF65-F5344CB8AC3E}">
        <p14:creationId xmlns:p14="http://schemas.microsoft.com/office/powerpoint/2010/main" val="187670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172" y="227852"/>
            <a:ext cx="8229090" cy="953859"/>
          </a:xfrm>
          <a:prstGeom prst="rect">
            <a:avLst/>
          </a:prstGeom>
        </p:spPr>
        <p:txBody>
          <a:bodyPr lIns="0" tIns="0" rIns="0" bIns="0" anchor="ctr"/>
          <a:lstStyle/>
          <a:p>
            <a:pPr algn="ctr"/>
            <a:endParaRPr lang="en-US" sz="3991" b="0" strike="noStrike" spc="-1">
              <a:latin typeface="Arial"/>
            </a:endParaRPr>
          </a:p>
        </p:txBody>
      </p:sp>
      <p:sp>
        <p:nvSpPr>
          <p:cNvPr id="52" name="PlaceHolder 2"/>
          <p:cNvSpPr>
            <a:spLocks noGrp="1"/>
          </p:cNvSpPr>
          <p:nvPr>
            <p:ph type="body"/>
          </p:nvPr>
        </p:nvSpPr>
        <p:spPr>
          <a:xfrm>
            <a:off x="457172" y="1336999"/>
            <a:ext cx="4015600" cy="1580815"/>
          </a:xfrm>
          <a:prstGeom prst="rect">
            <a:avLst/>
          </a:prstGeom>
        </p:spPr>
        <p:txBody>
          <a:bodyPr lIns="0" tIns="0" rIns="0" bIns="0">
            <a:normAutofit/>
          </a:bodyPr>
          <a:lstStyle/>
          <a:p>
            <a:endParaRPr lang="en-US" sz="2903" b="0" strike="noStrike" spc="-1">
              <a:latin typeface="Arial"/>
            </a:endParaRPr>
          </a:p>
        </p:txBody>
      </p:sp>
      <p:sp>
        <p:nvSpPr>
          <p:cNvPr id="53" name="PlaceHolder 3"/>
          <p:cNvSpPr>
            <a:spLocks noGrp="1"/>
          </p:cNvSpPr>
          <p:nvPr>
            <p:ph type="body"/>
          </p:nvPr>
        </p:nvSpPr>
        <p:spPr>
          <a:xfrm>
            <a:off x="4673927" y="1336999"/>
            <a:ext cx="4015600" cy="3314378"/>
          </a:xfrm>
          <a:prstGeom prst="rect">
            <a:avLst/>
          </a:prstGeom>
        </p:spPr>
        <p:txBody>
          <a:bodyPr lIns="0" tIns="0" rIns="0" bIns="0">
            <a:normAutofit/>
          </a:bodyPr>
          <a:lstStyle/>
          <a:p>
            <a:endParaRPr lang="en-US" sz="2903" b="0" strike="noStrike" spc="-1">
              <a:latin typeface="Arial"/>
            </a:endParaRPr>
          </a:p>
        </p:txBody>
      </p:sp>
      <p:sp>
        <p:nvSpPr>
          <p:cNvPr id="54" name="PlaceHolder 4"/>
          <p:cNvSpPr>
            <a:spLocks noGrp="1"/>
          </p:cNvSpPr>
          <p:nvPr>
            <p:ph type="body"/>
          </p:nvPr>
        </p:nvSpPr>
        <p:spPr>
          <a:xfrm>
            <a:off x="457172" y="3068385"/>
            <a:ext cx="4015600" cy="1580815"/>
          </a:xfrm>
          <a:prstGeom prst="rect">
            <a:avLst/>
          </a:prstGeom>
        </p:spPr>
        <p:txBody>
          <a:bodyPr lIns="0" tIns="0" rIns="0" bIns="0">
            <a:normAutofit/>
          </a:bodyPr>
          <a:lstStyle/>
          <a:p>
            <a:endParaRPr lang="en-US" sz="2903" b="0" strike="noStrike" spc="-1">
              <a:latin typeface="Arial"/>
            </a:endParaRPr>
          </a:p>
        </p:txBody>
      </p:sp>
    </p:spTree>
    <p:extLst>
      <p:ext uri="{BB962C8B-B14F-4D97-AF65-F5344CB8AC3E}">
        <p14:creationId xmlns:p14="http://schemas.microsoft.com/office/powerpoint/2010/main" val="3334124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172" y="227852"/>
            <a:ext cx="8229090" cy="953859"/>
          </a:xfrm>
          <a:prstGeom prst="rect">
            <a:avLst/>
          </a:prstGeom>
        </p:spPr>
        <p:txBody>
          <a:bodyPr lIns="0" tIns="0" rIns="0" bIns="0" anchor="ctr"/>
          <a:lstStyle/>
          <a:p>
            <a:pPr algn="ctr"/>
            <a:endParaRPr lang="en-US" sz="3991" b="0" strike="noStrike" spc="-1">
              <a:latin typeface="Arial"/>
            </a:endParaRPr>
          </a:p>
        </p:txBody>
      </p:sp>
      <p:sp>
        <p:nvSpPr>
          <p:cNvPr id="56" name="PlaceHolder 2"/>
          <p:cNvSpPr>
            <a:spLocks noGrp="1"/>
          </p:cNvSpPr>
          <p:nvPr>
            <p:ph type="body"/>
          </p:nvPr>
        </p:nvSpPr>
        <p:spPr>
          <a:xfrm>
            <a:off x="457172" y="1336999"/>
            <a:ext cx="4015600" cy="3314378"/>
          </a:xfrm>
          <a:prstGeom prst="rect">
            <a:avLst/>
          </a:prstGeom>
        </p:spPr>
        <p:txBody>
          <a:bodyPr lIns="0" tIns="0" rIns="0" bIns="0">
            <a:normAutofit/>
          </a:bodyPr>
          <a:lstStyle/>
          <a:p>
            <a:endParaRPr lang="en-US" sz="2903" b="0" strike="noStrike" spc="-1">
              <a:latin typeface="Arial"/>
            </a:endParaRPr>
          </a:p>
        </p:txBody>
      </p:sp>
      <p:sp>
        <p:nvSpPr>
          <p:cNvPr id="57" name="PlaceHolder 3"/>
          <p:cNvSpPr>
            <a:spLocks noGrp="1"/>
          </p:cNvSpPr>
          <p:nvPr>
            <p:ph type="body"/>
          </p:nvPr>
        </p:nvSpPr>
        <p:spPr>
          <a:xfrm>
            <a:off x="4673927" y="1336999"/>
            <a:ext cx="4015600" cy="1580815"/>
          </a:xfrm>
          <a:prstGeom prst="rect">
            <a:avLst/>
          </a:prstGeom>
        </p:spPr>
        <p:txBody>
          <a:bodyPr lIns="0" tIns="0" rIns="0" bIns="0">
            <a:normAutofit/>
          </a:bodyPr>
          <a:lstStyle/>
          <a:p>
            <a:endParaRPr lang="en-US" sz="2903" b="0" strike="noStrike" spc="-1">
              <a:latin typeface="Arial"/>
            </a:endParaRPr>
          </a:p>
        </p:txBody>
      </p:sp>
      <p:sp>
        <p:nvSpPr>
          <p:cNvPr id="58" name="PlaceHolder 4"/>
          <p:cNvSpPr>
            <a:spLocks noGrp="1"/>
          </p:cNvSpPr>
          <p:nvPr>
            <p:ph type="body"/>
          </p:nvPr>
        </p:nvSpPr>
        <p:spPr>
          <a:xfrm>
            <a:off x="4673927" y="3068385"/>
            <a:ext cx="4015600" cy="1580815"/>
          </a:xfrm>
          <a:prstGeom prst="rect">
            <a:avLst/>
          </a:prstGeom>
        </p:spPr>
        <p:txBody>
          <a:bodyPr lIns="0" tIns="0" rIns="0" bIns="0">
            <a:normAutofit/>
          </a:bodyPr>
          <a:lstStyle/>
          <a:p>
            <a:endParaRPr lang="en-US" sz="2903" b="0" strike="noStrike" spc="-1">
              <a:latin typeface="Arial"/>
            </a:endParaRPr>
          </a:p>
        </p:txBody>
      </p:sp>
    </p:spTree>
    <p:extLst>
      <p:ext uri="{BB962C8B-B14F-4D97-AF65-F5344CB8AC3E}">
        <p14:creationId xmlns:p14="http://schemas.microsoft.com/office/powerpoint/2010/main" val="1302014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172" y="227852"/>
            <a:ext cx="8229090" cy="953859"/>
          </a:xfrm>
          <a:prstGeom prst="rect">
            <a:avLst/>
          </a:prstGeom>
        </p:spPr>
        <p:txBody>
          <a:bodyPr lIns="0" tIns="0" rIns="0" bIns="0" anchor="ctr"/>
          <a:lstStyle/>
          <a:p>
            <a:pPr algn="ctr"/>
            <a:endParaRPr lang="en-US" sz="3991" b="0" strike="noStrike" spc="-1">
              <a:latin typeface="Arial"/>
            </a:endParaRPr>
          </a:p>
        </p:txBody>
      </p:sp>
      <p:sp>
        <p:nvSpPr>
          <p:cNvPr id="60" name="PlaceHolder 2"/>
          <p:cNvSpPr>
            <a:spLocks noGrp="1"/>
          </p:cNvSpPr>
          <p:nvPr>
            <p:ph type="body"/>
          </p:nvPr>
        </p:nvSpPr>
        <p:spPr>
          <a:xfrm>
            <a:off x="457172" y="1336999"/>
            <a:ext cx="4015600" cy="1580815"/>
          </a:xfrm>
          <a:prstGeom prst="rect">
            <a:avLst/>
          </a:prstGeom>
        </p:spPr>
        <p:txBody>
          <a:bodyPr lIns="0" tIns="0" rIns="0" bIns="0">
            <a:normAutofit/>
          </a:bodyPr>
          <a:lstStyle/>
          <a:p>
            <a:endParaRPr lang="en-US" sz="2903" b="0" strike="noStrike" spc="-1">
              <a:latin typeface="Arial"/>
            </a:endParaRPr>
          </a:p>
        </p:txBody>
      </p:sp>
      <p:sp>
        <p:nvSpPr>
          <p:cNvPr id="61" name="PlaceHolder 3"/>
          <p:cNvSpPr>
            <a:spLocks noGrp="1"/>
          </p:cNvSpPr>
          <p:nvPr>
            <p:ph type="body"/>
          </p:nvPr>
        </p:nvSpPr>
        <p:spPr>
          <a:xfrm>
            <a:off x="4673927" y="1336999"/>
            <a:ext cx="4015600" cy="1580815"/>
          </a:xfrm>
          <a:prstGeom prst="rect">
            <a:avLst/>
          </a:prstGeom>
        </p:spPr>
        <p:txBody>
          <a:bodyPr lIns="0" tIns="0" rIns="0" bIns="0">
            <a:normAutofit/>
          </a:bodyPr>
          <a:lstStyle/>
          <a:p>
            <a:endParaRPr lang="en-US" sz="2903" b="0" strike="noStrike" spc="-1">
              <a:latin typeface="Arial"/>
            </a:endParaRPr>
          </a:p>
        </p:txBody>
      </p:sp>
      <p:sp>
        <p:nvSpPr>
          <p:cNvPr id="62" name="PlaceHolder 4"/>
          <p:cNvSpPr>
            <a:spLocks noGrp="1"/>
          </p:cNvSpPr>
          <p:nvPr>
            <p:ph type="body"/>
          </p:nvPr>
        </p:nvSpPr>
        <p:spPr>
          <a:xfrm>
            <a:off x="457172" y="3068385"/>
            <a:ext cx="8229090" cy="1580815"/>
          </a:xfrm>
          <a:prstGeom prst="rect">
            <a:avLst/>
          </a:prstGeom>
        </p:spPr>
        <p:txBody>
          <a:bodyPr lIns="0" tIns="0" rIns="0" bIns="0">
            <a:normAutofit/>
          </a:bodyPr>
          <a:lstStyle/>
          <a:p>
            <a:endParaRPr lang="en-US" sz="2903" b="0" strike="noStrike" spc="-1">
              <a:latin typeface="Arial"/>
            </a:endParaRPr>
          </a:p>
        </p:txBody>
      </p:sp>
    </p:spTree>
    <p:extLst>
      <p:ext uri="{BB962C8B-B14F-4D97-AF65-F5344CB8AC3E}">
        <p14:creationId xmlns:p14="http://schemas.microsoft.com/office/powerpoint/2010/main" val="15636760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172" y="227852"/>
            <a:ext cx="8229090" cy="953859"/>
          </a:xfrm>
          <a:prstGeom prst="rect">
            <a:avLst/>
          </a:prstGeom>
        </p:spPr>
        <p:txBody>
          <a:bodyPr lIns="0" tIns="0" rIns="0" bIns="0" anchor="ctr"/>
          <a:lstStyle/>
          <a:p>
            <a:pPr algn="ctr"/>
            <a:endParaRPr lang="en-US" sz="3991" b="0" strike="noStrike" spc="-1">
              <a:latin typeface="Arial"/>
            </a:endParaRPr>
          </a:p>
        </p:txBody>
      </p:sp>
      <p:sp>
        <p:nvSpPr>
          <p:cNvPr id="64" name="PlaceHolder 2"/>
          <p:cNvSpPr>
            <a:spLocks noGrp="1"/>
          </p:cNvSpPr>
          <p:nvPr>
            <p:ph type="body"/>
          </p:nvPr>
        </p:nvSpPr>
        <p:spPr>
          <a:xfrm>
            <a:off x="457172" y="1336999"/>
            <a:ext cx="8229090" cy="1580815"/>
          </a:xfrm>
          <a:prstGeom prst="rect">
            <a:avLst/>
          </a:prstGeom>
        </p:spPr>
        <p:txBody>
          <a:bodyPr lIns="0" tIns="0" rIns="0" bIns="0">
            <a:normAutofit/>
          </a:bodyPr>
          <a:lstStyle/>
          <a:p>
            <a:endParaRPr lang="en-US" sz="2903" b="0" strike="noStrike" spc="-1">
              <a:latin typeface="Arial"/>
            </a:endParaRPr>
          </a:p>
        </p:txBody>
      </p:sp>
      <p:sp>
        <p:nvSpPr>
          <p:cNvPr id="65" name="PlaceHolder 3"/>
          <p:cNvSpPr>
            <a:spLocks noGrp="1"/>
          </p:cNvSpPr>
          <p:nvPr>
            <p:ph type="body"/>
          </p:nvPr>
        </p:nvSpPr>
        <p:spPr>
          <a:xfrm>
            <a:off x="457172" y="3068385"/>
            <a:ext cx="8229090" cy="1580815"/>
          </a:xfrm>
          <a:prstGeom prst="rect">
            <a:avLst/>
          </a:prstGeom>
        </p:spPr>
        <p:txBody>
          <a:bodyPr lIns="0" tIns="0" rIns="0" bIns="0">
            <a:normAutofit/>
          </a:bodyPr>
          <a:lstStyle/>
          <a:p>
            <a:endParaRPr lang="en-US" sz="2903" b="0" strike="noStrike" spc="-1">
              <a:latin typeface="Arial"/>
            </a:endParaRPr>
          </a:p>
        </p:txBody>
      </p:sp>
    </p:spTree>
    <p:extLst>
      <p:ext uri="{BB962C8B-B14F-4D97-AF65-F5344CB8AC3E}">
        <p14:creationId xmlns:p14="http://schemas.microsoft.com/office/powerpoint/2010/main" val="2936438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172" y="227852"/>
            <a:ext cx="8229090" cy="953859"/>
          </a:xfrm>
          <a:prstGeom prst="rect">
            <a:avLst/>
          </a:prstGeom>
        </p:spPr>
        <p:txBody>
          <a:bodyPr lIns="0" tIns="0" rIns="0" bIns="0" anchor="ctr"/>
          <a:lstStyle/>
          <a:p>
            <a:pPr algn="ctr"/>
            <a:endParaRPr lang="en-US" sz="3991" b="0" strike="noStrike" spc="-1">
              <a:latin typeface="Arial"/>
            </a:endParaRPr>
          </a:p>
        </p:txBody>
      </p:sp>
      <p:sp>
        <p:nvSpPr>
          <p:cNvPr id="67" name="PlaceHolder 2"/>
          <p:cNvSpPr>
            <a:spLocks noGrp="1"/>
          </p:cNvSpPr>
          <p:nvPr>
            <p:ph type="body"/>
          </p:nvPr>
        </p:nvSpPr>
        <p:spPr>
          <a:xfrm>
            <a:off x="457172" y="1336999"/>
            <a:ext cx="4015600" cy="1580815"/>
          </a:xfrm>
          <a:prstGeom prst="rect">
            <a:avLst/>
          </a:prstGeom>
        </p:spPr>
        <p:txBody>
          <a:bodyPr lIns="0" tIns="0" rIns="0" bIns="0">
            <a:normAutofit/>
          </a:bodyPr>
          <a:lstStyle/>
          <a:p>
            <a:endParaRPr lang="en-US" sz="2903" b="0" strike="noStrike" spc="-1">
              <a:latin typeface="Arial"/>
            </a:endParaRPr>
          </a:p>
        </p:txBody>
      </p:sp>
      <p:sp>
        <p:nvSpPr>
          <p:cNvPr id="68" name="PlaceHolder 3"/>
          <p:cNvSpPr>
            <a:spLocks noGrp="1"/>
          </p:cNvSpPr>
          <p:nvPr>
            <p:ph type="body"/>
          </p:nvPr>
        </p:nvSpPr>
        <p:spPr>
          <a:xfrm>
            <a:off x="4673927" y="1336999"/>
            <a:ext cx="4015600" cy="1580815"/>
          </a:xfrm>
          <a:prstGeom prst="rect">
            <a:avLst/>
          </a:prstGeom>
        </p:spPr>
        <p:txBody>
          <a:bodyPr lIns="0" tIns="0" rIns="0" bIns="0">
            <a:normAutofit/>
          </a:bodyPr>
          <a:lstStyle/>
          <a:p>
            <a:endParaRPr lang="en-US" sz="2903" b="0" strike="noStrike" spc="-1">
              <a:latin typeface="Arial"/>
            </a:endParaRPr>
          </a:p>
        </p:txBody>
      </p:sp>
      <p:sp>
        <p:nvSpPr>
          <p:cNvPr id="69" name="PlaceHolder 4"/>
          <p:cNvSpPr>
            <a:spLocks noGrp="1"/>
          </p:cNvSpPr>
          <p:nvPr>
            <p:ph type="body"/>
          </p:nvPr>
        </p:nvSpPr>
        <p:spPr>
          <a:xfrm>
            <a:off x="457172" y="3068385"/>
            <a:ext cx="4015600" cy="1580815"/>
          </a:xfrm>
          <a:prstGeom prst="rect">
            <a:avLst/>
          </a:prstGeom>
        </p:spPr>
        <p:txBody>
          <a:bodyPr lIns="0" tIns="0" rIns="0" bIns="0">
            <a:normAutofit/>
          </a:bodyPr>
          <a:lstStyle/>
          <a:p>
            <a:endParaRPr lang="en-US" sz="2903" b="0" strike="noStrike" spc="-1">
              <a:latin typeface="Arial"/>
            </a:endParaRPr>
          </a:p>
        </p:txBody>
      </p:sp>
      <p:sp>
        <p:nvSpPr>
          <p:cNvPr id="70" name="PlaceHolder 5"/>
          <p:cNvSpPr>
            <a:spLocks noGrp="1"/>
          </p:cNvSpPr>
          <p:nvPr>
            <p:ph type="body"/>
          </p:nvPr>
        </p:nvSpPr>
        <p:spPr>
          <a:xfrm>
            <a:off x="4673927" y="3068385"/>
            <a:ext cx="4015600" cy="1580815"/>
          </a:xfrm>
          <a:prstGeom prst="rect">
            <a:avLst/>
          </a:prstGeom>
        </p:spPr>
        <p:txBody>
          <a:bodyPr lIns="0" tIns="0" rIns="0" bIns="0">
            <a:normAutofit/>
          </a:bodyPr>
          <a:lstStyle/>
          <a:p>
            <a:endParaRPr lang="en-US" sz="2903" b="0" strike="noStrike" spc="-1">
              <a:latin typeface="Arial"/>
            </a:endParaRPr>
          </a:p>
        </p:txBody>
      </p:sp>
    </p:spTree>
    <p:extLst>
      <p:ext uri="{BB962C8B-B14F-4D97-AF65-F5344CB8AC3E}">
        <p14:creationId xmlns:p14="http://schemas.microsoft.com/office/powerpoint/2010/main" val="28426014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172" y="227852"/>
            <a:ext cx="8229090" cy="953859"/>
          </a:xfrm>
          <a:prstGeom prst="rect">
            <a:avLst/>
          </a:prstGeom>
        </p:spPr>
        <p:txBody>
          <a:bodyPr lIns="0" tIns="0" rIns="0" bIns="0" anchor="ctr"/>
          <a:lstStyle/>
          <a:p>
            <a:pPr algn="ctr"/>
            <a:endParaRPr lang="en-US" sz="3991" b="0" strike="noStrike" spc="-1">
              <a:latin typeface="Arial"/>
            </a:endParaRPr>
          </a:p>
        </p:txBody>
      </p:sp>
      <p:sp>
        <p:nvSpPr>
          <p:cNvPr id="72" name="PlaceHolder 2"/>
          <p:cNvSpPr>
            <a:spLocks noGrp="1"/>
          </p:cNvSpPr>
          <p:nvPr>
            <p:ph type="body"/>
          </p:nvPr>
        </p:nvSpPr>
        <p:spPr>
          <a:xfrm>
            <a:off x="457172" y="1336999"/>
            <a:ext cx="2649636" cy="1580815"/>
          </a:xfrm>
          <a:prstGeom prst="rect">
            <a:avLst/>
          </a:prstGeom>
        </p:spPr>
        <p:txBody>
          <a:bodyPr lIns="0" tIns="0" rIns="0" bIns="0">
            <a:normAutofit/>
          </a:bodyPr>
          <a:lstStyle/>
          <a:p>
            <a:endParaRPr lang="en-US" sz="2903" b="0" strike="noStrike" spc="-1">
              <a:latin typeface="Arial"/>
            </a:endParaRPr>
          </a:p>
        </p:txBody>
      </p:sp>
      <p:sp>
        <p:nvSpPr>
          <p:cNvPr id="73" name="PlaceHolder 3"/>
          <p:cNvSpPr>
            <a:spLocks noGrp="1"/>
          </p:cNvSpPr>
          <p:nvPr>
            <p:ph type="body"/>
          </p:nvPr>
        </p:nvSpPr>
        <p:spPr>
          <a:xfrm>
            <a:off x="3239714" y="1336999"/>
            <a:ext cx="2649636" cy="1580815"/>
          </a:xfrm>
          <a:prstGeom prst="rect">
            <a:avLst/>
          </a:prstGeom>
        </p:spPr>
        <p:txBody>
          <a:bodyPr lIns="0" tIns="0" rIns="0" bIns="0">
            <a:normAutofit/>
          </a:bodyPr>
          <a:lstStyle/>
          <a:p>
            <a:endParaRPr lang="en-US" sz="2903" b="0" strike="noStrike" spc="-1">
              <a:latin typeface="Arial"/>
            </a:endParaRPr>
          </a:p>
        </p:txBody>
      </p:sp>
      <p:sp>
        <p:nvSpPr>
          <p:cNvPr id="74" name="PlaceHolder 4"/>
          <p:cNvSpPr>
            <a:spLocks noGrp="1"/>
          </p:cNvSpPr>
          <p:nvPr>
            <p:ph type="body"/>
          </p:nvPr>
        </p:nvSpPr>
        <p:spPr>
          <a:xfrm>
            <a:off x="6022257" y="1336999"/>
            <a:ext cx="2649636" cy="1580815"/>
          </a:xfrm>
          <a:prstGeom prst="rect">
            <a:avLst/>
          </a:prstGeom>
        </p:spPr>
        <p:txBody>
          <a:bodyPr lIns="0" tIns="0" rIns="0" bIns="0">
            <a:normAutofit/>
          </a:bodyPr>
          <a:lstStyle/>
          <a:p>
            <a:endParaRPr lang="en-US" sz="2903" b="0" strike="noStrike" spc="-1">
              <a:latin typeface="Arial"/>
            </a:endParaRPr>
          </a:p>
        </p:txBody>
      </p:sp>
      <p:sp>
        <p:nvSpPr>
          <p:cNvPr id="75" name="PlaceHolder 5"/>
          <p:cNvSpPr>
            <a:spLocks noGrp="1"/>
          </p:cNvSpPr>
          <p:nvPr>
            <p:ph type="body"/>
          </p:nvPr>
        </p:nvSpPr>
        <p:spPr>
          <a:xfrm>
            <a:off x="457172" y="3068385"/>
            <a:ext cx="2649636" cy="1580815"/>
          </a:xfrm>
          <a:prstGeom prst="rect">
            <a:avLst/>
          </a:prstGeom>
        </p:spPr>
        <p:txBody>
          <a:bodyPr lIns="0" tIns="0" rIns="0" bIns="0">
            <a:normAutofit/>
          </a:bodyPr>
          <a:lstStyle/>
          <a:p>
            <a:endParaRPr lang="en-US" sz="2903" b="0" strike="noStrike" spc="-1">
              <a:latin typeface="Arial"/>
            </a:endParaRPr>
          </a:p>
        </p:txBody>
      </p:sp>
      <p:sp>
        <p:nvSpPr>
          <p:cNvPr id="76" name="PlaceHolder 6"/>
          <p:cNvSpPr>
            <a:spLocks noGrp="1"/>
          </p:cNvSpPr>
          <p:nvPr>
            <p:ph type="body"/>
          </p:nvPr>
        </p:nvSpPr>
        <p:spPr>
          <a:xfrm>
            <a:off x="3239714" y="3068385"/>
            <a:ext cx="2649636" cy="1580815"/>
          </a:xfrm>
          <a:prstGeom prst="rect">
            <a:avLst/>
          </a:prstGeom>
        </p:spPr>
        <p:txBody>
          <a:bodyPr lIns="0" tIns="0" rIns="0" bIns="0">
            <a:normAutofit/>
          </a:bodyPr>
          <a:lstStyle/>
          <a:p>
            <a:endParaRPr lang="en-US" sz="2903" b="0" strike="noStrike" spc="-1">
              <a:latin typeface="Arial"/>
            </a:endParaRPr>
          </a:p>
        </p:txBody>
      </p:sp>
      <p:sp>
        <p:nvSpPr>
          <p:cNvPr id="77" name="PlaceHolder 7"/>
          <p:cNvSpPr>
            <a:spLocks noGrp="1"/>
          </p:cNvSpPr>
          <p:nvPr>
            <p:ph type="body"/>
          </p:nvPr>
        </p:nvSpPr>
        <p:spPr>
          <a:xfrm>
            <a:off x="6022257" y="3068385"/>
            <a:ext cx="2649636" cy="1580815"/>
          </a:xfrm>
          <a:prstGeom prst="rect">
            <a:avLst/>
          </a:prstGeom>
        </p:spPr>
        <p:txBody>
          <a:bodyPr lIns="0" tIns="0" rIns="0" bIns="0">
            <a:normAutofit/>
          </a:bodyPr>
          <a:lstStyle/>
          <a:p>
            <a:endParaRPr lang="en-US" sz="2903" b="0" strike="noStrike" spc="-1">
              <a:latin typeface="Arial"/>
            </a:endParaRPr>
          </a:p>
        </p:txBody>
      </p:sp>
    </p:spTree>
    <p:extLst>
      <p:ext uri="{BB962C8B-B14F-4D97-AF65-F5344CB8AC3E}">
        <p14:creationId xmlns:p14="http://schemas.microsoft.com/office/powerpoint/2010/main" val="629556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685800"/>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r>
              <a:rPr lang="en-GB" smtClean="0">
                <a:solidFill>
                  <a:prstClr val="black">
                    <a:tint val="75000"/>
                  </a:prstClr>
                </a:solidFill>
              </a:rPr>
              <a:t>USAID EPA Workshop 29-30 November 2022</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8F5414A-BD07-439E-A015-997FE4A1D0F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9337190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685800"/>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r>
              <a:rPr lang="en-GB" smtClean="0">
                <a:solidFill>
                  <a:prstClr val="black">
                    <a:tint val="75000"/>
                  </a:prstClr>
                </a:solidFill>
              </a:rPr>
              <a:t>USAID EPA Workshop 29-30 November 2022</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8F5414A-BD07-439E-A015-997FE4A1D0F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9236568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r>
              <a:rPr lang="en-GB" smtClean="0">
                <a:solidFill>
                  <a:prstClr val="black">
                    <a:tint val="75000"/>
                  </a:prstClr>
                </a:solidFill>
              </a:rPr>
              <a:t>USAID EPA Workshop 29-30 November 2022</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8F5414A-BD07-439E-A015-997FE4A1D0F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270386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968625" y="1402292"/>
            <a:ext cx="2782888" cy="3255698"/>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03914" y="1402292"/>
            <a:ext cx="2782887" cy="3255698"/>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3124200" y="5204354"/>
            <a:ext cx="2895600" cy="396875"/>
          </a:xfrm>
          <a:prstGeom prst="rect">
            <a:avLst/>
          </a:prstGeom>
        </p:spPr>
        <p:txBody>
          <a:bodyPr/>
          <a:lstStyle>
            <a:lvl1pPr>
              <a:defRPr>
                <a:latin typeface="Arial" charset="0"/>
              </a:defRPr>
            </a:lvl1pPr>
          </a:lstStyle>
          <a:p>
            <a:pPr>
              <a:defRPr/>
            </a:pPr>
            <a:r>
              <a:rPr lang="en-GB" smtClean="0"/>
              <a:t>USAID EPA Workshop 29-30 November 2022</a:t>
            </a:r>
            <a:endParaRPr lang="en-GB"/>
          </a:p>
        </p:txBody>
      </p:sp>
      <p:sp>
        <p:nvSpPr>
          <p:cNvPr id="7" name="Slide Number Placeholder 6"/>
          <p:cNvSpPr>
            <a:spLocks noGrp="1" noChangeArrowheads="1"/>
          </p:cNvSpPr>
          <p:nvPr>
            <p:ph type="sldNum" sz="quarter" idx="12"/>
          </p:nvPr>
        </p:nvSpPr>
        <p:spPr>
          <a:xfrm>
            <a:off x="6162675" y="5204354"/>
            <a:ext cx="762000" cy="39687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7B89658-C020-4DA3-9012-5E4379EBCD2B}" type="slidenum">
              <a:rPr lang="en-GB" altLang="en-US"/>
              <a:pPr>
                <a:defRPr/>
              </a:pPr>
              <a:t>‹#›</a:t>
            </a:fld>
            <a:endParaRPr lang="en-GB" altLang="en-US"/>
          </a:p>
        </p:txBody>
      </p:sp>
    </p:spTree>
    <p:extLst>
      <p:ext uri="{BB962C8B-B14F-4D97-AF65-F5344CB8AC3E}">
        <p14:creationId xmlns:p14="http://schemas.microsoft.com/office/powerpoint/2010/main" val="14622704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685800"/>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r>
              <a:rPr lang="en-GB" smtClean="0">
                <a:solidFill>
                  <a:prstClr val="black">
                    <a:tint val="75000"/>
                  </a:prstClr>
                </a:solidFill>
              </a:rPr>
              <a:t>USAID EPA Workshop 29-30 November 2022</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8F5414A-BD07-439E-A015-997FE4A1D0F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8701823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685800"/>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r>
              <a:rPr lang="en-GB" smtClean="0">
                <a:solidFill>
                  <a:prstClr val="black">
                    <a:tint val="75000"/>
                  </a:prstClr>
                </a:solidFill>
              </a:rPr>
              <a:t>USAID EPA Workshop 29-30 November 2022</a:t>
            </a: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08F5414A-BD07-439E-A015-997FE4A1D0F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792897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685800"/>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r>
              <a:rPr lang="en-GB" smtClean="0">
                <a:solidFill>
                  <a:prstClr val="black">
                    <a:tint val="75000"/>
                  </a:prstClr>
                </a:solidFill>
              </a:rPr>
              <a:t>USAID EPA Workshop 29-30 November 2022</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08F5414A-BD07-439E-A015-997FE4A1D0F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695164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r>
              <a:rPr lang="en-GB" smtClean="0">
                <a:solidFill>
                  <a:prstClr val="black">
                    <a:tint val="75000"/>
                  </a:prstClr>
                </a:solidFill>
              </a:rPr>
              <a:t>USAID EPA Workshop 29-30 November 2022</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08F5414A-BD07-439E-A015-997FE4A1D0F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9229679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r>
              <a:rPr lang="en-GB" smtClean="0">
                <a:solidFill>
                  <a:prstClr val="black">
                    <a:tint val="75000"/>
                  </a:prstClr>
                </a:solidFill>
              </a:rPr>
              <a:t>USAID EPA Workshop 29-30 November 2022</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8F5414A-BD07-439E-A015-997FE4A1D0F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1820662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r>
              <a:rPr lang="en-GB" smtClean="0">
                <a:solidFill>
                  <a:prstClr val="black">
                    <a:tint val="75000"/>
                  </a:prstClr>
                </a:solidFill>
              </a:rPr>
              <a:t>USAID EPA Workshop 29-30 November 2022</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8F5414A-BD07-439E-A015-997FE4A1D0F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1706369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685800"/>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r>
              <a:rPr lang="en-GB" smtClean="0">
                <a:solidFill>
                  <a:prstClr val="black">
                    <a:tint val="75000"/>
                  </a:prstClr>
                </a:solidFill>
              </a:rPr>
              <a:t>USAID EPA Workshop 29-30 November 2022</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8F5414A-BD07-439E-A015-997FE4A1D0F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9286758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685800"/>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r>
              <a:rPr lang="en-GB" smtClean="0">
                <a:solidFill>
                  <a:prstClr val="black">
                    <a:tint val="75000"/>
                  </a:prstClr>
                </a:solidFill>
              </a:rPr>
              <a:t>USAID EPA Workshop 29-30 November 2022</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8F5414A-BD07-439E-A015-997FE4A1D0F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6262803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14760" y="397227"/>
            <a:ext cx="8713341" cy="780087"/>
          </a:xfrm>
          <a:prstGeom prst="rect">
            <a:avLst/>
          </a:prstGeom>
          <a:ln>
            <a:noFill/>
          </a:ln>
        </p:spPr>
        <p:txBody>
          <a:bodyPr anchor="t"/>
          <a:lstStyle>
            <a:lvl1pPr>
              <a:lnSpc>
                <a:spcPts val="2400"/>
              </a:lnSpc>
              <a:defRPr lang="de-DE" sz="225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Key </a:t>
            </a:r>
            <a:r>
              <a:rPr lang="de-DE" dirty="0" err="1"/>
              <a:t>take-aways</a:t>
            </a:r>
            <a:endParaRPr lang="de-DE" dirty="0"/>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14760" y="1288677"/>
            <a:ext cx="8713341" cy="3609050"/>
          </a:xfrm>
          <a:prstGeom prst="rect">
            <a:avLst/>
          </a:prstGeom>
          <a:ln>
            <a:noFill/>
          </a:ln>
        </p:spPr>
        <p:txBody>
          <a:bodyPr anchor="ctr">
            <a:normAutofit/>
          </a:bodyPr>
          <a:lstStyle>
            <a:lvl1pPr marL="0" indent="0">
              <a:lnSpc>
                <a:spcPts val="1950"/>
              </a:lnSpc>
              <a:spcBef>
                <a:spcPts val="0"/>
              </a:spcBef>
              <a:buNone/>
              <a:defRPr sz="1500" b="0">
                <a:solidFill>
                  <a:schemeClr val="tx1"/>
                </a:solidFill>
                <a:latin typeface="Calibri" panose="020F0502020204030204" pitchFamily="34" charset="0"/>
                <a:cs typeface="Calibri" panose="020F0502020204030204" pitchFamily="34" charset="0"/>
              </a:defRPr>
            </a:lvl1pPr>
          </a:lstStyle>
          <a:p>
            <a:pPr lvl="0"/>
            <a:r>
              <a:rPr lang="de-DE" dirty="0"/>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04658" y="277280"/>
            <a:ext cx="46862" cy="6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solidFill>
                <a:schemeClr val="accent2"/>
              </a:solidFill>
            </a:endParaRPr>
          </a:p>
        </p:txBody>
      </p:sp>
    </p:spTree>
    <p:extLst>
      <p:ext uri="{BB962C8B-B14F-4D97-AF65-F5344CB8AC3E}">
        <p14:creationId xmlns:p14="http://schemas.microsoft.com/office/powerpoint/2010/main" val="4011655384"/>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172" y="227852"/>
            <a:ext cx="8229090" cy="953859"/>
          </a:xfrm>
          <a:prstGeom prst="rect">
            <a:avLst/>
          </a:prstGeom>
        </p:spPr>
        <p:txBody>
          <a:bodyPr lIns="0" tIns="0" rIns="0" bIns="0" anchor="ctr"/>
          <a:lstStyle/>
          <a:p>
            <a:pPr algn="ctr"/>
            <a:endParaRPr lang="en-US" sz="3991" b="0" strike="noStrike" spc="-1">
              <a:latin typeface="Arial"/>
            </a:endParaRPr>
          </a:p>
        </p:txBody>
      </p:sp>
      <p:sp>
        <p:nvSpPr>
          <p:cNvPr id="4" name="PlaceHolder 2"/>
          <p:cNvSpPr>
            <a:spLocks noGrp="1"/>
          </p:cNvSpPr>
          <p:nvPr>
            <p:ph type="subTitle"/>
          </p:nvPr>
        </p:nvSpPr>
        <p:spPr>
          <a:xfrm>
            <a:off x="457172" y="1336999"/>
            <a:ext cx="8229090" cy="3314378"/>
          </a:xfrm>
          <a:prstGeom prst="rect">
            <a:avLst/>
          </a:prstGeom>
        </p:spPr>
        <p:txBody>
          <a:bodyPr lIns="0" tIns="0" rIns="0" bIns="0" anchor="ctr"/>
          <a:lstStyle/>
          <a:p>
            <a:pPr algn="ctr"/>
            <a:endParaRPr lang="en-US" sz="2903" b="0" strike="noStrike" spc="-1">
              <a:latin typeface="Arial"/>
            </a:endParaRPr>
          </a:p>
        </p:txBody>
      </p:sp>
    </p:spTree>
    <p:extLst>
      <p:ext uri="{BB962C8B-B14F-4D97-AF65-F5344CB8AC3E}">
        <p14:creationId xmlns:p14="http://schemas.microsoft.com/office/powerpoint/2010/main" val="941352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a:xfrm>
            <a:off x="3124200" y="5204354"/>
            <a:ext cx="2895600" cy="396875"/>
          </a:xfrm>
          <a:prstGeom prst="rect">
            <a:avLst/>
          </a:prstGeom>
        </p:spPr>
        <p:txBody>
          <a:bodyPr/>
          <a:lstStyle>
            <a:lvl1pPr>
              <a:defRPr>
                <a:latin typeface="Arial" charset="0"/>
              </a:defRPr>
            </a:lvl1pPr>
          </a:lstStyle>
          <a:p>
            <a:pPr>
              <a:defRPr/>
            </a:pPr>
            <a:r>
              <a:rPr lang="en-GB" smtClean="0"/>
              <a:t>USAID EPA Workshop 29-30 November 2022</a:t>
            </a:r>
            <a:endParaRPr lang="en-GB"/>
          </a:p>
        </p:txBody>
      </p:sp>
      <p:sp>
        <p:nvSpPr>
          <p:cNvPr id="9" name="Rectangle 6"/>
          <p:cNvSpPr>
            <a:spLocks noGrp="1" noChangeArrowheads="1"/>
          </p:cNvSpPr>
          <p:nvPr>
            <p:ph type="sldNum" sz="quarter" idx="12"/>
          </p:nvPr>
        </p:nvSpPr>
        <p:spPr>
          <a:xfrm>
            <a:off x="6162675" y="5204354"/>
            <a:ext cx="762000" cy="39687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0080B7E-03DF-4CB1-BAB3-E90BF6A658D6}" type="slidenum">
              <a:rPr lang="en-GB" altLang="en-US"/>
              <a:pPr>
                <a:defRPr/>
              </a:pPr>
              <a:t>‹#›</a:t>
            </a:fld>
            <a:endParaRPr lang="en-GB" altLang="en-US"/>
          </a:p>
        </p:txBody>
      </p:sp>
    </p:spTree>
    <p:extLst>
      <p:ext uri="{BB962C8B-B14F-4D97-AF65-F5344CB8AC3E}">
        <p14:creationId xmlns:p14="http://schemas.microsoft.com/office/powerpoint/2010/main" val="1335895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a:xfrm>
            <a:off x="3124200" y="5204354"/>
            <a:ext cx="2895600" cy="396875"/>
          </a:xfrm>
          <a:prstGeom prst="rect">
            <a:avLst/>
          </a:prstGeom>
        </p:spPr>
        <p:txBody>
          <a:bodyPr/>
          <a:lstStyle>
            <a:lvl1pPr>
              <a:defRPr>
                <a:latin typeface="Arial" charset="0"/>
              </a:defRPr>
            </a:lvl1pPr>
          </a:lstStyle>
          <a:p>
            <a:pPr>
              <a:defRPr/>
            </a:pPr>
            <a:r>
              <a:rPr lang="en-GB" smtClean="0"/>
              <a:t>USAID EPA Workshop 29-30 November 2022</a:t>
            </a:r>
            <a:endParaRPr lang="en-GB"/>
          </a:p>
        </p:txBody>
      </p:sp>
      <p:sp>
        <p:nvSpPr>
          <p:cNvPr id="5" name="Rectangle 6"/>
          <p:cNvSpPr>
            <a:spLocks noGrp="1" noChangeArrowheads="1"/>
          </p:cNvSpPr>
          <p:nvPr>
            <p:ph type="sldNum" sz="quarter" idx="12"/>
          </p:nvPr>
        </p:nvSpPr>
        <p:spPr>
          <a:xfrm>
            <a:off x="6162675" y="5204354"/>
            <a:ext cx="762000" cy="39687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2714976-C703-49A4-AD4C-9235B7F0E770}" type="slidenum">
              <a:rPr lang="en-GB" altLang="en-US"/>
              <a:pPr>
                <a:defRPr/>
              </a:pPr>
              <a:t>‹#›</a:t>
            </a:fld>
            <a:endParaRPr lang="en-GB" altLang="en-US"/>
          </a:p>
        </p:txBody>
      </p:sp>
    </p:spTree>
    <p:extLst>
      <p:ext uri="{BB962C8B-B14F-4D97-AF65-F5344CB8AC3E}">
        <p14:creationId xmlns:p14="http://schemas.microsoft.com/office/powerpoint/2010/main" val="191239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a:xfrm>
            <a:off x="3124200" y="5204354"/>
            <a:ext cx="2895600" cy="396875"/>
          </a:xfrm>
          <a:prstGeom prst="rect">
            <a:avLst/>
          </a:prstGeom>
        </p:spPr>
        <p:txBody>
          <a:bodyPr/>
          <a:lstStyle>
            <a:lvl1pPr>
              <a:defRPr>
                <a:latin typeface="Arial" charset="0"/>
              </a:defRPr>
            </a:lvl1pPr>
          </a:lstStyle>
          <a:p>
            <a:pPr>
              <a:defRPr/>
            </a:pPr>
            <a:r>
              <a:rPr lang="en-GB" smtClean="0"/>
              <a:t>USAID EPA Workshop 29-30 November 2022</a:t>
            </a:r>
            <a:endParaRPr lang="en-GB"/>
          </a:p>
        </p:txBody>
      </p:sp>
      <p:sp>
        <p:nvSpPr>
          <p:cNvPr id="4" name="Rectangle 6"/>
          <p:cNvSpPr>
            <a:spLocks noGrp="1" noChangeArrowheads="1"/>
          </p:cNvSpPr>
          <p:nvPr>
            <p:ph type="sldNum" sz="quarter" idx="12"/>
          </p:nvPr>
        </p:nvSpPr>
        <p:spPr>
          <a:xfrm>
            <a:off x="6162675" y="5204354"/>
            <a:ext cx="762000" cy="39687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EE182DE-3362-4A97-81FC-BC39C3FF7248}" type="slidenum">
              <a:rPr lang="en-GB" altLang="en-US"/>
              <a:pPr>
                <a:defRPr/>
              </a:pPr>
              <a:t>‹#›</a:t>
            </a:fld>
            <a:endParaRPr lang="en-GB" altLang="en-US"/>
          </a:p>
        </p:txBody>
      </p:sp>
    </p:spTree>
    <p:extLst>
      <p:ext uri="{BB962C8B-B14F-4D97-AF65-F5344CB8AC3E}">
        <p14:creationId xmlns:p14="http://schemas.microsoft.com/office/powerpoint/2010/main" val="3069631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a:t>Click to edit Master title style</a:t>
            </a:r>
            <a:endParaRPr lang="en-GB"/>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3124200" y="5204354"/>
            <a:ext cx="2895600" cy="396875"/>
          </a:xfrm>
          <a:prstGeom prst="rect">
            <a:avLst/>
          </a:prstGeom>
        </p:spPr>
        <p:txBody>
          <a:bodyPr/>
          <a:lstStyle>
            <a:lvl1pPr>
              <a:defRPr>
                <a:latin typeface="Arial" charset="0"/>
              </a:defRPr>
            </a:lvl1pPr>
          </a:lstStyle>
          <a:p>
            <a:pPr>
              <a:defRPr/>
            </a:pPr>
            <a:r>
              <a:rPr lang="en-GB" smtClean="0"/>
              <a:t>USAID EPA Workshop 29-30 November 2022</a:t>
            </a:r>
            <a:endParaRPr lang="en-GB"/>
          </a:p>
        </p:txBody>
      </p:sp>
      <p:sp>
        <p:nvSpPr>
          <p:cNvPr id="7" name="Slide Number Placeholder 6"/>
          <p:cNvSpPr>
            <a:spLocks noGrp="1" noChangeArrowheads="1"/>
          </p:cNvSpPr>
          <p:nvPr>
            <p:ph type="sldNum" sz="quarter" idx="12"/>
          </p:nvPr>
        </p:nvSpPr>
        <p:spPr>
          <a:xfrm>
            <a:off x="6162675" y="5204354"/>
            <a:ext cx="762000" cy="39687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012825C-9714-4EB3-BDF8-175961E3362A}" type="slidenum">
              <a:rPr lang="en-GB" altLang="en-US"/>
              <a:pPr>
                <a:defRPr/>
              </a:pPr>
              <a:t>‹#›</a:t>
            </a:fld>
            <a:endParaRPr lang="en-GB" altLang="en-US"/>
          </a:p>
        </p:txBody>
      </p:sp>
    </p:spTree>
    <p:extLst>
      <p:ext uri="{BB962C8B-B14F-4D97-AF65-F5344CB8AC3E}">
        <p14:creationId xmlns:p14="http://schemas.microsoft.com/office/powerpoint/2010/main" val="7457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a:t>Click to edit Master title style</a:t>
            </a:r>
            <a:endParaRPr lang="en-GB"/>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3124200" y="5204354"/>
            <a:ext cx="2895600" cy="396875"/>
          </a:xfrm>
          <a:prstGeom prst="rect">
            <a:avLst/>
          </a:prstGeom>
        </p:spPr>
        <p:txBody>
          <a:bodyPr/>
          <a:lstStyle>
            <a:lvl1pPr>
              <a:defRPr>
                <a:latin typeface="Arial" charset="0"/>
              </a:defRPr>
            </a:lvl1pPr>
          </a:lstStyle>
          <a:p>
            <a:pPr>
              <a:defRPr/>
            </a:pPr>
            <a:r>
              <a:rPr lang="en-GB" smtClean="0"/>
              <a:t>USAID EPA Workshop 29-30 November 2022</a:t>
            </a:r>
            <a:endParaRPr lang="en-GB"/>
          </a:p>
        </p:txBody>
      </p:sp>
      <p:sp>
        <p:nvSpPr>
          <p:cNvPr id="7" name="Slide Number Placeholder 6"/>
          <p:cNvSpPr>
            <a:spLocks noGrp="1" noChangeArrowheads="1"/>
          </p:cNvSpPr>
          <p:nvPr>
            <p:ph type="sldNum" sz="quarter" idx="12"/>
          </p:nvPr>
        </p:nvSpPr>
        <p:spPr>
          <a:xfrm>
            <a:off x="6162675" y="5204354"/>
            <a:ext cx="762000" cy="39687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0BA33FF-9148-4966-A2AA-76BA8326FA04}" type="slidenum">
              <a:rPr lang="en-GB" altLang="en-US"/>
              <a:pPr>
                <a:defRPr/>
              </a:pPr>
              <a:t>‹#›</a:t>
            </a:fld>
            <a:endParaRPr lang="en-GB" altLang="en-US"/>
          </a:p>
        </p:txBody>
      </p:sp>
    </p:spTree>
    <p:extLst>
      <p:ext uri="{BB962C8B-B14F-4D97-AF65-F5344CB8AC3E}">
        <p14:creationId xmlns:p14="http://schemas.microsoft.com/office/powerpoint/2010/main" val="2051251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68626" y="228865"/>
            <a:ext cx="57181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968626" y="1402292"/>
            <a:ext cx="5718175" cy="325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676" name="Rectangle 4"/>
          <p:cNvSpPr>
            <a:spLocks noGrp="1" noChangeArrowheads="1"/>
          </p:cNvSpPr>
          <p:nvPr>
            <p:ph type="dt" sz="half" idx="2"/>
          </p:nvPr>
        </p:nvSpPr>
        <p:spPr bwMode="auto">
          <a:xfrm>
            <a:off x="457200" y="5204354"/>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67">
                <a:solidFill>
                  <a:schemeClr val="tx1"/>
                </a:solidFill>
                <a:latin typeface="Arial" charset="0"/>
              </a:defRPr>
            </a:lvl1pPr>
          </a:lstStyle>
          <a:p>
            <a:pPr>
              <a:defRPr/>
            </a:pPr>
            <a:endParaRPr lang="en-GB"/>
          </a:p>
        </p:txBody>
      </p:sp>
      <p:pic>
        <p:nvPicPr>
          <p:cNvPr id="1029" name="Picture 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302501" y="5111750"/>
            <a:ext cx="1450975" cy="42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91708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hf hdr="0" dt="0"/>
  <p:txStyles>
    <p:titleStyle>
      <a:lvl1pPr algn="l" rtl="0" eaLnBrk="0" fontAlgn="base" hangingPunct="0">
        <a:spcBef>
          <a:spcPct val="0"/>
        </a:spcBef>
        <a:spcAft>
          <a:spcPct val="0"/>
        </a:spcAft>
        <a:defRPr sz="2583">
          <a:solidFill>
            <a:srgbClr val="003082"/>
          </a:solidFill>
          <a:latin typeface="+mj-lt"/>
          <a:ea typeface="+mj-ea"/>
          <a:cs typeface="+mj-cs"/>
        </a:defRPr>
      </a:lvl1pPr>
      <a:lvl2pPr algn="l" rtl="0" eaLnBrk="0" fontAlgn="base" hangingPunct="0">
        <a:spcBef>
          <a:spcPct val="0"/>
        </a:spcBef>
        <a:spcAft>
          <a:spcPct val="0"/>
        </a:spcAft>
        <a:defRPr sz="2583">
          <a:solidFill>
            <a:srgbClr val="003082"/>
          </a:solidFill>
          <a:latin typeface="Arial" charset="0"/>
        </a:defRPr>
      </a:lvl2pPr>
      <a:lvl3pPr algn="l" rtl="0" eaLnBrk="0" fontAlgn="base" hangingPunct="0">
        <a:spcBef>
          <a:spcPct val="0"/>
        </a:spcBef>
        <a:spcAft>
          <a:spcPct val="0"/>
        </a:spcAft>
        <a:defRPr sz="2583">
          <a:solidFill>
            <a:srgbClr val="003082"/>
          </a:solidFill>
          <a:latin typeface="Arial" charset="0"/>
        </a:defRPr>
      </a:lvl3pPr>
      <a:lvl4pPr algn="l" rtl="0" eaLnBrk="0" fontAlgn="base" hangingPunct="0">
        <a:spcBef>
          <a:spcPct val="0"/>
        </a:spcBef>
        <a:spcAft>
          <a:spcPct val="0"/>
        </a:spcAft>
        <a:defRPr sz="2583">
          <a:solidFill>
            <a:srgbClr val="003082"/>
          </a:solidFill>
          <a:latin typeface="Arial" charset="0"/>
        </a:defRPr>
      </a:lvl4pPr>
      <a:lvl5pPr algn="l" rtl="0" eaLnBrk="0" fontAlgn="base" hangingPunct="0">
        <a:spcBef>
          <a:spcPct val="0"/>
        </a:spcBef>
        <a:spcAft>
          <a:spcPct val="0"/>
        </a:spcAft>
        <a:defRPr sz="2583">
          <a:solidFill>
            <a:srgbClr val="003082"/>
          </a:solidFill>
          <a:latin typeface="Arial" charset="0"/>
        </a:defRPr>
      </a:lvl5pPr>
      <a:lvl6pPr marL="380985" algn="l" rtl="0" eaLnBrk="1" fontAlgn="base" hangingPunct="1">
        <a:spcBef>
          <a:spcPct val="0"/>
        </a:spcBef>
        <a:spcAft>
          <a:spcPct val="0"/>
        </a:spcAft>
        <a:defRPr sz="2583">
          <a:solidFill>
            <a:srgbClr val="003082"/>
          </a:solidFill>
          <a:latin typeface="Arial" charset="0"/>
        </a:defRPr>
      </a:lvl6pPr>
      <a:lvl7pPr marL="761970" algn="l" rtl="0" eaLnBrk="1" fontAlgn="base" hangingPunct="1">
        <a:spcBef>
          <a:spcPct val="0"/>
        </a:spcBef>
        <a:spcAft>
          <a:spcPct val="0"/>
        </a:spcAft>
        <a:defRPr sz="2583">
          <a:solidFill>
            <a:srgbClr val="003082"/>
          </a:solidFill>
          <a:latin typeface="Arial" charset="0"/>
        </a:defRPr>
      </a:lvl7pPr>
      <a:lvl8pPr marL="1142954" algn="l" rtl="0" eaLnBrk="1" fontAlgn="base" hangingPunct="1">
        <a:spcBef>
          <a:spcPct val="0"/>
        </a:spcBef>
        <a:spcAft>
          <a:spcPct val="0"/>
        </a:spcAft>
        <a:defRPr sz="2583">
          <a:solidFill>
            <a:srgbClr val="003082"/>
          </a:solidFill>
          <a:latin typeface="Arial" charset="0"/>
        </a:defRPr>
      </a:lvl8pPr>
      <a:lvl9pPr marL="1523939" algn="l" rtl="0" eaLnBrk="1" fontAlgn="base" hangingPunct="1">
        <a:spcBef>
          <a:spcPct val="0"/>
        </a:spcBef>
        <a:spcAft>
          <a:spcPct val="0"/>
        </a:spcAft>
        <a:defRPr sz="2583">
          <a:solidFill>
            <a:srgbClr val="003082"/>
          </a:solidFill>
          <a:latin typeface="Arial" charset="0"/>
        </a:defRPr>
      </a:lvl9pPr>
    </p:titleStyle>
    <p:bodyStyle>
      <a:lvl1pPr marL="285739" indent="-285739" algn="l" rtl="0" eaLnBrk="0" fontAlgn="base" hangingPunct="0">
        <a:spcBef>
          <a:spcPct val="50000"/>
        </a:spcBef>
        <a:spcAft>
          <a:spcPct val="0"/>
        </a:spcAft>
        <a:buClr>
          <a:srgbClr val="028005"/>
        </a:buClr>
        <a:buChar char="•"/>
        <a:defRPr sz="1917">
          <a:solidFill>
            <a:srgbClr val="003082"/>
          </a:solidFill>
          <a:latin typeface="+mn-lt"/>
          <a:ea typeface="+mn-ea"/>
          <a:cs typeface="+mn-cs"/>
        </a:defRPr>
      </a:lvl1pPr>
      <a:lvl2pPr marL="619100" indent="-238115" algn="l" rtl="0" eaLnBrk="0" fontAlgn="base" hangingPunct="0">
        <a:spcBef>
          <a:spcPct val="50000"/>
        </a:spcBef>
        <a:spcAft>
          <a:spcPct val="0"/>
        </a:spcAft>
        <a:buClr>
          <a:srgbClr val="028005"/>
        </a:buClr>
        <a:buChar char="–"/>
        <a:defRPr sz="1583">
          <a:solidFill>
            <a:srgbClr val="003082"/>
          </a:solidFill>
          <a:latin typeface="+mn-lt"/>
        </a:defRPr>
      </a:lvl2pPr>
      <a:lvl3pPr marL="952462" indent="-190492" algn="l" rtl="0" eaLnBrk="0" fontAlgn="base" hangingPunct="0">
        <a:spcBef>
          <a:spcPct val="50000"/>
        </a:spcBef>
        <a:spcAft>
          <a:spcPct val="0"/>
        </a:spcAft>
        <a:buClr>
          <a:srgbClr val="028005"/>
        </a:buClr>
        <a:buChar char="•"/>
        <a:defRPr sz="1583">
          <a:solidFill>
            <a:srgbClr val="003082"/>
          </a:solidFill>
          <a:latin typeface="+mn-lt"/>
        </a:defRPr>
      </a:lvl3pPr>
      <a:lvl4pPr marL="1333447" indent="-190492" algn="l" rtl="0" eaLnBrk="0" fontAlgn="base" hangingPunct="0">
        <a:spcBef>
          <a:spcPct val="50000"/>
        </a:spcBef>
        <a:spcAft>
          <a:spcPct val="0"/>
        </a:spcAft>
        <a:buClr>
          <a:srgbClr val="028005"/>
        </a:buClr>
        <a:buChar char="–"/>
        <a:defRPr sz="1583">
          <a:solidFill>
            <a:srgbClr val="003082"/>
          </a:solidFill>
          <a:latin typeface="+mn-lt"/>
        </a:defRPr>
      </a:lvl4pPr>
      <a:lvl5pPr marL="1714431" indent="-190492" algn="l" rtl="0" eaLnBrk="0" fontAlgn="base" hangingPunct="0">
        <a:spcBef>
          <a:spcPct val="50000"/>
        </a:spcBef>
        <a:spcAft>
          <a:spcPct val="0"/>
        </a:spcAft>
        <a:buClr>
          <a:srgbClr val="028005"/>
        </a:buClr>
        <a:buChar char="•"/>
        <a:defRPr sz="1583">
          <a:solidFill>
            <a:srgbClr val="003082"/>
          </a:solidFill>
          <a:latin typeface="+mn-lt"/>
        </a:defRPr>
      </a:lvl5pPr>
      <a:lvl6pPr marL="2095416" indent="-190492" algn="l" rtl="0" eaLnBrk="1" fontAlgn="base" hangingPunct="1">
        <a:spcBef>
          <a:spcPct val="50000"/>
        </a:spcBef>
        <a:spcAft>
          <a:spcPct val="0"/>
        </a:spcAft>
        <a:buClr>
          <a:schemeClr val="folHlink"/>
        </a:buClr>
        <a:buChar char="•"/>
        <a:defRPr sz="1583">
          <a:solidFill>
            <a:srgbClr val="003082"/>
          </a:solidFill>
          <a:latin typeface="+mn-lt"/>
        </a:defRPr>
      </a:lvl6pPr>
      <a:lvl7pPr marL="2476401" indent="-190492" algn="l" rtl="0" eaLnBrk="1" fontAlgn="base" hangingPunct="1">
        <a:spcBef>
          <a:spcPct val="50000"/>
        </a:spcBef>
        <a:spcAft>
          <a:spcPct val="0"/>
        </a:spcAft>
        <a:buClr>
          <a:schemeClr val="folHlink"/>
        </a:buClr>
        <a:buChar char="•"/>
        <a:defRPr sz="1583">
          <a:solidFill>
            <a:srgbClr val="003082"/>
          </a:solidFill>
          <a:latin typeface="+mn-lt"/>
        </a:defRPr>
      </a:lvl7pPr>
      <a:lvl8pPr marL="2857386" indent="-190492" algn="l" rtl="0" eaLnBrk="1" fontAlgn="base" hangingPunct="1">
        <a:spcBef>
          <a:spcPct val="50000"/>
        </a:spcBef>
        <a:spcAft>
          <a:spcPct val="0"/>
        </a:spcAft>
        <a:buClr>
          <a:schemeClr val="folHlink"/>
        </a:buClr>
        <a:buChar char="•"/>
        <a:defRPr sz="1583">
          <a:solidFill>
            <a:srgbClr val="003082"/>
          </a:solidFill>
          <a:latin typeface="+mn-lt"/>
        </a:defRPr>
      </a:lvl8pPr>
      <a:lvl9pPr marL="3238370" indent="-190492" algn="l" rtl="0" eaLnBrk="1" fontAlgn="base" hangingPunct="1">
        <a:spcBef>
          <a:spcPct val="50000"/>
        </a:spcBef>
        <a:spcAft>
          <a:spcPct val="0"/>
        </a:spcAft>
        <a:buClr>
          <a:schemeClr val="folHlink"/>
        </a:buClr>
        <a:buChar char="•"/>
        <a:defRPr sz="1583">
          <a:solidFill>
            <a:srgbClr val="003082"/>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p:cNvPicPr/>
          <p:nvPr/>
        </p:nvPicPr>
        <p:blipFill>
          <a:blip r:embed="rId14"/>
          <a:stretch/>
        </p:blipFill>
        <p:spPr>
          <a:xfrm>
            <a:off x="326" y="0"/>
            <a:ext cx="9134943" cy="1672972"/>
          </a:xfrm>
          <a:prstGeom prst="rect">
            <a:avLst/>
          </a:prstGeom>
          <a:ln>
            <a:noFill/>
          </a:ln>
        </p:spPr>
      </p:pic>
      <p:sp>
        <p:nvSpPr>
          <p:cNvPr id="4" name="PlaceHolder 1"/>
          <p:cNvSpPr>
            <a:spLocks noGrp="1"/>
          </p:cNvSpPr>
          <p:nvPr>
            <p:ph type="title"/>
          </p:nvPr>
        </p:nvSpPr>
        <p:spPr>
          <a:xfrm>
            <a:off x="457172" y="227852"/>
            <a:ext cx="8229090" cy="953859"/>
          </a:xfrm>
          <a:prstGeom prst="rect">
            <a:avLst/>
          </a:prstGeom>
        </p:spPr>
        <p:txBody>
          <a:bodyPr lIns="0" tIns="0" rIns="0" bIns="0" anchor="ctr"/>
          <a:lstStyle/>
          <a:p>
            <a:pPr algn="ctr"/>
            <a:r>
              <a:rPr lang="en-US" sz="3991" b="0" strike="noStrike" spc="-1" dirty="0">
                <a:latin typeface="Arial"/>
              </a:rPr>
              <a:t>Click to edit the title text format</a:t>
            </a:r>
          </a:p>
        </p:txBody>
      </p:sp>
      <p:sp>
        <p:nvSpPr>
          <p:cNvPr id="2" name="PlaceHolder 2"/>
          <p:cNvSpPr>
            <a:spLocks noGrp="1"/>
          </p:cNvSpPr>
          <p:nvPr>
            <p:ph type="body"/>
          </p:nvPr>
        </p:nvSpPr>
        <p:spPr>
          <a:xfrm>
            <a:off x="457172" y="1336999"/>
            <a:ext cx="8229090" cy="3314378"/>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903" b="0" strike="noStrike" spc="-1" dirty="0">
                <a:latin typeface="Arial"/>
              </a:rPr>
              <a:t>Click to edit the outline text format</a:t>
            </a:r>
          </a:p>
          <a:p>
            <a:pPr marL="783734" lvl="1" indent="-293900">
              <a:spcBef>
                <a:spcPts val="1029"/>
              </a:spcBef>
              <a:buClr>
                <a:srgbClr val="000000"/>
              </a:buClr>
              <a:buSzPct val="75000"/>
              <a:buFont typeface="Symbol" charset="2"/>
              <a:buChar char=""/>
            </a:pPr>
            <a:r>
              <a:rPr lang="en-US" sz="2540" b="0" strike="noStrike" spc="-1" dirty="0">
                <a:latin typeface="Arial"/>
              </a:rPr>
              <a:t>Second Outline Level</a:t>
            </a:r>
          </a:p>
          <a:p>
            <a:pPr marL="1175602" lvl="2" indent="-261245">
              <a:spcBef>
                <a:spcPts val="771"/>
              </a:spcBef>
              <a:buClr>
                <a:srgbClr val="000000"/>
              </a:buClr>
              <a:buSzPct val="45000"/>
              <a:buFont typeface="Wingdings" charset="2"/>
              <a:buChar char=""/>
            </a:pPr>
            <a:r>
              <a:rPr lang="en-US" sz="2177" b="0" strike="noStrike" spc="-1" dirty="0">
                <a:latin typeface="Arial"/>
              </a:rPr>
              <a:t>Third Outline Level</a:t>
            </a:r>
          </a:p>
          <a:p>
            <a:pPr marL="1567469" lvl="3" indent="-195934">
              <a:spcBef>
                <a:spcPts val="514"/>
              </a:spcBef>
              <a:buClr>
                <a:srgbClr val="000000"/>
              </a:buClr>
              <a:buSzPct val="75000"/>
              <a:buFont typeface="Symbol" charset="2"/>
              <a:buChar char=""/>
            </a:pPr>
            <a:r>
              <a:rPr lang="en-US" sz="1814" b="0" strike="noStrike" spc="-1" dirty="0">
                <a:latin typeface="Arial"/>
              </a:rPr>
              <a:t>Fourth Outline Level</a:t>
            </a:r>
          </a:p>
          <a:p>
            <a:pPr marL="1959336" lvl="4" indent="-195934">
              <a:spcBef>
                <a:spcPts val="257"/>
              </a:spcBef>
              <a:buClr>
                <a:srgbClr val="000000"/>
              </a:buClr>
              <a:buSzPct val="45000"/>
              <a:buFont typeface="Wingdings" charset="2"/>
              <a:buChar char=""/>
            </a:pPr>
            <a:r>
              <a:rPr lang="en-US" sz="1814" b="0" strike="noStrike" spc="-1" dirty="0">
                <a:latin typeface="Arial"/>
              </a:rPr>
              <a:t>Fifth Outline Level</a:t>
            </a:r>
          </a:p>
          <a:p>
            <a:pPr marL="2351203" lvl="5" indent="-195934">
              <a:spcBef>
                <a:spcPts val="257"/>
              </a:spcBef>
              <a:buClr>
                <a:srgbClr val="000000"/>
              </a:buClr>
              <a:buSzPct val="45000"/>
              <a:buFont typeface="Wingdings" charset="2"/>
              <a:buChar char=""/>
            </a:pPr>
            <a:r>
              <a:rPr lang="en-US" sz="1814" b="0" strike="noStrike" spc="-1" dirty="0">
                <a:latin typeface="Arial"/>
              </a:rPr>
              <a:t>Sixth Outline Level</a:t>
            </a:r>
          </a:p>
          <a:p>
            <a:pPr marL="2743070" lvl="6" indent="-195934">
              <a:spcBef>
                <a:spcPts val="257"/>
              </a:spcBef>
              <a:buClr>
                <a:srgbClr val="000000"/>
              </a:buClr>
              <a:buSzPct val="45000"/>
              <a:buFont typeface="Wingdings" charset="2"/>
              <a:buChar char=""/>
            </a:pPr>
            <a:r>
              <a:rPr lang="en-US" sz="1814" b="0" strike="noStrike" spc="-1" dirty="0">
                <a:latin typeface="Arial"/>
              </a:rPr>
              <a:t>Seventh Outline Level</a:t>
            </a:r>
          </a:p>
        </p:txBody>
      </p:sp>
    </p:spTree>
    <p:extLst>
      <p:ext uri="{BB962C8B-B14F-4D97-AF65-F5344CB8AC3E}">
        <p14:creationId xmlns:p14="http://schemas.microsoft.com/office/powerpoint/2010/main" val="59557729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hf hdr="0" dt="0"/>
  <p:txStyles>
    <p:titleStyle>
      <a:lvl1pPr algn="l" defTabSz="829452" rtl="0" eaLnBrk="1" latinLnBrk="0" hangingPunct="1">
        <a:lnSpc>
          <a:spcPct val="90000"/>
        </a:lnSpc>
        <a:spcBef>
          <a:spcPct val="0"/>
        </a:spcBef>
        <a:buNone/>
        <a:defRPr sz="3991" kern="1200">
          <a:solidFill>
            <a:srgbClr val="FF0000"/>
          </a:solidFill>
          <a:latin typeface="Algerian" panose="04020705040A02060702" pitchFamily="82" charset="0"/>
          <a:ea typeface="+mj-ea"/>
          <a:cs typeface="+mj-cs"/>
        </a:defRPr>
      </a:lvl1pPr>
    </p:titleStyle>
    <p:bodyStyle>
      <a:lvl1pPr marL="391867" indent="-293900" algn="l" defTabSz="829452" rtl="0" eaLnBrk="1" latinLnBrk="0" hangingPunct="1">
        <a:lnSpc>
          <a:spcPct val="90000"/>
        </a:lnSpc>
        <a:spcBef>
          <a:spcPts val="1285"/>
        </a:spcBef>
        <a:buClr>
          <a:srgbClr val="000000"/>
        </a:buClr>
        <a:buSzPct val="45000"/>
        <a:buFont typeface="Wingdings" charset="2"/>
        <a:buChar char=""/>
        <a:defRPr sz="1361" kern="1200">
          <a:solidFill>
            <a:schemeClr val="tx1"/>
          </a:solidFill>
          <a:latin typeface="NimbusSanL" panose="00000500000000000000" pitchFamily="50" charset="0"/>
          <a:ea typeface="+mn-ea"/>
          <a:cs typeface="+mn-cs"/>
        </a:defRPr>
      </a:lvl1pPr>
      <a:lvl2pPr marL="622089" indent="-207363" algn="l" defTabSz="829452"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815" indent="-207363" algn="l" defTabSz="829452"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541"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268"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 name="Picture 38"/>
          <p:cNvPicPr/>
          <p:nvPr/>
        </p:nvPicPr>
        <p:blipFill>
          <a:blip r:embed="rId14"/>
          <a:stretch/>
        </p:blipFill>
        <p:spPr>
          <a:xfrm>
            <a:off x="326" y="0"/>
            <a:ext cx="9134943" cy="1672972"/>
          </a:xfrm>
          <a:prstGeom prst="rect">
            <a:avLst/>
          </a:prstGeom>
          <a:ln>
            <a:noFill/>
          </a:ln>
        </p:spPr>
      </p:pic>
      <p:sp>
        <p:nvSpPr>
          <p:cNvPr id="40" name="PlaceHolder 1"/>
          <p:cNvSpPr>
            <a:spLocks noGrp="1"/>
          </p:cNvSpPr>
          <p:nvPr>
            <p:ph type="title"/>
          </p:nvPr>
        </p:nvSpPr>
        <p:spPr>
          <a:xfrm>
            <a:off x="457172" y="227852"/>
            <a:ext cx="8229090" cy="953859"/>
          </a:xfrm>
          <a:prstGeom prst="rect">
            <a:avLst/>
          </a:prstGeom>
        </p:spPr>
        <p:txBody>
          <a:bodyPr lIns="0" tIns="0" rIns="0" bIns="0" anchor="ctr"/>
          <a:lstStyle/>
          <a:p>
            <a:pPr algn="ctr"/>
            <a:r>
              <a:rPr lang="en-US" sz="3991" b="0" strike="noStrike" spc="-1" dirty="0">
                <a:latin typeface="Arial"/>
              </a:rPr>
              <a:t>Click to edit the title text format</a:t>
            </a:r>
          </a:p>
        </p:txBody>
      </p:sp>
      <p:sp>
        <p:nvSpPr>
          <p:cNvPr id="41" name="PlaceHolder 2"/>
          <p:cNvSpPr>
            <a:spLocks noGrp="1"/>
          </p:cNvSpPr>
          <p:nvPr>
            <p:ph type="body"/>
          </p:nvPr>
        </p:nvSpPr>
        <p:spPr>
          <a:xfrm>
            <a:off x="457172" y="1336999"/>
            <a:ext cx="8229090" cy="3314378"/>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903" b="0" strike="noStrike" spc="-1">
                <a:latin typeface="Arial"/>
              </a:rPr>
              <a:t>Click to edit the outline text format</a:t>
            </a:r>
          </a:p>
          <a:p>
            <a:pPr marL="783734" lvl="1" indent="-293900">
              <a:spcBef>
                <a:spcPts val="1029"/>
              </a:spcBef>
              <a:buClr>
                <a:srgbClr val="000000"/>
              </a:buClr>
              <a:buSzPct val="75000"/>
              <a:buFont typeface="Symbol" charset="2"/>
              <a:buChar char=""/>
            </a:pPr>
            <a:r>
              <a:rPr lang="en-US" sz="2540" b="0" strike="noStrike" spc="-1">
                <a:latin typeface="Arial"/>
              </a:rPr>
              <a:t>Second Outline Level</a:t>
            </a:r>
          </a:p>
          <a:p>
            <a:pPr marL="1175602" lvl="2" indent="-261245">
              <a:spcBef>
                <a:spcPts val="771"/>
              </a:spcBef>
              <a:buClr>
                <a:srgbClr val="000000"/>
              </a:buClr>
              <a:buSzPct val="45000"/>
              <a:buFont typeface="Wingdings" charset="2"/>
              <a:buChar char=""/>
            </a:pPr>
            <a:r>
              <a:rPr lang="en-US" sz="2177" b="0" strike="noStrike" spc="-1">
                <a:latin typeface="Arial"/>
              </a:rPr>
              <a:t>Third Outline Level</a:t>
            </a:r>
          </a:p>
          <a:p>
            <a:pPr marL="1567469" lvl="3" indent="-195934">
              <a:spcBef>
                <a:spcPts val="514"/>
              </a:spcBef>
              <a:buClr>
                <a:srgbClr val="000000"/>
              </a:buClr>
              <a:buSzPct val="75000"/>
              <a:buFont typeface="Symbol" charset="2"/>
              <a:buChar char=""/>
            </a:pPr>
            <a:r>
              <a:rPr lang="en-US" sz="1814" b="0" strike="noStrike" spc="-1">
                <a:latin typeface="Arial"/>
              </a:rPr>
              <a:t>Fourth Outline Level</a:t>
            </a:r>
          </a:p>
          <a:p>
            <a:pPr marL="1959336" lvl="4" indent="-195934">
              <a:spcBef>
                <a:spcPts val="257"/>
              </a:spcBef>
              <a:buClr>
                <a:srgbClr val="000000"/>
              </a:buClr>
              <a:buSzPct val="45000"/>
              <a:buFont typeface="Wingdings" charset="2"/>
              <a:buChar char=""/>
            </a:pPr>
            <a:r>
              <a:rPr lang="en-US" sz="1814" b="0" strike="noStrike" spc="-1">
                <a:latin typeface="Arial"/>
              </a:rPr>
              <a:t>Fifth Outline Level</a:t>
            </a:r>
          </a:p>
          <a:p>
            <a:pPr marL="2351203" lvl="5" indent="-195934">
              <a:spcBef>
                <a:spcPts val="257"/>
              </a:spcBef>
              <a:buClr>
                <a:srgbClr val="000000"/>
              </a:buClr>
              <a:buSzPct val="45000"/>
              <a:buFont typeface="Wingdings" charset="2"/>
              <a:buChar char=""/>
            </a:pPr>
            <a:r>
              <a:rPr lang="en-US" sz="1814" b="0" strike="noStrike" spc="-1">
                <a:latin typeface="Arial"/>
              </a:rPr>
              <a:t>Sixth Outline Level</a:t>
            </a:r>
          </a:p>
          <a:p>
            <a:pPr marL="2743070" lvl="6" indent="-195934">
              <a:spcBef>
                <a:spcPts val="257"/>
              </a:spcBef>
              <a:buClr>
                <a:srgbClr val="000000"/>
              </a:buClr>
              <a:buSzPct val="45000"/>
              <a:buFont typeface="Wingdings" charset="2"/>
              <a:buChar char=""/>
            </a:pPr>
            <a:r>
              <a:rPr lang="en-US" sz="1814" b="0" strike="noStrike" spc="-1">
                <a:latin typeface="Arial"/>
              </a:rPr>
              <a:t>Seventh Outline Level</a:t>
            </a:r>
          </a:p>
        </p:txBody>
      </p:sp>
    </p:spTree>
    <p:extLst>
      <p:ext uri="{BB962C8B-B14F-4D97-AF65-F5344CB8AC3E}">
        <p14:creationId xmlns:p14="http://schemas.microsoft.com/office/powerpoint/2010/main" val="1958077662"/>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Lst>
  <p:hf hdr="0" dt="0"/>
  <p:txStyles>
    <p:titleStyle>
      <a:lvl1pPr algn="l" defTabSz="829452" rtl="0" eaLnBrk="1" latinLnBrk="0" hangingPunct="1">
        <a:lnSpc>
          <a:spcPct val="90000"/>
        </a:lnSpc>
        <a:spcBef>
          <a:spcPct val="0"/>
        </a:spcBef>
        <a:buNone/>
        <a:defRPr sz="1814" b="1" i="0" kern="1200" baseline="0">
          <a:solidFill>
            <a:schemeClr val="tx1"/>
          </a:solidFill>
          <a:latin typeface="NimbusSanL" panose="00000500000000000000" pitchFamily="50" charset="0"/>
          <a:ea typeface="+mj-ea"/>
          <a:cs typeface="+mj-cs"/>
        </a:defRPr>
      </a:lvl1pPr>
    </p:titleStyle>
    <p:bodyStyle>
      <a:lvl1pPr marL="391867" indent="-293900" algn="l" defTabSz="829452" rtl="0" eaLnBrk="1" latinLnBrk="0" hangingPunct="1">
        <a:lnSpc>
          <a:spcPct val="90000"/>
        </a:lnSpc>
        <a:spcBef>
          <a:spcPts val="1285"/>
        </a:spcBef>
        <a:buClr>
          <a:srgbClr val="000000"/>
        </a:buClr>
        <a:buSzPct val="45000"/>
        <a:buFont typeface="Wingdings" charset="2"/>
        <a:buChar char=""/>
        <a:defRPr sz="2540" kern="1200">
          <a:solidFill>
            <a:schemeClr val="tx1"/>
          </a:solidFill>
          <a:latin typeface="+mn-lt"/>
          <a:ea typeface="+mn-ea"/>
          <a:cs typeface="+mn-cs"/>
        </a:defRPr>
      </a:lvl1pPr>
      <a:lvl2pPr marL="622089" indent="-207363" algn="l" defTabSz="829452"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815" indent="-207363" algn="l" defTabSz="829452"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541"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268"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endParaRPr lang="en-GB">
              <a:solidFill>
                <a:prstClr val="black">
                  <a:tint val="75000"/>
                </a:prstClr>
              </a:solidFill>
            </a:endParaRPr>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r>
              <a:rPr lang="en-GB" smtClean="0">
                <a:solidFill>
                  <a:prstClr val="black">
                    <a:tint val="75000"/>
                  </a:prstClr>
                </a:solidFill>
              </a:rPr>
              <a:t>USAID EPA Workshop 29-30 November 2022</a:t>
            </a:r>
            <a:endParaRPr lang="en-GB">
              <a:solidFill>
                <a:prstClr val="black">
                  <a:tint val="75000"/>
                </a:prstClr>
              </a:solidFill>
            </a:endParaRPr>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08F5414A-BD07-439E-A015-997FE4A1D0F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76090549"/>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7.jpg"/><Relationship Id="rId7"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customXml" Target="../ink/ink1.xml"/><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1.e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43.xml"/><Relationship Id="rId5" Type="http://schemas.openxmlformats.org/officeDocument/2006/relationships/image" Target="../media/image11.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43.xml"/><Relationship Id="rId5" Type="http://schemas.openxmlformats.org/officeDocument/2006/relationships/image" Target="../media/image12.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43.xml"/><Relationship Id="rId5" Type="http://schemas.openxmlformats.org/officeDocument/2006/relationships/image" Target="../media/image13.png"/><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8.png"/><Relationship Id="rId7" Type="http://schemas.openxmlformats.org/officeDocument/2006/relationships/diagramQuickStyle" Target="../diagrams/quickStyle3.xml"/><Relationship Id="rId2" Type="http://schemas.openxmlformats.org/officeDocument/2006/relationships/image" Target="../media/image9.png"/><Relationship Id="rId1" Type="http://schemas.openxmlformats.org/officeDocument/2006/relationships/slideLayout" Target="../slideLayouts/slideLayout4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9.svg"/><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43.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43.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4.jpg"/><Relationship Id="rId7" Type="http://schemas.openxmlformats.org/officeDocument/2006/relationships/image" Target="../media/image17.wmf"/><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hyperlink" Target="mailto:jasmina.trhulj@energy-community.org" TargetMode="External"/><Relationship Id="rId9" Type="http://schemas.openxmlformats.org/officeDocument/2006/relationships/image" Target="../media/image19.wmf"/></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2.xml"/><Relationship Id="rId5" Type="http://schemas.openxmlformats.org/officeDocument/2006/relationships/image" Target="../media/image9.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sv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4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43.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43.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9.xml"/><Relationship Id="rId6" Type="http://schemas.openxmlformats.org/officeDocument/2006/relationships/chart" Target="../charts/chart1.xml"/><Relationship Id="rId5" Type="http://schemas.openxmlformats.org/officeDocument/2006/relationships/image" Target="../media/image4.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43.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7" Type="http://schemas.openxmlformats.org/officeDocument/2006/relationships/diagramData" Target="../diagrams/data2.xml"/><Relationship Id="rId12"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2.xml"/><Relationship Id="rId6" Type="http://schemas.openxmlformats.org/officeDocument/2006/relationships/hyperlink" Target="https://www.nemo-committee.eu/designated-NEMOs.pdf" TargetMode="External"/><Relationship Id="rId11" Type="http://schemas.microsoft.com/office/2007/relationships/diagramDrawing" Target="../diagrams/drawing2.xml"/><Relationship Id="rId5" Type="http://schemas.openxmlformats.org/officeDocument/2006/relationships/hyperlink" Target="https://www.nemo-committee.eu/nemo_committee" TargetMode="External"/><Relationship Id="rId10" Type="http://schemas.openxmlformats.org/officeDocument/2006/relationships/diagramColors" Target="../diagrams/colors2.xml"/><Relationship Id="rId4" Type="http://schemas.openxmlformats.org/officeDocument/2006/relationships/image" Target="../media/image9.svg"/><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7A7EFD-393E-4BEB-8A49-A4FF3E7A3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1099"/>
            <a:ext cx="9144000" cy="5143500"/>
          </a:xfrm>
          <a:prstGeom prst="rect">
            <a:avLst/>
          </a:prstGeom>
        </p:spPr>
      </p:pic>
      <p:sp>
        <p:nvSpPr>
          <p:cNvPr id="125" name="CustomShape 2"/>
          <p:cNvSpPr/>
          <p:nvPr/>
        </p:nvSpPr>
        <p:spPr>
          <a:xfrm>
            <a:off x="704698" y="1627847"/>
            <a:ext cx="7446525" cy="2330004"/>
          </a:xfrm>
          <a:prstGeom prst="rect">
            <a:avLst/>
          </a:prstGeom>
          <a:noFill/>
          <a:ln>
            <a:noFill/>
          </a:ln>
        </p:spPr>
        <p:style>
          <a:lnRef idx="0">
            <a:scrgbClr r="0" g="0" b="0"/>
          </a:lnRef>
          <a:fillRef idx="0">
            <a:scrgbClr r="0" g="0" b="0"/>
          </a:fillRef>
          <a:effectRef idx="0">
            <a:scrgbClr r="0" g="0" b="0"/>
          </a:effectRef>
          <a:fontRef idx="minor"/>
        </p:style>
        <p:txBody>
          <a:bodyPr lIns="81638" tIns="40819" rIns="81638" bIns="40819"/>
          <a:lstStyle/>
          <a:p>
            <a:pPr defTabSz="829452"/>
            <a:r>
              <a:rPr lang="en-US" sz="3628" b="1" spc="-1" dirty="0">
                <a:solidFill>
                  <a:srgbClr val="FDD204"/>
                </a:solidFill>
                <a:latin typeface="Arial Black" panose="020B0A04020102020204" pitchFamily="34" charset="0"/>
                <a:ea typeface="DejaVu Sans"/>
              </a:rPr>
              <a:t>THE ENERGY COMMUNITY</a:t>
            </a:r>
            <a:endParaRPr lang="en-US" sz="3628" spc="-1" dirty="0">
              <a:solidFill>
                <a:prstClr val="black"/>
              </a:solidFill>
              <a:latin typeface="Arial Black" panose="020B0A04020102020204" pitchFamily="34" charset="0"/>
            </a:endParaRPr>
          </a:p>
          <a:p>
            <a:pPr algn="ctr" defTabSz="829452"/>
            <a:r>
              <a:rPr lang="en-US" sz="3628" b="1" spc="-1" dirty="0" smtClean="0">
                <a:solidFill>
                  <a:srgbClr val="FFFFFF"/>
                </a:solidFill>
                <a:latin typeface="Arial Black" panose="020B0A04020102020204" pitchFamily="34" charset="0"/>
              </a:rPr>
              <a:t>Electricity spot market </a:t>
            </a:r>
            <a:r>
              <a:rPr lang="en-US" sz="3628" b="1" spc="-1" dirty="0">
                <a:solidFill>
                  <a:srgbClr val="FFFFFF"/>
                </a:solidFill>
                <a:latin typeface="Arial Black" panose="020B0A04020102020204" pitchFamily="34" charset="0"/>
              </a:rPr>
              <a:t>development</a:t>
            </a:r>
            <a:endParaRPr lang="en-US" sz="3628" spc="-1" dirty="0">
              <a:solidFill>
                <a:prstClr val="black"/>
              </a:solidFill>
              <a:latin typeface="Arial Black" panose="020B0A04020102020204" pitchFamily="34" charset="0"/>
            </a:endParaRPr>
          </a:p>
        </p:txBody>
      </p:sp>
      <p:sp>
        <p:nvSpPr>
          <p:cNvPr id="126" name="CustomShape 3"/>
          <p:cNvSpPr/>
          <p:nvPr/>
        </p:nvSpPr>
        <p:spPr>
          <a:xfrm>
            <a:off x="887922" y="4229703"/>
            <a:ext cx="6819164" cy="313816"/>
          </a:xfrm>
          <a:prstGeom prst="rect">
            <a:avLst/>
          </a:prstGeom>
          <a:noFill/>
          <a:ln>
            <a:noFill/>
          </a:ln>
        </p:spPr>
        <p:style>
          <a:lnRef idx="0">
            <a:scrgbClr r="0" g="0" b="0"/>
          </a:lnRef>
          <a:fillRef idx="0">
            <a:scrgbClr r="0" g="0" b="0"/>
          </a:fillRef>
          <a:effectRef idx="0">
            <a:scrgbClr r="0" g="0" b="0"/>
          </a:effectRef>
          <a:fontRef idx="minor"/>
        </p:style>
        <p:txBody>
          <a:bodyPr lIns="81638" tIns="40819" rIns="81638" bIns="40819"/>
          <a:lstStyle/>
          <a:p>
            <a:pPr defTabSz="829452"/>
            <a:endParaRPr lang="en-US" sz="1633" spc="-1" dirty="0">
              <a:solidFill>
                <a:prstClr val="black"/>
              </a:solidFill>
              <a:latin typeface="Arial"/>
            </a:endParaRPr>
          </a:p>
        </p:txBody>
      </p:sp>
      <p:pic>
        <p:nvPicPr>
          <p:cNvPr id="9" name="Graphic 8">
            <a:extLst>
              <a:ext uri="{FF2B5EF4-FFF2-40B4-BE49-F238E27FC236}">
                <a16:creationId xmlns:a16="http://schemas.microsoft.com/office/drawing/2014/main" id="{8F39766C-D9F1-4CDA-ADFD-E6415BB305F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06381" y="93256"/>
            <a:ext cx="2001759" cy="1015291"/>
          </a:xfrm>
          <a:prstGeom prst="rect">
            <a:avLst/>
          </a:prstGeom>
        </p:spPr>
      </p:pic>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EEE797E4-CA67-4B34-BDD5-12E5985B842F}"/>
                  </a:ext>
                </a:extLst>
              </p14:cNvPr>
              <p14:cNvContentPartPr/>
              <p14:nvPr/>
            </p14:nvContentPartPr>
            <p14:xfrm>
              <a:off x="-239986" y="1832988"/>
              <a:ext cx="980" cy="2939"/>
            </p14:xfrm>
          </p:contentPart>
        </mc:Choice>
        <mc:Fallback xmlns="">
          <p:pic>
            <p:nvPicPr>
              <p:cNvPr id="3" name="Ink 2">
                <a:extLst>
                  <a:ext uri="{FF2B5EF4-FFF2-40B4-BE49-F238E27FC236}">
                    <a16:creationId xmlns:a16="http://schemas.microsoft.com/office/drawing/2014/main" id="{EEE797E4-CA67-4B34-BDD5-12E5985B842F}"/>
                  </a:ext>
                </a:extLst>
              </p:cNvPr>
              <p:cNvPicPr/>
              <p:nvPr/>
            </p:nvPicPr>
            <p:blipFill>
              <a:blip r:embed="rId7"/>
              <a:stretch>
                <a:fillRect/>
              </a:stretch>
            </p:blipFill>
            <p:spPr>
              <a:xfrm>
                <a:off x="-245213" y="1828743"/>
                <a:ext cx="12087" cy="1306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30AE1360-1DAC-4ADF-B075-582E0C5E9D7F}"/>
                  </a:ext>
                </a:extLst>
              </p14:cNvPr>
              <p14:cNvContentPartPr/>
              <p14:nvPr/>
            </p14:nvContentPartPr>
            <p14:xfrm>
              <a:off x="887596" y="2170315"/>
              <a:ext cx="327" cy="327"/>
            </p14:xfrm>
          </p:contentPart>
        </mc:Choice>
        <mc:Fallback xmlns="">
          <p:pic>
            <p:nvPicPr>
              <p:cNvPr id="6" name="Ink 5">
                <a:extLst>
                  <a:ext uri="{FF2B5EF4-FFF2-40B4-BE49-F238E27FC236}">
                    <a16:creationId xmlns:a16="http://schemas.microsoft.com/office/drawing/2014/main" id="{30AE1360-1DAC-4ADF-B075-582E0C5E9D7F}"/>
                  </a:ext>
                </a:extLst>
              </p:cNvPr>
              <p:cNvPicPr/>
              <p:nvPr/>
            </p:nvPicPr>
            <p:blipFill>
              <a:blip r:embed="rId9"/>
              <a:stretch>
                <a:fillRect/>
              </a:stretch>
            </p:blipFill>
            <p:spPr>
              <a:xfrm>
                <a:off x="883018" y="2165737"/>
                <a:ext cx="9483" cy="9483"/>
              </a:xfrm>
              <a:prstGeom prst="rect">
                <a:avLst/>
              </a:prstGeom>
            </p:spPr>
          </p:pic>
        </mc:Fallback>
      </mc:AlternateContent>
      <p:sp>
        <p:nvSpPr>
          <p:cNvPr id="2" name="TextBox 1"/>
          <p:cNvSpPr txBox="1"/>
          <p:nvPr/>
        </p:nvSpPr>
        <p:spPr>
          <a:xfrm>
            <a:off x="1228299" y="3739487"/>
            <a:ext cx="3029802" cy="523220"/>
          </a:xfrm>
          <a:prstGeom prst="rect">
            <a:avLst/>
          </a:prstGeom>
          <a:noFill/>
        </p:spPr>
        <p:txBody>
          <a:bodyPr wrap="square" rtlCol="0">
            <a:spAutoFit/>
          </a:bodyPr>
          <a:lstStyle/>
          <a:p>
            <a:pPr algn="l"/>
            <a:r>
              <a:rPr lang="en-GB" sz="1400" dirty="0" smtClean="0">
                <a:solidFill>
                  <a:schemeClr val="bg1"/>
                </a:solidFill>
                <a:latin typeface="+mj-lt"/>
              </a:rPr>
              <a:t>Milka </a:t>
            </a:r>
            <a:r>
              <a:rPr lang="en-GB" sz="1400" dirty="0" err="1" smtClean="0">
                <a:solidFill>
                  <a:schemeClr val="bg1"/>
                </a:solidFill>
                <a:latin typeface="+mj-lt"/>
              </a:rPr>
              <a:t>Mumovi</a:t>
            </a:r>
            <a:r>
              <a:rPr lang="sr-Latn-BA" sz="1400" dirty="0" smtClean="0">
                <a:solidFill>
                  <a:schemeClr val="bg1"/>
                </a:solidFill>
                <a:latin typeface="+mj-lt"/>
              </a:rPr>
              <a:t>ć</a:t>
            </a:r>
          </a:p>
          <a:p>
            <a:pPr algn="l"/>
            <a:r>
              <a:rPr lang="sr-Latn-BA" sz="1400" dirty="0" smtClean="0">
                <a:solidFill>
                  <a:schemeClr val="bg1"/>
                </a:solidFill>
                <a:latin typeface="+mj-lt"/>
              </a:rPr>
              <a:t>Energ</a:t>
            </a:r>
            <a:r>
              <a:rPr lang="en-GB" sz="1400" dirty="0" smtClean="0">
                <a:solidFill>
                  <a:schemeClr val="bg1"/>
                </a:solidFill>
                <a:latin typeface="+mj-lt"/>
              </a:rPr>
              <a:t>y</a:t>
            </a:r>
            <a:r>
              <a:rPr lang="sr-Latn-BA" sz="1400" dirty="0" smtClean="0">
                <a:solidFill>
                  <a:schemeClr val="bg1"/>
                </a:solidFill>
                <a:latin typeface="+mj-lt"/>
              </a:rPr>
              <a:t> </a:t>
            </a:r>
            <a:r>
              <a:rPr lang="en-GB" sz="1400" dirty="0" smtClean="0">
                <a:solidFill>
                  <a:schemeClr val="bg1"/>
                </a:solidFill>
                <a:latin typeface="+mj-lt"/>
              </a:rPr>
              <a:t>C</a:t>
            </a:r>
            <a:r>
              <a:rPr lang="sr-Latn-BA" sz="1400" dirty="0" smtClean="0">
                <a:solidFill>
                  <a:schemeClr val="bg1"/>
                </a:solidFill>
                <a:latin typeface="+mj-lt"/>
              </a:rPr>
              <a:t>ommunit</a:t>
            </a:r>
            <a:r>
              <a:rPr lang="en-GB" sz="1400" dirty="0">
                <a:solidFill>
                  <a:schemeClr val="bg1"/>
                </a:solidFill>
                <a:latin typeface="+mj-lt"/>
              </a:rPr>
              <a:t>y</a:t>
            </a:r>
            <a:r>
              <a:rPr lang="sr-Latn-BA" sz="1400" dirty="0" smtClean="0">
                <a:solidFill>
                  <a:schemeClr val="bg1"/>
                </a:solidFill>
                <a:latin typeface="+mj-lt"/>
              </a:rPr>
              <a:t> Secretariat</a:t>
            </a:r>
            <a:endParaRPr lang="en-GB" sz="1400" dirty="0" smtClean="0">
              <a:solidFill>
                <a:schemeClr val="bg1"/>
              </a:solidFill>
              <a:latin typeface="+mj-lt"/>
            </a:endParaRPr>
          </a:p>
        </p:txBody>
      </p:sp>
    </p:spTree>
    <p:extLst>
      <p:ext uri="{BB962C8B-B14F-4D97-AF65-F5344CB8AC3E}">
        <p14:creationId xmlns:p14="http://schemas.microsoft.com/office/powerpoint/2010/main" val="138728406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 name="Picture 344"/>
          <p:cNvPicPr/>
          <p:nvPr/>
        </p:nvPicPr>
        <p:blipFill>
          <a:blip r:embed="rId2"/>
          <a:stretch/>
        </p:blipFill>
        <p:spPr>
          <a:xfrm>
            <a:off x="4812" y="5068129"/>
            <a:ext cx="9139188" cy="398392"/>
          </a:xfrm>
          <a:prstGeom prst="rect">
            <a:avLst/>
          </a:prstGeom>
          <a:ln>
            <a:noFill/>
          </a:ln>
        </p:spPr>
      </p:pic>
      <p:pic>
        <p:nvPicPr>
          <p:cNvPr id="8" name="Graphic 7">
            <a:extLst>
              <a:ext uri="{FF2B5EF4-FFF2-40B4-BE49-F238E27FC236}">
                <a16:creationId xmlns:a16="http://schemas.microsoft.com/office/drawing/2014/main" id="{2D8B4D8D-DB39-4C68-B31B-1415C428EA5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06381" y="93256"/>
            <a:ext cx="2001759" cy="1015291"/>
          </a:xfrm>
          <a:prstGeom prst="rect">
            <a:avLst/>
          </a:prstGeom>
        </p:spPr>
      </p:pic>
      <p:sp>
        <p:nvSpPr>
          <p:cNvPr id="15" name="Titel 1"/>
          <p:cNvSpPr txBox="1">
            <a:spLocks/>
          </p:cNvSpPr>
          <p:nvPr/>
        </p:nvSpPr>
        <p:spPr>
          <a:xfrm>
            <a:off x="2271219" y="523930"/>
            <a:ext cx="6181577" cy="517260"/>
          </a:xfrm>
          <a:prstGeom prst="rect">
            <a:avLst/>
          </a:prstGeom>
        </p:spPr>
        <p:txBody>
          <a:bodyPr vert="horz" lIns="82944" tIns="41472" rIns="82944" bIns="41472" rtlCol="0" anchor="ctr">
            <a:normAutofit/>
          </a:bodyPr>
          <a:lstStyle>
            <a:lvl1pPr marL="0" algn="l" defTabSz="380985" rtl="0" eaLnBrk="1" latinLnBrk="0" hangingPunct="1">
              <a:spcBef>
                <a:spcPct val="0"/>
              </a:spcBef>
              <a:buNone/>
              <a:defRPr lang="de-DE" sz="1833" i="1" kern="1200" dirty="0">
                <a:solidFill>
                  <a:schemeClr val="tx2"/>
                </a:solidFill>
                <a:latin typeface="+mj-lt"/>
                <a:ea typeface="+mj-ea"/>
                <a:cs typeface="+mj-cs"/>
              </a:defRPr>
            </a:lvl1pPr>
          </a:lstStyle>
          <a:p>
            <a:pPr defTabSz="345591"/>
            <a:r>
              <a:rPr lang="en-US" sz="1814" b="1" i="0" dirty="0">
                <a:solidFill>
                  <a:srgbClr val="1F497D"/>
                </a:solidFill>
                <a:latin typeface="Calibri"/>
              </a:rPr>
              <a:t>Day-ahead market establishment in Albania and Kosovo*</a:t>
            </a:r>
            <a:endParaRPr lang="en-GB" sz="1814" b="1" i="0" dirty="0">
              <a:solidFill>
                <a:srgbClr val="1F497D"/>
              </a:solidFill>
              <a:latin typeface="Calibri"/>
            </a:endParaRPr>
          </a:p>
        </p:txBody>
      </p:sp>
      <p:sp>
        <p:nvSpPr>
          <p:cNvPr id="17" name="Line 7">
            <a:extLst>
              <a:ext uri="{FF2B5EF4-FFF2-40B4-BE49-F238E27FC236}">
                <a16:creationId xmlns:a16="http://schemas.microsoft.com/office/drawing/2014/main" id="{94FA6878-916A-435F-B39A-F261BC435CFB}"/>
              </a:ext>
            </a:extLst>
          </p:cNvPr>
          <p:cNvSpPr/>
          <p:nvPr/>
        </p:nvSpPr>
        <p:spPr>
          <a:xfrm>
            <a:off x="2660866" y="5191021"/>
            <a:ext cx="0" cy="152608"/>
          </a:xfrm>
          <a:prstGeom prst="line">
            <a:avLst/>
          </a:prstGeom>
          <a:ln w="6350">
            <a:solidFill>
              <a:srgbClr val="00FFFF"/>
            </a:solidFill>
            <a:round/>
          </a:ln>
        </p:spPr>
        <p:style>
          <a:lnRef idx="0">
            <a:scrgbClr r="0" g="0" b="0"/>
          </a:lnRef>
          <a:fillRef idx="0">
            <a:scrgbClr r="0" g="0" b="0"/>
          </a:fillRef>
          <a:effectRef idx="0">
            <a:scrgbClr r="0" g="0" b="0"/>
          </a:effectRef>
          <a:fontRef idx="minor"/>
        </p:style>
        <p:txBody>
          <a:bodyPr/>
          <a:lstStyle/>
          <a:p>
            <a:pPr defTabSz="829452"/>
            <a:endParaRPr lang="en-US" sz="1633" dirty="0">
              <a:solidFill>
                <a:prstClr val="black"/>
              </a:solidFill>
              <a:latin typeface="Arial" panose="020B0604020202020204"/>
            </a:endParaRPr>
          </a:p>
        </p:txBody>
      </p:sp>
      <p:sp>
        <p:nvSpPr>
          <p:cNvPr id="19" name="CustomShape 6">
            <a:extLst>
              <a:ext uri="{FF2B5EF4-FFF2-40B4-BE49-F238E27FC236}">
                <a16:creationId xmlns:a16="http://schemas.microsoft.com/office/drawing/2014/main" id="{5625F217-0C9C-406A-805E-B205376D8F82}"/>
              </a:ext>
            </a:extLst>
          </p:cNvPr>
          <p:cNvSpPr/>
          <p:nvPr/>
        </p:nvSpPr>
        <p:spPr>
          <a:xfrm>
            <a:off x="699145" y="5139190"/>
            <a:ext cx="6929322" cy="204439"/>
          </a:xfrm>
          <a:prstGeom prst="rect">
            <a:avLst/>
          </a:prstGeom>
          <a:noFill/>
          <a:ln>
            <a:noFill/>
          </a:ln>
        </p:spPr>
        <p:style>
          <a:lnRef idx="0">
            <a:scrgbClr r="0" g="0" b="0"/>
          </a:lnRef>
          <a:fillRef idx="0">
            <a:scrgbClr r="0" g="0" b="0"/>
          </a:fillRef>
          <a:effectRef idx="0">
            <a:scrgbClr r="0" g="0" b="0"/>
          </a:effectRef>
          <a:fontRef idx="minor"/>
        </p:style>
        <p:txBody>
          <a:bodyPr lIns="81638" tIns="40819" rIns="81638" bIns="40819"/>
          <a:lstStyle/>
          <a:p>
            <a:pPr defTabSz="829452"/>
            <a:r>
              <a:rPr lang="en-US" sz="907" spc="-1" dirty="0">
                <a:solidFill>
                  <a:srgbClr val="00FFFF"/>
                </a:solidFill>
                <a:latin typeface="Arial" panose="020B0604020202020204"/>
                <a:ea typeface="DejaVu Sans"/>
              </a:rPr>
              <a:t>The Energy Community </a:t>
            </a:r>
            <a:r>
              <a:rPr lang="en-US" sz="907" spc="-1" dirty="0" smtClean="0">
                <a:solidFill>
                  <a:srgbClr val="00FFFF"/>
                </a:solidFill>
                <a:latin typeface="Arial" panose="020B0604020202020204"/>
                <a:ea typeface="DejaVu Sans"/>
              </a:rPr>
              <a:t>Secretariat</a:t>
            </a:r>
            <a:endParaRPr lang="en-US" sz="907" spc="-1" dirty="0">
              <a:solidFill>
                <a:prstClr val="black"/>
              </a:solidFill>
              <a:latin typeface="Arial" panose="020B0604020202020204"/>
            </a:endParaRPr>
          </a:p>
        </p:txBody>
      </p:sp>
      <p:sp>
        <p:nvSpPr>
          <p:cNvPr id="14" name="Titel 1"/>
          <p:cNvSpPr txBox="1">
            <a:spLocks/>
          </p:cNvSpPr>
          <p:nvPr/>
        </p:nvSpPr>
        <p:spPr>
          <a:xfrm>
            <a:off x="353806" y="1654021"/>
            <a:ext cx="7620000" cy="3435910"/>
          </a:xfrm>
          <a:prstGeom prst="rect">
            <a:avLst/>
          </a:prstGeom>
        </p:spPr>
        <p:txBody>
          <a:bodyPr vert="horz" lIns="82944" tIns="41472" rIns="82944" bIns="41472" rtlCol="0" anchor="t">
            <a:normAutofit fontScale="92500" lnSpcReduction="20000"/>
          </a:bodyPr>
          <a:lstStyle>
            <a:lvl1pPr marL="0" algn="l" defTabSz="380985" rtl="0" eaLnBrk="1" latinLnBrk="0" hangingPunct="1">
              <a:spcBef>
                <a:spcPct val="0"/>
              </a:spcBef>
              <a:buNone/>
              <a:defRPr lang="de-DE" sz="1833" i="1" kern="1200" dirty="0">
                <a:solidFill>
                  <a:schemeClr val="tx2"/>
                </a:solidFill>
                <a:latin typeface="+mj-lt"/>
                <a:ea typeface="+mj-ea"/>
                <a:cs typeface="+mj-cs"/>
              </a:defRPr>
            </a:lvl1pPr>
          </a:lstStyle>
          <a:p>
            <a:pPr defTabSz="345591"/>
            <a:endParaRPr lang="en-GB" sz="1600" b="1" i="0" dirty="0">
              <a:solidFill>
                <a:srgbClr val="1F497D"/>
              </a:solidFill>
              <a:latin typeface="Calibri"/>
            </a:endParaRPr>
          </a:p>
          <a:p>
            <a:pPr marL="342900" indent="-342900" defTabSz="345591">
              <a:buFont typeface="Wingdings" panose="05000000000000000000" pitchFamily="2" charset="2"/>
              <a:buChar char="ü"/>
            </a:pPr>
            <a:r>
              <a:rPr lang="en-US" sz="1600" i="0" dirty="0">
                <a:solidFill>
                  <a:schemeClr val="tx1"/>
                </a:solidFill>
                <a:latin typeface="Calibri"/>
              </a:rPr>
              <a:t>ALPEX signed a contract with a consortium of Hellenic Energy Exchange (</a:t>
            </a:r>
            <a:r>
              <a:rPr lang="en-US" sz="1600" i="0" dirty="0" err="1">
                <a:solidFill>
                  <a:schemeClr val="tx1"/>
                </a:solidFill>
                <a:latin typeface="Calibri"/>
              </a:rPr>
              <a:t>HEnEx</a:t>
            </a:r>
            <a:r>
              <a:rPr lang="en-US" sz="1600" i="0" dirty="0">
                <a:solidFill>
                  <a:schemeClr val="tx1"/>
                </a:solidFill>
                <a:latin typeface="Calibri"/>
              </a:rPr>
              <a:t>), </a:t>
            </a:r>
            <a:r>
              <a:rPr lang="en-US" sz="1600" i="0" dirty="0" err="1">
                <a:solidFill>
                  <a:schemeClr val="tx1"/>
                </a:solidFill>
                <a:latin typeface="Calibri"/>
              </a:rPr>
              <a:t>EnExClear</a:t>
            </a:r>
            <a:r>
              <a:rPr lang="en-US" sz="1600" i="0" dirty="0">
                <a:solidFill>
                  <a:schemeClr val="tx1"/>
                </a:solidFill>
                <a:latin typeface="Calibri"/>
              </a:rPr>
              <a:t> (the clearing house for </a:t>
            </a:r>
            <a:r>
              <a:rPr lang="en-US" sz="1600" i="0" dirty="0" err="1">
                <a:solidFill>
                  <a:schemeClr val="tx1"/>
                </a:solidFill>
                <a:latin typeface="Calibri"/>
              </a:rPr>
              <a:t>HEnEx</a:t>
            </a:r>
            <a:r>
              <a:rPr lang="en-US" sz="1600" i="0" dirty="0">
                <a:solidFill>
                  <a:schemeClr val="tx1"/>
                </a:solidFill>
                <a:latin typeface="Calibri"/>
              </a:rPr>
              <a:t>) and the Athens Stock Exchange for a provision of day-ahead and intraday market, clearing and risk management services </a:t>
            </a:r>
            <a:r>
              <a:rPr lang="en-US" sz="1600" i="0" dirty="0" smtClean="0">
                <a:solidFill>
                  <a:schemeClr val="tx1"/>
                </a:solidFill>
                <a:latin typeface="Calibri"/>
              </a:rPr>
              <a:t>in Albania </a:t>
            </a:r>
            <a:r>
              <a:rPr lang="en-US" sz="1600" i="0" dirty="0">
                <a:solidFill>
                  <a:schemeClr val="tx1"/>
                </a:solidFill>
                <a:latin typeface="Calibri"/>
              </a:rPr>
              <a:t>and </a:t>
            </a:r>
            <a:r>
              <a:rPr lang="en-US" sz="1600" i="0" dirty="0" smtClean="0">
                <a:solidFill>
                  <a:schemeClr val="tx1"/>
                </a:solidFill>
                <a:latin typeface="Calibri"/>
              </a:rPr>
              <a:t>Kosovo* </a:t>
            </a:r>
            <a:r>
              <a:rPr lang="en-GB" sz="1600" i="0" dirty="0">
                <a:solidFill>
                  <a:schemeClr val="tx1"/>
                </a:solidFill>
                <a:latin typeface="Calibri"/>
              </a:rPr>
              <a:t>(23 February 2022 entered into force</a:t>
            </a:r>
            <a:r>
              <a:rPr lang="en-GB" sz="1600" i="0" dirty="0" smtClean="0">
                <a:solidFill>
                  <a:schemeClr val="tx1"/>
                </a:solidFill>
                <a:latin typeface="Calibri"/>
              </a:rPr>
              <a:t>),</a:t>
            </a:r>
            <a:r>
              <a:rPr lang="en-US" sz="1600" dirty="0">
                <a:solidFill>
                  <a:schemeClr val="tx1"/>
                </a:solidFill>
              </a:rPr>
              <a:t> </a:t>
            </a:r>
            <a:r>
              <a:rPr lang="en-US" sz="1600" i="0" dirty="0">
                <a:solidFill>
                  <a:schemeClr val="tx1"/>
                </a:solidFill>
                <a:latin typeface="Calibri"/>
              </a:rPr>
              <a:t>whereas the Albanian day-ahead market should be operational 9 months following the signature of the </a:t>
            </a:r>
            <a:r>
              <a:rPr lang="en-US" sz="1600" i="0" dirty="0" smtClean="0">
                <a:solidFill>
                  <a:schemeClr val="tx1"/>
                </a:solidFill>
                <a:latin typeface="Calibri"/>
              </a:rPr>
              <a:t>contract</a:t>
            </a:r>
            <a:endParaRPr lang="en-US" sz="1600" dirty="0">
              <a:solidFill>
                <a:schemeClr val="tx1"/>
              </a:solidFill>
              <a:latin typeface="Calibri"/>
            </a:endParaRPr>
          </a:p>
          <a:p>
            <a:pPr marL="800100" lvl="1" indent="-342900" defTabSz="345591">
              <a:buFont typeface="Wingdings" panose="05000000000000000000" pitchFamily="2" charset="2"/>
              <a:buChar char="Ø"/>
            </a:pPr>
            <a:r>
              <a:rPr lang="en-GB" altLang="en-US" sz="1400" dirty="0"/>
              <a:t>ALPEX was issued a licence for day-ahead market operation in </a:t>
            </a:r>
            <a:r>
              <a:rPr lang="en-GB" altLang="en-US" sz="1400" dirty="0" smtClean="0"/>
              <a:t>Albania;</a:t>
            </a:r>
          </a:p>
          <a:p>
            <a:pPr marL="800100" lvl="1" indent="-342900" defTabSz="345591">
              <a:buFont typeface="Wingdings" panose="05000000000000000000" pitchFamily="2" charset="2"/>
              <a:buChar char="Ø"/>
            </a:pPr>
            <a:r>
              <a:rPr lang="en-GB" sz="1400" dirty="0"/>
              <a:t>establishment of electronic platforms for trading, clearing and settlement is ongoing and a training for the participants will commence in </a:t>
            </a:r>
            <a:r>
              <a:rPr lang="en-GB" sz="1400" dirty="0" smtClean="0"/>
              <a:t>December;</a:t>
            </a:r>
            <a:endParaRPr lang="en-GB" altLang="en-US" sz="1400" dirty="0"/>
          </a:p>
          <a:p>
            <a:pPr marL="800100" lvl="1" indent="-342900" defTabSz="345591">
              <a:buFont typeface="Wingdings" panose="05000000000000000000" pitchFamily="2" charset="2"/>
              <a:buChar char="Ø"/>
            </a:pPr>
            <a:r>
              <a:rPr lang="en-GB" sz="1400" dirty="0" smtClean="0"/>
              <a:t>The launch </a:t>
            </a:r>
            <a:r>
              <a:rPr lang="en-GB" sz="1400" dirty="0"/>
              <a:t>of the day-ahead market in </a:t>
            </a:r>
            <a:r>
              <a:rPr lang="en-GB" sz="1400" dirty="0" smtClean="0"/>
              <a:t>Albania (initially </a:t>
            </a:r>
            <a:r>
              <a:rPr lang="en-GB" sz="1400" dirty="0"/>
              <a:t>planned </a:t>
            </a:r>
            <a:r>
              <a:rPr lang="en-US" sz="1400" dirty="0" smtClean="0"/>
              <a:t>for 23 November 2022)</a:t>
            </a:r>
            <a:r>
              <a:rPr lang="en-GB" sz="1400" dirty="0" smtClean="0"/>
              <a:t> </a:t>
            </a:r>
            <a:r>
              <a:rPr lang="en-GB" altLang="en-US" sz="1400" dirty="0" smtClean="0">
                <a:latin typeface="Calibri"/>
              </a:rPr>
              <a:t>is </a:t>
            </a:r>
            <a:r>
              <a:rPr lang="en-GB" altLang="en-US" sz="1400" dirty="0">
                <a:latin typeface="Calibri"/>
              </a:rPr>
              <a:t>still to be defined. </a:t>
            </a:r>
            <a:endParaRPr lang="en-GB" altLang="en-US" sz="1400" dirty="0" smtClean="0">
              <a:latin typeface="Calibri"/>
            </a:endParaRPr>
          </a:p>
          <a:p>
            <a:pPr lvl="1" defTabSz="345591"/>
            <a:endParaRPr lang="en-GB" sz="1567" dirty="0">
              <a:latin typeface="Calibri"/>
            </a:endParaRPr>
          </a:p>
          <a:p>
            <a:pPr marL="342900" lvl="2" indent="-342900" defTabSz="345591">
              <a:spcBef>
                <a:spcPct val="0"/>
              </a:spcBef>
              <a:buFont typeface="Wingdings" panose="05000000000000000000" pitchFamily="2" charset="2"/>
              <a:buChar char="ü"/>
            </a:pPr>
            <a:r>
              <a:rPr lang="en-GB" sz="1600" dirty="0">
                <a:latin typeface="Calibri"/>
                <a:ea typeface="+mj-ea"/>
                <a:cs typeface="+mj-cs"/>
              </a:rPr>
              <a:t>Market rules in the approval procedure in Albania and Kosovo*</a:t>
            </a:r>
          </a:p>
          <a:p>
            <a:pPr marL="800100" lvl="1" indent="-342900" defTabSz="345591">
              <a:spcBef>
                <a:spcPct val="0"/>
              </a:spcBef>
              <a:buFont typeface="Wingdings" panose="05000000000000000000" pitchFamily="2" charset="2"/>
              <a:buChar char="Ø"/>
            </a:pPr>
            <a:r>
              <a:rPr lang="en-GB" sz="1400" dirty="0"/>
              <a:t>ALPEX Rules and Procedures are currently in the process of approval by the </a:t>
            </a:r>
            <a:r>
              <a:rPr lang="en-GB" sz="1400" dirty="0" smtClean="0"/>
              <a:t>regulators, </a:t>
            </a:r>
            <a:r>
              <a:rPr lang="en-GB" sz="1400" dirty="0"/>
              <a:t>expected to be completed by </a:t>
            </a:r>
            <a:r>
              <a:rPr lang="en-GB" sz="1400" dirty="0" smtClean="0"/>
              <a:t>mid-December.</a:t>
            </a:r>
            <a:endParaRPr lang="en-AT" sz="1400" dirty="0">
              <a:latin typeface="Calibri"/>
            </a:endParaRPr>
          </a:p>
          <a:p>
            <a:pPr lvl="2" defTabSz="345591"/>
            <a:endParaRPr lang="en-GB" sz="1400" dirty="0">
              <a:latin typeface="Calibri"/>
            </a:endParaRPr>
          </a:p>
          <a:p>
            <a:pPr marL="342900" lvl="1" indent="-342900" defTabSz="345591">
              <a:spcBef>
                <a:spcPct val="0"/>
              </a:spcBef>
              <a:buFont typeface="Wingdings" panose="05000000000000000000" pitchFamily="2" charset="2"/>
              <a:buChar char="ü"/>
            </a:pPr>
            <a:r>
              <a:rPr lang="en-GB" sz="1600" dirty="0" smtClean="0">
                <a:latin typeface="Calibri"/>
                <a:ea typeface="+mj-ea"/>
                <a:cs typeface="+mj-cs"/>
              </a:rPr>
              <a:t>Adoption </a:t>
            </a:r>
            <a:r>
              <a:rPr lang="en-GB" sz="1600" dirty="0">
                <a:latin typeface="Calibri"/>
                <a:ea typeface="+mj-ea"/>
                <a:cs typeface="+mj-cs"/>
              </a:rPr>
              <a:t>of amendments to the VAT Law in Albania  </a:t>
            </a:r>
          </a:p>
          <a:p>
            <a:pPr marL="800100" lvl="1" indent="-342900" defTabSz="345591">
              <a:buFont typeface="Wingdings" panose="05000000000000000000" pitchFamily="2" charset="2"/>
              <a:buChar char="Ø"/>
            </a:pPr>
            <a:r>
              <a:rPr lang="en-GB" sz="1400" dirty="0"/>
              <a:t>on 10 November, the Parliament approved amendments to the VAT Law</a:t>
            </a:r>
            <a:endParaRPr lang="en-US" sz="1400" dirty="0"/>
          </a:p>
        </p:txBody>
      </p:sp>
      <p:pic>
        <p:nvPicPr>
          <p:cNvPr id="1026" name="Picture 4" descr="LOGO_Col">
            <a:extLst>
              <a:ext uri="{FF2B5EF4-FFF2-40B4-BE49-F238E27FC236}">
                <a16:creationId xmlns:a16="http://schemas.microsoft.com/office/drawing/2014/main" id="{44580882-C447-43A8-BB0D-4B1839CE4C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9363" y="907508"/>
            <a:ext cx="29337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3079538" y="5150046"/>
            <a:ext cx="3086100" cy="304271"/>
          </a:xfrm>
        </p:spPr>
        <p:txBody>
          <a:bodyPr/>
          <a:lstStyle/>
          <a:p>
            <a:pPr defTabSz="685800"/>
            <a:r>
              <a:rPr lang="en-GB" dirty="0" smtClean="0">
                <a:solidFill>
                  <a:prstClr val="black">
                    <a:tint val="75000"/>
                  </a:prstClr>
                </a:solidFill>
              </a:rPr>
              <a:t>USAID EPA Workshop 29-30 November 2022</a:t>
            </a:r>
            <a:endParaRPr lang="en-GB" dirty="0">
              <a:solidFill>
                <a:prstClr val="black">
                  <a:tint val="75000"/>
                </a:prstClr>
              </a:solidFill>
            </a:endParaRPr>
          </a:p>
        </p:txBody>
      </p:sp>
      <p:sp>
        <p:nvSpPr>
          <p:cNvPr id="3" name="Slide Number Placeholder 2"/>
          <p:cNvSpPr>
            <a:spLocks noGrp="1"/>
          </p:cNvSpPr>
          <p:nvPr>
            <p:ph type="sldNum" sz="quarter" idx="12"/>
          </p:nvPr>
        </p:nvSpPr>
        <p:spPr/>
        <p:txBody>
          <a:bodyPr/>
          <a:lstStyle/>
          <a:p>
            <a:pPr defTabSz="685800"/>
            <a:fld id="{08F5414A-BD07-439E-A015-997FE4A1D0F3}" type="slidenum">
              <a:rPr lang="en-GB" smtClean="0">
                <a:solidFill>
                  <a:prstClr val="black">
                    <a:tint val="75000"/>
                  </a:prstClr>
                </a:solidFill>
              </a:rPr>
              <a:pPr defTabSz="685800"/>
              <a:t>10</a:t>
            </a:fld>
            <a:endParaRPr lang="en-GB">
              <a:solidFill>
                <a:prstClr val="black">
                  <a:tint val="75000"/>
                </a:prstClr>
              </a:solidFill>
            </a:endParaRPr>
          </a:p>
        </p:txBody>
      </p:sp>
    </p:spTree>
    <p:extLst>
      <p:ext uri="{BB962C8B-B14F-4D97-AF65-F5344CB8AC3E}">
        <p14:creationId xmlns:p14="http://schemas.microsoft.com/office/powerpoint/2010/main" val="2977412359"/>
      </p:ext>
    </p:extLst>
  </p:cSld>
  <p:clrMapOvr>
    <a:masterClrMapping/>
  </p:clrMapOvr>
  <p:transition>
    <p:wipe dir="d"/>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 name="Picture 344"/>
          <p:cNvPicPr/>
          <p:nvPr/>
        </p:nvPicPr>
        <p:blipFill>
          <a:blip r:embed="rId2"/>
          <a:stretch/>
        </p:blipFill>
        <p:spPr>
          <a:xfrm>
            <a:off x="98805" y="5179614"/>
            <a:ext cx="9139188" cy="398392"/>
          </a:xfrm>
          <a:prstGeom prst="rect">
            <a:avLst/>
          </a:prstGeom>
          <a:ln>
            <a:noFill/>
          </a:ln>
        </p:spPr>
      </p:pic>
      <p:pic>
        <p:nvPicPr>
          <p:cNvPr id="8" name="Graphic 7">
            <a:extLst>
              <a:ext uri="{FF2B5EF4-FFF2-40B4-BE49-F238E27FC236}">
                <a16:creationId xmlns:a16="http://schemas.microsoft.com/office/drawing/2014/main" id="{2D8B4D8D-DB39-4C68-B31B-1415C428EA5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06381" y="93256"/>
            <a:ext cx="2001759" cy="1015291"/>
          </a:xfrm>
          <a:prstGeom prst="rect">
            <a:avLst/>
          </a:prstGeom>
        </p:spPr>
      </p:pic>
      <p:sp>
        <p:nvSpPr>
          <p:cNvPr id="15" name="Titel 1"/>
          <p:cNvSpPr txBox="1">
            <a:spLocks/>
          </p:cNvSpPr>
          <p:nvPr/>
        </p:nvSpPr>
        <p:spPr>
          <a:xfrm>
            <a:off x="2100564" y="437583"/>
            <a:ext cx="6181577" cy="517260"/>
          </a:xfrm>
          <a:prstGeom prst="rect">
            <a:avLst/>
          </a:prstGeom>
        </p:spPr>
        <p:txBody>
          <a:bodyPr vert="horz" lIns="82944" tIns="41472" rIns="82944" bIns="41472" rtlCol="0" anchor="ctr">
            <a:normAutofit/>
          </a:bodyPr>
          <a:lstStyle>
            <a:lvl1pPr marL="0" algn="l" defTabSz="380985" rtl="0" eaLnBrk="1" latinLnBrk="0" hangingPunct="1">
              <a:spcBef>
                <a:spcPct val="0"/>
              </a:spcBef>
              <a:buNone/>
              <a:defRPr lang="de-DE" sz="1833" i="1" kern="1200" dirty="0">
                <a:solidFill>
                  <a:schemeClr val="tx2"/>
                </a:solidFill>
                <a:latin typeface="+mj-lt"/>
                <a:ea typeface="+mj-ea"/>
                <a:cs typeface="+mj-cs"/>
              </a:defRPr>
            </a:lvl1pPr>
          </a:lstStyle>
          <a:p>
            <a:pPr defTabSz="345591"/>
            <a:r>
              <a:rPr lang="en-US" sz="1814" b="1" i="0" dirty="0">
                <a:solidFill>
                  <a:srgbClr val="1F497D"/>
                </a:solidFill>
                <a:latin typeface="Calibri"/>
              </a:rPr>
              <a:t>Day-ahead market establishment in Montenegro</a:t>
            </a:r>
            <a:endParaRPr lang="en-GB" sz="1814" b="1" i="0" dirty="0">
              <a:solidFill>
                <a:srgbClr val="1F497D"/>
              </a:solidFill>
              <a:latin typeface="Calibri"/>
            </a:endParaRPr>
          </a:p>
        </p:txBody>
      </p:sp>
      <p:sp>
        <p:nvSpPr>
          <p:cNvPr id="17" name="Line 7">
            <a:extLst>
              <a:ext uri="{FF2B5EF4-FFF2-40B4-BE49-F238E27FC236}">
                <a16:creationId xmlns:a16="http://schemas.microsoft.com/office/drawing/2014/main" id="{94FA6878-916A-435F-B39A-F261BC435CFB}"/>
              </a:ext>
            </a:extLst>
          </p:cNvPr>
          <p:cNvSpPr/>
          <p:nvPr/>
        </p:nvSpPr>
        <p:spPr>
          <a:xfrm>
            <a:off x="2660866" y="5191021"/>
            <a:ext cx="0" cy="152608"/>
          </a:xfrm>
          <a:prstGeom prst="line">
            <a:avLst/>
          </a:prstGeom>
          <a:ln w="6350">
            <a:solidFill>
              <a:srgbClr val="00FFFF"/>
            </a:solidFill>
            <a:round/>
          </a:ln>
        </p:spPr>
        <p:style>
          <a:lnRef idx="0">
            <a:scrgbClr r="0" g="0" b="0"/>
          </a:lnRef>
          <a:fillRef idx="0">
            <a:scrgbClr r="0" g="0" b="0"/>
          </a:fillRef>
          <a:effectRef idx="0">
            <a:scrgbClr r="0" g="0" b="0"/>
          </a:effectRef>
          <a:fontRef idx="minor"/>
        </p:style>
        <p:txBody>
          <a:bodyPr/>
          <a:lstStyle/>
          <a:p>
            <a:pPr defTabSz="829452"/>
            <a:endParaRPr lang="en-US" sz="1633" dirty="0">
              <a:solidFill>
                <a:prstClr val="black"/>
              </a:solidFill>
              <a:latin typeface="Arial" panose="020B0604020202020204"/>
            </a:endParaRPr>
          </a:p>
        </p:txBody>
      </p:sp>
      <p:sp>
        <p:nvSpPr>
          <p:cNvPr id="19" name="CustomShape 6">
            <a:extLst>
              <a:ext uri="{FF2B5EF4-FFF2-40B4-BE49-F238E27FC236}">
                <a16:creationId xmlns:a16="http://schemas.microsoft.com/office/drawing/2014/main" id="{5625F217-0C9C-406A-805E-B205376D8F82}"/>
              </a:ext>
            </a:extLst>
          </p:cNvPr>
          <p:cNvSpPr/>
          <p:nvPr/>
        </p:nvSpPr>
        <p:spPr>
          <a:xfrm>
            <a:off x="446596" y="5257451"/>
            <a:ext cx="6929322" cy="204439"/>
          </a:xfrm>
          <a:prstGeom prst="rect">
            <a:avLst/>
          </a:prstGeom>
          <a:noFill/>
          <a:ln>
            <a:noFill/>
          </a:ln>
        </p:spPr>
        <p:style>
          <a:lnRef idx="0">
            <a:scrgbClr r="0" g="0" b="0"/>
          </a:lnRef>
          <a:fillRef idx="0">
            <a:scrgbClr r="0" g="0" b="0"/>
          </a:fillRef>
          <a:effectRef idx="0">
            <a:scrgbClr r="0" g="0" b="0"/>
          </a:effectRef>
          <a:fontRef idx="minor"/>
        </p:style>
        <p:txBody>
          <a:bodyPr lIns="81638" tIns="40819" rIns="81638" bIns="40819"/>
          <a:lstStyle/>
          <a:p>
            <a:pPr defTabSz="829452"/>
            <a:r>
              <a:rPr lang="en-US" sz="907" spc="-1" dirty="0">
                <a:solidFill>
                  <a:srgbClr val="00FFFF"/>
                </a:solidFill>
                <a:latin typeface="Arial" panose="020B0604020202020204"/>
                <a:ea typeface="DejaVu Sans"/>
              </a:rPr>
              <a:t>The Energy Community </a:t>
            </a:r>
            <a:r>
              <a:rPr lang="en-US" sz="907" spc="-1" dirty="0" smtClean="0">
                <a:solidFill>
                  <a:srgbClr val="00FFFF"/>
                </a:solidFill>
                <a:latin typeface="Arial" panose="020B0604020202020204"/>
                <a:ea typeface="DejaVu Sans"/>
              </a:rPr>
              <a:t>Secretariat</a:t>
            </a:r>
            <a:endParaRPr lang="en-US" sz="907" spc="-1" dirty="0">
              <a:solidFill>
                <a:prstClr val="black"/>
              </a:solidFill>
              <a:latin typeface="Arial" panose="020B0604020202020204"/>
            </a:endParaRPr>
          </a:p>
        </p:txBody>
      </p:sp>
      <p:sp>
        <p:nvSpPr>
          <p:cNvPr id="14" name="Titel 1"/>
          <p:cNvSpPr txBox="1">
            <a:spLocks/>
          </p:cNvSpPr>
          <p:nvPr/>
        </p:nvSpPr>
        <p:spPr>
          <a:xfrm>
            <a:off x="98805" y="1410081"/>
            <a:ext cx="8928654" cy="3467999"/>
          </a:xfrm>
          <a:prstGeom prst="rect">
            <a:avLst/>
          </a:prstGeom>
        </p:spPr>
        <p:txBody>
          <a:bodyPr vert="horz" lIns="82944" tIns="41472" rIns="82944" bIns="41472" rtlCol="0" anchor="t">
            <a:normAutofit/>
          </a:bodyPr>
          <a:lstStyle>
            <a:lvl1pPr marL="0" algn="l" defTabSz="380985" rtl="0" eaLnBrk="1" latinLnBrk="0" hangingPunct="1">
              <a:spcBef>
                <a:spcPct val="0"/>
              </a:spcBef>
              <a:buNone/>
              <a:defRPr lang="de-DE" sz="1833" i="1" kern="1200" dirty="0">
                <a:solidFill>
                  <a:schemeClr val="tx2"/>
                </a:solidFill>
                <a:latin typeface="+mj-lt"/>
                <a:ea typeface="+mj-ea"/>
                <a:cs typeface="+mj-cs"/>
              </a:defRPr>
            </a:lvl1pPr>
          </a:lstStyle>
          <a:p>
            <a:pPr defTabSz="345591"/>
            <a:endParaRPr lang="en-GB" sz="1600" b="1" i="0" dirty="0">
              <a:solidFill>
                <a:srgbClr val="1F497D"/>
              </a:solidFill>
              <a:latin typeface="Calibri"/>
            </a:endParaRPr>
          </a:p>
          <a:p>
            <a:pPr marL="342900" indent="-342900" defTabSz="345591">
              <a:buFont typeface="Wingdings" panose="05000000000000000000" pitchFamily="2" charset="2"/>
              <a:buChar char="ü"/>
            </a:pPr>
            <a:r>
              <a:rPr lang="en-US" sz="1600" i="0" dirty="0">
                <a:solidFill>
                  <a:schemeClr val="tx1"/>
                </a:solidFill>
                <a:latin typeface="Calibri"/>
              </a:rPr>
              <a:t>MEPX signed a contract with the consortium of EPEX SPOT and BSP, EPEX SPOT to provide a day-ahead market service and BSP the clearing and settlement service </a:t>
            </a:r>
            <a:r>
              <a:rPr lang="en-GB" sz="1600" i="0" dirty="0">
                <a:solidFill>
                  <a:schemeClr val="tx1"/>
                </a:solidFill>
                <a:latin typeface="Calibri"/>
              </a:rPr>
              <a:t>(20 October 2021)</a:t>
            </a:r>
          </a:p>
          <a:p>
            <a:pPr marL="342900" indent="-342900" defTabSz="345591">
              <a:buFont typeface="Wingdings" panose="05000000000000000000" pitchFamily="2" charset="2"/>
              <a:buChar char="ü"/>
            </a:pPr>
            <a:endParaRPr lang="en-US" sz="1600" i="0" dirty="0">
              <a:solidFill>
                <a:schemeClr val="tx1"/>
              </a:solidFill>
              <a:latin typeface="Calibri"/>
            </a:endParaRPr>
          </a:p>
          <a:p>
            <a:pPr marL="342900" indent="-342900" defTabSz="345591">
              <a:buFont typeface="Wingdings" panose="05000000000000000000" pitchFamily="2" charset="2"/>
              <a:buChar char="ü"/>
            </a:pPr>
            <a:r>
              <a:rPr lang="en-US" sz="1600" i="0" dirty="0">
                <a:solidFill>
                  <a:schemeClr val="tx1"/>
                </a:solidFill>
                <a:latin typeface="Calibri"/>
              </a:rPr>
              <a:t>The project is ongoing, in testing phase, and largely completed (approx. 80% completeness)</a:t>
            </a:r>
          </a:p>
          <a:p>
            <a:pPr marL="342900" indent="-342900" defTabSz="345591">
              <a:buFont typeface="Wingdings" panose="05000000000000000000" pitchFamily="2" charset="2"/>
              <a:buChar char="ü"/>
            </a:pPr>
            <a:endParaRPr lang="en-US" sz="1600" i="0" dirty="0">
              <a:solidFill>
                <a:schemeClr val="tx1"/>
              </a:solidFill>
              <a:latin typeface="Calibri"/>
            </a:endParaRPr>
          </a:p>
          <a:p>
            <a:pPr marL="342900" indent="-342900" defTabSz="345591">
              <a:buFont typeface="Wingdings" panose="05000000000000000000" pitchFamily="2" charset="2"/>
              <a:buChar char="ü"/>
            </a:pPr>
            <a:r>
              <a:rPr lang="en-US" sz="1600" i="0" dirty="0">
                <a:solidFill>
                  <a:schemeClr val="tx1"/>
                </a:solidFill>
                <a:latin typeface="Calibri"/>
              </a:rPr>
              <a:t>A launch of a day-ahead market in Montenegro is expected to be postponed for Q1 2023 (following the contract signature Action plan envisaged a launch of the day-ahead market in Q3 2022)</a:t>
            </a:r>
          </a:p>
          <a:p>
            <a:pPr lvl="2" defTabSz="345591"/>
            <a:endParaRPr lang="en-GB" sz="1400" dirty="0">
              <a:latin typeface="Calibri"/>
            </a:endParaRPr>
          </a:p>
          <a:p>
            <a:pPr marL="342900" lvl="1" indent="-342900" defTabSz="345591">
              <a:spcBef>
                <a:spcPct val="0"/>
              </a:spcBef>
              <a:buFont typeface="Wingdings" panose="05000000000000000000" pitchFamily="2" charset="2"/>
              <a:buChar char="ü"/>
            </a:pPr>
            <a:r>
              <a:rPr lang="en-GB" sz="1600" dirty="0">
                <a:latin typeface="Calibri"/>
                <a:ea typeface="+mj-ea"/>
                <a:cs typeface="+mj-cs"/>
              </a:rPr>
              <a:t>Pending </a:t>
            </a:r>
            <a:r>
              <a:rPr lang="en-US" sz="1600" dirty="0">
                <a:latin typeface="Calibri"/>
                <a:ea typeface="+mj-ea"/>
                <a:cs typeface="+mj-cs"/>
              </a:rPr>
              <a:t>activities</a:t>
            </a:r>
            <a:endParaRPr lang="en-GB" sz="1600" dirty="0">
              <a:latin typeface="Calibri"/>
              <a:ea typeface="+mj-ea"/>
              <a:cs typeface="+mj-cs"/>
            </a:endParaRPr>
          </a:p>
          <a:p>
            <a:pPr marL="800100" lvl="1" indent="-342900" defTabSz="345591">
              <a:buFont typeface="Wingdings" panose="05000000000000000000" pitchFamily="2" charset="2"/>
              <a:buChar char="Ø"/>
            </a:pPr>
            <a:r>
              <a:rPr lang="en-US" sz="1400" dirty="0">
                <a:latin typeface="Calibri"/>
              </a:rPr>
              <a:t>Adoption of day-ahead market rules </a:t>
            </a:r>
          </a:p>
          <a:p>
            <a:pPr marL="800100" lvl="1" indent="-342900" defTabSz="345591">
              <a:buFont typeface="Wingdings" panose="05000000000000000000" pitchFamily="2" charset="2"/>
              <a:buChar char="Ø"/>
            </a:pPr>
            <a:r>
              <a:rPr lang="en-US" sz="1400" dirty="0">
                <a:latin typeface="Calibri"/>
              </a:rPr>
              <a:t>Implementation of a procedure for designation of NEMO in accordance with the Law</a:t>
            </a:r>
            <a:endParaRPr lang="en-GB" sz="1400" dirty="0">
              <a:latin typeface="Calibri"/>
            </a:endParaRPr>
          </a:p>
          <a:p>
            <a:pPr marL="800100" lvl="1" indent="-342900" defTabSz="345591">
              <a:buFont typeface="Wingdings" panose="05000000000000000000" pitchFamily="2" charset="2"/>
              <a:buChar char="Ø"/>
            </a:pPr>
            <a:r>
              <a:rPr lang="en-GB" sz="1400" dirty="0">
                <a:latin typeface="Calibri"/>
              </a:rPr>
              <a:t>Adoption of amendments to the VAT Law which should have been adopted in Q3 2022 according to the Governments plan</a:t>
            </a:r>
          </a:p>
        </p:txBody>
      </p:sp>
      <p:pic>
        <p:nvPicPr>
          <p:cNvPr id="2" name="Picture 1">
            <a:extLst>
              <a:ext uri="{FF2B5EF4-FFF2-40B4-BE49-F238E27FC236}">
                <a16:creationId xmlns:a16="http://schemas.microsoft.com/office/drawing/2014/main" id="{8D463621-8889-4020-A62F-B055583201D9}"/>
              </a:ext>
            </a:extLst>
          </p:cNvPr>
          <p:cNvPicPr>
            <a:picLocks noChangeAspect="1"/>
          </p:cNvPicPr>
          <p:nvPr/>
        </p:nvPicPr>
        <p:blipFill>
          <a:blip r:embed="rId5"/>
          <a:stretch>
            <a:fillRect/>
          </a:stretch>
        </p:blipFill>
        <p:spPr>
          <a:xfrm>
            <a:off x="6896381" y="759563"/>
            <a:ext cx="2247619" cy="790476"/>
          </a:xfrm>
          <a:prstGeom prst="rect">
            <a:avLst/>
          </a:prstGeom>
        </p:spPr>
      </p:pic>
      <p:sp>
        <p:nvSpPr>
          <p:cNvPr id="3" name="Footer Placeholder 2"/>
          <p:cNvSpPr>
            <a:spLocks noGrp="1"/>
          </p:cNvSpPr>
          <p:nvPr>
            <p:ph type="ftr" sz="quarter" idx="11"/>
          </p:nvPr>
        </p:nvSpPr>
        <p:spPr>
          <a:xfrm>
            <a:off x="3125349" y="5217766"/>
            <a:ext cx="3086100" cy="304271"/>
          </a:xfrm>
        </p:spPr>
        <p:txBody>
          <a:bodyPr/>
          <a:lstStyle/>
          <a:p>
            <a:pPr defTabSz="685800"/>
            <a:r>
              <a:rPr lang="en-GB" dirty="0" smtClean="0">
                <a:solidFill>
                  <a:prstClr val="black">
                    <a:tint val="75000"/>
                  </a:prstClr>
                </a:solidFill>
              </a:rPr>
              <a:t>USAID EPA Workshop 29-30 November 2022</a:t>
            </a:r>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08F5414A-BD07-439E-A015-997FE4A1D0F3}" type="slidenum">
              <a:rPr lang="en-GB" smtClean="0">
                <a:solidFill>
                  <a:prstClr val="black">
                    <a:tint val="75000"/>
                  </a:prstClr>
                </a:solidFill>
              </a:rPr>
              <a:pPr defTabSz="685800"/>
              <a:t>11</a:t>
            </a:fld>
            <a:endParaRPr lang="en-GB">
              <a:solidFill>
                <a:prstClr val="black">
                  <a:tint val="75000"/>
                </a:prstClr>
              </a:solidFill>
            </a:endParaRPr>
          </a:p>
        </p:txBody>
      </p:sp>
    </p:spTree>
    <p:extLst>
      <p:ext uri="{BB962C8B-B14F-4D97-AF65-F5344CB8AC3E}">
        <p14:creationId xmlns:p14="http://schemas.microsoft.com/office/powerpoint/2010/main" val="4113116064"/>
      </p:ext>
    </p:extLst>
  </p:cSld>
  <p:clrMapOvr>
    <a:masterClrMapping/>
  </p:clrMapOvr>
  <p:transition>
    <p:wipe dir="d"/>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 name="Picture 344"/>
          <p:cNvPicPr/>
          <p:nvPr/>
        </p:nvPicPr>
        <p:blipFill>
          <a:blip r:embed="rId2"/>
          <a:stretch/>
        </p:blipFill>
        <p:spPr>
          <a:xfrm>
            <a:off x="20162" y="5174297"/>
            <a:ext cx="9139188" cy="398392"/>
          </a:xfrm>
          <a:prstGeom prst="rect">
            <a:avLst/>
          </a:prstGeom>
          <a:ln>
            <a:noFill/>
          </a:ln>
        </p:spPr>
      </p:pic>
      <p:pic>
        <p:nvPicPr>
          <p:cNvPr id="8" name="Graphic 7">
            <a:extLst>
              <a:ext uri="{FF2B5EF4-FFF2-40B4-BE49-F238E27FC236}">
                <a16:creationId xmlns:a16="http://schemas.microsoft.com/office/drawing/2014/main" id="{2D8B4D8D-DB39-4C68-B31B-1415C428EA5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06381" y="93256"/>
            <a:ext cx="2001759" cy="1015291"/>
          </a:xfrm>
          <a:prstGeom prst="rect">
            <a:avLst/>
          </a:prstGeom>
        </p:spPr>
      </p:pic>
      <p:sp>
        <p:nvSpPr>
          <p:cNvPr id="15" name="Titel 1"/>
          <p:cNvSpPr txBox="1">
            <a:spLocks/>
          </p:cNvSpPr>
          <p:nvPr/>
        </p:nvSpPr>
        <p:spPr>
          <a:xfrm>
            <a:off x="2208140" y="524208"/>
            <a:ext cx="6512317" cy="517260"/>
          </a:xfrm>
          <a:prstGeom prst="rect">
            <a:avLst/>
          </a:prstGeom>
        </p:spPr>
        <p:txBody>
          <a:bodyPr vert="horz" lIns="82944" tIns="41472" rIns="82944" bIns="41472" rtlCol="0" anchor="ctr">
            <a:normAutofit/>
          </a:bodyPr>
          <a:lstStyle>
            <a:lvl1pPr marL="0" algn="l" defTabSz="380985" rtl="0" eaLnBrk="1" latinLnBrk="0" hangingPunct="1">
              <a:spcBef>
                <a:spcPct val="0"/>
              </a:spcBef>
              <a:buNone/>
              <a:defRPr lang="de-DE" sz="1833" i="1" kern="1200" dirty="0">
                <a:solidFill>
                  <a:schemeClr val="tx2"/>
                </a:solidFill>
                <a:latin typeface="+mj-lt"/>
                <a:ea typeface="+mj-ea"/>
                <a:cs typeface="+mj-cs"/>
              </a:defRPr>
            </a:lvl1pPr>
          </a:lstStyle>
          <a:p>
            <a:pPr defTabSz="345591"/>
            <a:r>
              <a:rPr lang="en-GB" sz="1814" b="1" i="0" dirty="0">
                <a:solidFill>
                  <a:srgbClr val="1F497D"/>
                </a:solidFill>
                <a:latin typeface="Calibri"/>
              </a:rPr>
              <a:t>Day-ahead market establishment in North Macedonia</a:t>
            </a:r>
          </a:p>
        </p:txBody>
      </p:sp>
      <p:sp>
        <p:nvSpPr>
          <p:cNvPr id="17" name="Line 7">
            <a:extLst>
              <a:ext uri="{FF2B5EF4-FFF2-40B4-BE49-F238E27FC236}">
                <a16:creationId xmlns:a16="http://schemas.microsoft.com/office/drawing/2014/main" id="{94FA6878-916A-435F-B39A-F261BC435CFB}"/>
              </a:ext>
            </a:extLst>
          </p:cNvPr>
          <p:cNvSpPr/>
          <p:nvPr/>
        </p:nvSpPr>
        <p:spPr>
          <a:xfrm>
            <a:off x="2660866" y="5191021"/>
            <a:ext cx="0" cy="152608"/>
          </a:xfrm>
          <a:prstGeom prst="line">
            <a:avLst/>
          </a:prstGeom>
          <a:ln w="6350">
            <a:solidFill>
              <a:srgbClr val="00FFFF"/>
            </a:solidFill>
            <a:round/>
          </a:ln>
        </p:spPr>
        <p:style>
          <a:lnRef idx="0">
            <a:scrgbClr r="0" g="0" b="0"/>
          </a:lnRef>
          <a:fillRef idx="0">
            <a:scrgbClr r="0" g="0" b="0"/>
          </a:fillRef>
          <a:effectRef idx="0">
            <a:scrgbClr r="0" g="0" b="0"/>
          </a:effectRef>
          <a:fontRef idx="minor"/>
        </p:style>
        <p:txBody>
          <a:bodyPr/>
          <a:lstStyle/>
          <a:p>
            <a:pPr defTabSz="829452"/>
            <a:endParaRPr lang="en-US" sz="1633" dirty="0">
              <a:solidFill>
                <a:prstClr val="black"/>
              </a:solidFill>
              <a:latin typeface="Arial" panose="020B0604020202020204"/>
            </a:endParaRPr>
          </a:p>
        </p:txBody>
      </p:sp>
      <p:sp>
        <p:nvSpPr>
          <p:cNvPr id="19" name="CustomShape 6">
            <a:extLst>
              <a:ext uri="{FF2B5EF4-FFF2-40B4-BE49-F238E27FC236}">
                <a16:creationId xmlns:a16="http://schemas.microsoft.com/office/drawing/2014/main" id="{5625F217-0C9C-406A-805E-B205376D8F82}"/>
              </a:ext>
            </a:extLst>
          </p:cNvPr>
          <p:cNvSpPr/>
          <p:nvPr/>
        </p:nvSpPr>
        <p:spPr>
          <a:xfrm>
            <a:off x="553167" y="5191021"/>
            <a:ext cx="6793855" cy="256996"/>
          </a:xfrm>
          <a:prstGeom prst="rect">
            <a:avLst/>
          </a:prstGeom>
          <a:noFill/>
          <a:ln>
            <a:noFill/>
          </a:ln>
        </p:spPr>
        <p:style>
          <a:lnRef idx="0">
            <a:scrgbClr r="0" g="0" b="0"/>
          </a:lnRef>
          <a:fillRef idx="0">
            <a:scrgbClr r="0" g="0" b="0"/>
          </a:fillRef>
          <a:effectRef idx="0">
            <a:scrgbClr r="0" g="0" b="0"/>
          </a:effectRef>
          <a:fontRef idx="minor"/>
        </p:style>
        <p:txBody>
          <a:bodyPr lIns="81638" tIns="40819" rIns="81638" bIns="40819"/>
          <a:lstStyle/>
          <a:p>
            <a:pPr defTabSz="829452"/>
            <a:r>
              <a:rPr lang="en-US" sz="907" spc="-1" dirty="0">
                <a:solidFill>
                  <a:srgbClr val="00FFFF"/>
                </a:solidFill>
                <a:latin typeface="Arial" panose="020B0604020202020204"/>
                <a:ea typeface="DejaVu Sans"/>
              </a:rPr>
              <a:t>The Energy Community </a:t>
            </a:r>
            <a:r>
              <a:rPr lang="en-US" sz="907" spc="-1" dirty="0" smtClean="0">
                <a:solidFill>
                  <a:srgbClr val="00FFFF"/>
                </a:solidFill>
                <a:latin typeface="Arial" panose="020B0604020202020204"/>
                <a:ea typeface="DejaVu Sans"/>
              </a:rPr>
              <a:t>Secretariat</a:t>
            </a:r>
            <a:endParaRPr lang="en-US" sz="907" spc="-1" dirty="0">
              <a:solidFill>
                <a:prstClr val="black"/>
              </a:solidFill>
              <a:latin typeface="Arial" panose="020B0604020202020204"/>
            </a:endParaRPr>
          </a:p>
        </p:txBody>
      </p:sp>
      <p:sp>
        <p:nvSpPr>
          <p:cNvPr id="14" name="Titel 1"/>
          <p:cNvSpPr txBox="1">
            <a:spLocks/>
          </p:cNvSpPr>
          <p:nvPr/>
        </p:nvSpPr>
        <p:spPr>
          <a:xfrm>
            <a:off x="111712" y="1734234"/>
            <a:ext cx="8956088" cy="3980766"/>
          </a:xfrm>
          <a:prstGeom prst="rect">
            <a:avLst/>
          </a:prstGeom>
        </p:spPr>
        <p:txBody>
          <a:bodyPr vert="horz" lIns="82944" tIns="41472" rIns="82944" bIns="41472" rtlCol="0" anchor="t">
            <a:normAutofit/>
          </a:bodyPr>
          <a:lstStyle>
            <a:lvl1pPr marL="0" algn="l" defTabSz="380985" rtl="0" eaLnBrk="1" latinLnBrk="0" hangingPunct="1">
              <a:spcBef>
                <a:spcPct val="0"/>
              </a:spcBef>
              <a:buNone/>
              <a:defRPr lang="de-DE" sz="1833" i="1" kern="1200" dirty="0">
                <a:solidFill>
                  <a:schemeClr val="tx2"/>
                </a:solidFill>
                <a:latin typeface="+mj-lt"/>
                <a:ea typeface="+mj-ea"/>
                <a:cs typeface="+mj-cs"/>
              </a:defRPr>
            </a:lvl1pPr>
          </a:lstStyle>
          <a:p>
            <a:pPr marL="342900" indent="-342900" defTabSz="345591">
              <a:buFont typeface="Wingdings" panose="05000000000000000000" pitchFamily="2" charset="2"/>
              <a:buChar char="ü"/>
            </a:pPr>
            <a:r>
              <a:rPr lang="en-US" sz="1600" i="0" dirty="0">
                <a:solidFill>
                  <a:schemeClr val="tx1"/>
                </a:solidFill>
                <a:latin typeface="Calibri"/>
              </a:rPr>
              <a:t>The national electricity market operator of North Macedonia, MEMO, signed a contract with the consortium of EPEX SPOT and BSP, EPEX SPOT to provide day-ahead trading platform as a service, and BSP to provide a clearing and settlement platform as a service (28 June 2022)</a:t>
            </a:r>
          </a:p>
          <a:p>
            <a:pPr marL="800100" lvl="1" indent="-342900" defTabSz="345591">
              <a:buFont typeface="Wingdings" panose="05000000000000000000" pitchFamily="2" charset="2"/>
              <a:buChar char="Ø"/>
            </a:pPr>
            <a:r>
              <a:rPr lang="en-US" sz="1400" dirty="0">
                <a:latin typeface="Calibri"/>
              </a:rPr>
              <a:t>The implementation should be finished 9 months after the contract (March 2023)</a:t>
            </a:r>
          </a:p>
          <a:p>
            <a:pPr marL="800100" lvl="1" indent="-342900" defTabSz="345591">
              <a:buFont typeface="Wingdings" panose="05000000000000000000" pitchFamily="2" charset="2"/>
              <a:buChar char="Ø"/>
            </a:pPr>
            <a:r>
              <a:rPr lang="en-US" sz="1400" dirty="0">
                <a:latin typeface="Calibri"/>
              </a:rPr>
              <a:t>The day-ahead market should be launched in Q2 </a:t>
            </a:r>
            <a:r>
              <a:rPr lang="en-US" sz="1400" dirty="0" smtClean="0">
                <a:latin typeface="Calibri"/>
              </a:rPr>
              <a:t>2023 </a:t>
            </a:r>
            <a:endParaRPr lang="en-GB" sz="1600" dirty="0">
              <a:latin typeface="Calibri"/>
              <a:ea typeface="+mj-ea"/>
              <a:cs typeface="+mj-cs"/>
            </a:endParaRPr>
          </a:p>
          <a:p>
            <a:pPr marL="342900" lvl="1" indent="-342900" defTabSz="345591">
              <a:spcBef>
                <a:spcPct val="0"/>
              </a:spcBef>
              <a:buFont typeface="Wingdings" panose="05000000000000000000" pitchFamily="2" charset="2"/>
              <a:buChar char="ü"/>
            </a:pPr>
            <a:r>
              <a:rPr lang="en-US" sz="1600" dirty="0">
                <a:ea typeface="+mj-ea"/>
                <a:cs typeface="+mj-cs"/>
              </a:rPr>
              <a:t>In line with the government’s decree on NEMO designation, MEMO is appointed to establish the day-ahead electricity market in the bidding zone of North Macedonia and to conduct market coupling</a:t>
            </a:r>
          </a:p>
          <a:p>
            <a:pPr lvl="2" defTabSz="345591">
              <a:spcBef>
                <a:spcPct val="0"/>
              </a:spcBef>
            </a:pPr>
            <a:endParaRPr lang="en-GB" sz="800" dirty="0">
              <a:latin typeface="Calibri"/>
            </a:endParaRPr>
          </a:p>
          <a:p>
            <a:pPr marL="342900" lvl="1" indent="-342900" defTabSz="345591">
              <a:spcBef>
                <a:spcPct val="0"/>
              </a:spcBef>
              <a:buFont typeface="Wingdings" panose="05000000000000000000" pitchFamily="2" charset="2"/>
              <a:buChar char="ü"/>
            </a:pPr>
            <a:r>
              <a:rPr lang="en-GB" sz="1800" dirty="0">
                <a:latin typeface="Calibri"/>
                <a:ea typeface="+mj-ea"/>
                <a:cs typeface="+mj-cs"/>
              </a:rPr>
              <a:t>Pending </a:t>
            </a:r>
            <a:r>
              <a:rPr lang="en-US" sz="1800" dirty="0">
                <a:latin typeface="Calibri"/>
                <a:ea typeface="+mj-ea"/>
                <a:cs typeface="+mj-cs"/>
              </a:rPr>
              <a:t>activities</a:t>
            </a:r>
            <a:endParaRPr lang="en-GB" sz="1800" dirty="0">
              <a:latin typeface="Calibri"/>
              <a:ea typeface="+mj-ea"/>
              <a:cs typeface="+mj-cs"/>
            </a:endParaRPr>
          </a:p>
          <a:p>
            <a:pPr marL="800100" lvl="1" indent="-342900" defTabSz="345591">
              <a:buFont typeface="Wingdings" panose="05000000000000000000" pitchFamily="2" charset="2"/>
              <a:buChar char="Ø"/>
            </a:pPr>
            <a:r>
              <a:rPr lang="en-US" sz="1400" dirty="0">
                <a:latin typeface="Calibri"/>
              </a:rPr>
              <a:t>Issuing a </a:t>
            </a:r>
            <a:r>
              <a:rPr lang="en-US" sz="1400" dirty="0" smtClean="0">
                <a:latin typeface="Calibri"/>
              </a:rPr>
              <a:t>license </a:t>
            </a:r>
            <a:r>
              <a:rPr lang="en-US" sz="1400" dirty="0">
                <a:latin typeface="Calibri"/>
              </a:rPr>
              <a:t>for day-ahead market operation to MEMO</a:t>
            </a:r>
            <a:endParaRPr lang="en-GB" sz="1400" dirty="0">
              <a:latin typeface="Calibri"/>
            </a:endParaRPr>
          </a:p>
          <a:p>
            <a:pPr marL="800100" lvl="1" indent="-342900" defTabSz="345591">
              <a:buFont typeface="Wingdings" panose="05000000000000000000" pitchFamily="2" charset="2"/>
              <a:buChar char="Ø"/>
            </a:pPr>
            <a:r>
              <a:rPr lang="en-US" sz="1400" dirty="0">
                <a:latin typeface="Calibri"/>
              </a:rPr>
              <a:t>Adoption of day-ahead market rules</a:t>
            </a:r>
          </a:p>
          <a:p>
            <a:pPr marL="800100" lvl="1" indent="-342900" defTabSz="345591">
              <a:buFont typeface="Wingdings" panose="05000000000000000000" pitchFamily="2" charset="2"/>
              <a:buChar char="Ø"/>
            </a:pPr>
            <a:r>
              <a:rPr lang="en-GB" sz="1400" dirty="0">
                <a:latin typeface="Calibri"/>
              </a:rPr>
              <a:t>The Energy Law to be harmonised with CACM </a:t>
            </a:r>
            <a:r>
              <a:rPr lang="en-GB" sz="1400" dirty="0" smtClean="0">
                <a:latin typeface="Calibri"/>
              </a:rPr>
              <a:t>requirements</a:t>
            </a:r>
          </a:p>
          <a:p>
            <a:pPr marL="800100" lvl="1" indent="-342900" defTabSz="345591">
              <a:buFont typeface="Wingdings" panose="05000000000000000000" pitchFamily="2" charset="2"/>
              <a:buChar char="Ø"/>
            </a:pPr>
            <a:r>
              <a:rPr lang="en-GB" sz="1400" dirty="0" smtClean="0">
                <a:latin typeface="Calibri"/>
              </a:rPr>
              <a:t>Amendments to the VAT Law</a:t>
            </a:r>
            <a:r>
              <a:rPr lang="sr-Cyrl-BA" sz="1400" dirty="0" smtClean="0">
                <a:latin typeface="Calibri"/>
              </a:rPr>
              <a:t> </a:t>
            </a:r>
            <a:r>
              <a:rPr lang="en-GB" sz="1400" dirty="0" smtClean="0">
                <a:latin typeface="Calibri"/>
              </a:rPr>
              <a:t>(exemption of importation, taxable dealer)</a:t>
            </a:r>
            <a:endParaRPr lang="en-GB" sz="1400" dirty="0">
              <a:latin typeface="Calibri"/>
            </a:endParaRPr>
          </a:p>
        </p:txBody>
      </p:sp>
      <p:pic>
        <p:nvPicPr>
          <p:cNvPr id="2" name="Picture 1">
            <a:extLst>
              <a:ext uri="{FF2B5EF4-FFF2-40B4-BE49-F238E27FC236}">
                <a16:creationId xmlns:a16="http://schemas.microsoft.com/office/drawing/2014/main" id="{EBBA392F-71AF-48D3-B439-7D4676519CCC}"/>
              </a:ext>
            </a:extLst>
          </p:cNvPr>
          <p:cNvPicPr>
            <a:picLocks noChangeAspect="1"/>
          </p:cNvPicPr>
          <p:nvPr/>
        </p:nvPicPr>
        <p:blipFill>
          <a:blip r:embed="rId5"/>
          <a:stretch>
            <a:fillRect/>
          </a:stretch>
        </p:blipFill>
        <p:spPr>
          <a:xfrm>
            <a:off x="7347022" y="944651"/>
            <a:ext cx="1583128" cy="517260"/>
          </a:xfrm>
          <a:prstGeom prst="rect">
            <a:avLst/>
          </a:prstGeom>
        </p:spPr>
      </p:pic>
      <p:sp>
        <p:nvSpPr>
          <p:cNvPr id="3" name="Footer Placeholder 2"/>
          <p:cNvSpPr>
            <a:spLocks noGrp="1"/>
          </p:cNvSpPr>
          <p:nvPr>
            <p:ph type="ftr" sz="quarter" idx="11"/>
          </p:nvPr>
        </p:nvSpPr>
        <p:spPr>
          <a:xfrm>
            <a:off x="3016358" y="5193169"/>
            <a:ext cx="3086100" cy="304271"/>
          </a:xfrm>
        </p:spPr>
        <p:txBody>
          <a:bodyPr/>
          <a:lstStyle/>
          <a:p>
            <a:pPr defTabSz="685800"/>
            <a:r>
              <a:rPr lang="en-GB" dirty="0" smtClean="0">
                <a:solidFill>
                  <a:prstClr val="black">
                    <a:tint val="75000"/>
                  </a:prstClr>
                </a:solidFill>
              </a:rPr>
              <a:t>USAID EPA Workshop 29-30 November 2022</a:t>
            </a:r>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08F5414A-BD07-439E-A015-997FE4A1D0F3}" type="slidenum">
              <a:rPr lang="en-GB" smtClean="0">
                <a:solidFill>
                  <a:prstClr val="black">
                    <a:tint val="75000"/>
                  </a:prstClr>
                </a:solidFill>
              </a:rPr>
              <a:pPr defTabSz="685800"/>
              <a:t>12</a:t>
            </a:fld>
            <a:endParaRPr lang="en-GB">
              <a:solidFill>
                <a:prstClr val="black">
                  <a:tint val="75000"/>
                </a:prstClr>
              </a:solidFill>
            </a:endParaRPr>
          </a:p>
        </p:txBody>
      </p:sp>
    </p:spTree>
    <p:extLst>
      <p:ext uri="{BB962C8B-B14F-4D97-AF65-F5344CB8AC3E}">
        <p14:creationId xmlns:p14="http://schemas.microsoft.com/office/powerpoint/2010/main" val="869416328"/>
      </p:ext>
    </p:extLst>
  </p:cSld>
  <p:clrMapOvr>
    <a:masterClrMapping/>
  </p:clrMapOvr>
  <p:transition>
    <p:wipe dir="d"/>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 name="Picture 344"/>
          <p:cNvPicPr/>
          <p:nvPr/>
        </p:nvPicPr>
        <p:blipFill>
          <a:blip r:embed="rId2"/>
          <a:stretch/>
        </p:blipFill>
        <p:spPr>
          <a:xfrm>
            <a:off x="4812" y="5293975"/>
            <a:ext cx="9139188" cy="398392"/>
          </a:xfrm>
          <a:prstGeom prst="rect">
            <a:avLst/>
          </a:prstGeom>
          <a:ln>
            <a:noFill/>
          </a:ln>
        </p:spPr>
      </p:pic>
      <p:pic>
        <p:nvPicPr>
          <p:cNvPr id="8" name="Graphic 7">
            <a:extLst>
              <a:ext uri="{FF2B5EF4-FFF2-40B4-BE49-F238E27FC236}">
                <a16:creationId xmlns:a16="http://schemas.microsoft.com/office/drawing/2014/main" id="{2D8B4D8D-DB39-4C68-B31B-1415C428EA5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06381" y="93256"/>
            <a:ext cx="2001759" cy="1015291"/>
          </a:xfrm>
          <a:prstGeom prst="rect">
            <a:avLst/>
          </a:prstGeom>
        </p:spPr>
      </p:pic>
      <p:sp>
        <p:nvSpPr>
          <p:cNvPr id="17" name="Line 7">
            <a:extLst>
              <a:ext uri="{FF2B5EF4-FFF2-40B4-BE49-F238E27FC236}">
                <a16:creationId xmlns:a16="http://schemas.microsoft.com/office/drawing/2014/main" id="{94FA6878-916A-435F-B39A-F261BC435CFB}"/>
              </a:ext>
            </a:extLst>
          </p:cNvPr>
          <p:cNvSpPr/>
          <p:nvPr/>
        </p:nvSpPr>
        <p:spPr>
          <a:xfrm>
            <a:off x="2660866" y="5191021"/>
            <a:ext cx="0" cy="152608"/>
          </a:xfrm>
          <a:prstGeom prst="line">
            <a:avLst/>
          </a:prstGeom>
          <a:ln w="6350">
            <a:solidFill>
              <a:srgbClr val="00FFFF"/>
            </a:solidFill>
            <a:round/>
          </a:ln>
        </p:spPr>
        <p:style>
          <a:lnRef idx="0">
            <a:scrgbClr r="0" g="0" b="0"/>
          </a:lnRef>
          <a:fillRef idx="0">
            <a:scrgbClr r="0" g="0" b="0"/>
          </a:fillRef>
          <a:effectRef idx="0">
            <a:scrgbClr r="0" g="0" b="0"/>
          </a:effectRef>
          <a:fontRef idx="minor"/>
        </p:style>
        <p:txBody>
          <a:bodyPr/>
          <a:lstStyle/>
          <a:p>
            <a:pPr defTabSz="829452"/>
            <a:endParaRPr lang="en-US" sz="1633" dirty="0">
              <a:solidFill>
                <a:prstClr val="black"/>
              </a:solidFill>
              <a:latin typeface="Arial" panose="020B0604020202020204"/>
            </a:endParaRPr>
          </a:p>
        </p:txBody>
      </p:sp>
      <p:sp>
        <p:nvSpPr>
          <p:cNvPr id="19" name="CustomShape 6">
            <a:extLst>
              <a:ext uri="{FF2B5EF4-FFF2-40B4-BE49-F238E27FC236}">
                <a16:creationId xmlns:a16="http://schemas.microsoft.com/office/drawing/2014/main" id="{5625F217-0C9C-406A-805E-B205376D8F82}"/>
              </a:ext>
            </a:extLst>
          </p:cNvPr>
          <p:cNvSpPr/>
          <p:nvPr/>
        </p:nvSpPr>
        <p:spPr>
          <a:xfrm>
            <a:off x="699145" y="5139190"/>
            <a:ext cx="6929322" cy="204439"/>
          </a:xfrm>
          <a:prstGeom prst="rect">
            <a:avLst/>
          </a:prstGeom>
          <a:noFill/>
          <a:ln>
            <a:noFill/>
          </a:ln>
        </p:spPr>
        <p:style>
          <a:lnRef idx="0">
            <a:scrgbClr r="0" g="0" b="0"/>
          </a:lnRef>
          <a:fillRef idx="0">
            <a:scrgbClr r="0" g="0" b="0"/>
          </a:fillRef>
          <a:effectRef idx="0">
            <a:scrgbClr r="0" g="0" b="0"/>
          </a:effectRef>
          <a:fontRef idx="minor"/>
        </p:style>
        <p:txBody>
          <a:bodyPr lIns="81638" tIns="40819" rIns="81638" bIns="40819"/>
          <a:lstStyle/>
          <a:p>
            <a:pPr defTabSz="829452"/>
            <a:r>
              <a:rPr lang="en-US" sz="907" spc="-1" dirty="0">
                <a:solidFill>
                  <a:srgbClr val="00FFFF"/>
                </a:solidFill>
                <a:latin typeface="Arial" panose="020B0604020202020204"/>
                <a:ea typeface="DejaVu Sans"/>
              </a:rPr>
              <a:t>The Energy Community </a:t>
            </a:r>
            <a:r>
              <a:rPr lang="en-US" sz="907" spc="-1" dirty="0" smtClean="0">
                <a:solidFill>
                  <a:srgbClr val="00FFFF"/>
                </a:solidFill>
                <a:latin typeface="Arial" panose="020B0604020202020204"/>
                <a:ea typeface="DejaVu Sans"/>
              </a:rPr>
              <a:t>Secretariat</a:t>
            </a:r>
            <a:endParaRPr lang="en-US" sz="907" spc="-1" dirty="0">
              <a:solidFill>
                <a:prstClr val="black"/>
              </a:solidFill>
              <a:latin typeface="Arial" panose="020B0604020202020204"/>
            </a:endParaRPr>
          </a:p>
        </p:txBody>
      </p:sp>
      <p:sp>
        <p:nvSpPr>
          <p:cNvPr id="14" name="Titel 1"/>
          <p:cNvSpPr txBox="1">
            <a:spLocks/>
          </p:cNvSpPr>
          <p:nvPr/>
        </p:nvSpPr>
        <p:spPr>
          <a:xfrm>
            <a:off x="0" y="1717714"/>
            <a:ext cx="9139187" cy="3435910"/>
          </a:xfrm>
          <a:prstGeom prst="rect">
            <a:avLst/>
          </a:prstGeom>
        </p:spPr>
        <p:txBody>
          <a:bodyPr vert="horz" lIns="82944" tIns="41472" rIns="82944" bIns="41472" rtlCol="0" anchor="t">
            <a:normAutofit/>
          </a:bodyPr>
          <a:lstStyle>
            <a:lvl1pPr marL="0" algn="l" defTabSz="380985" rtl="0" eaLnBrk="1" latinLnBrk="0" hangingPunct="1">
              <a:spcBef>
                <a:spcPct val="0"/>
              </a:spcBef>
              <a:buNone/>
              <a:defRPr lang="de-DE" sz="1833" i="1" kern="1200" dirty="0">
                <a:solidFill>
                  <a:schemeClr val="tx2"/>
                </a:solidFill>
                <a:latin typeface="+mj-lt"/>
                <a:ea typeface="+mj-ea"/>
                <a:cs typeface="+mj-cs"/>
              </a:defRPr>
            </a:lvl1pPr>
          </a:lstStyle>
          <a:p>
            <a:pPr defTabSz="345591"/>
            <a:endParaRPr lang="en-US" sz="1400" b="1" dirty="0">
              <a:solidFill>
                <a:srgbClr val="1F497D"/>
              </a:solidFill>
            </a:endParaRPr>
          </a:p>
        </p:txBody>
      </p:sp>
      <p:sp>
        <p:nvSpPr>
          <p:cNvPr id="11" name="Title 1"/>
          <p:cNvSpPr txBox="1">
            <a:spLocks/>
          </p:cNvSpPr>
          <p:nvPr/>
        </p:nvSpPr>
        <p:spPr>
          <a:xfrm>
            <a:off x="2047461" y="336910"/>
            <a:ext cx="6788426" cy="385389"/>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233280">
              <a:defRPr/>
            </a:pPr>
            <a:r>
              <a:rPr lang="en-GB" sz="1633" b="1" cap="all" spc="-1" dirty="0" smtClean="0">
                <a:solidFill>
                  <a:srgbClr val="FDD204"/>
                </a:solidFill>
                <a:latin typeface="Arial"/>
                <a:ea typeface="+mn-ea"/>
                <a:cs typeface="+mn-cs"/>
              </a:rPr>
              <a:t>Harmonization of Value added tax regimes </a:t>
            </a:r>
            <a:endParaRPr lang="en-GB" sz="1633" b="1" cap="all" spc="-1" dirty="0">
              <a:solidFill>
                <a:srgbClr val="FDD204"/>
              </a:solidFill>
              <a:latin typeface="Arial"/>
              <a:ea typeface="+mn-ea"/>
              <a:cs typeface="+mn-cs"/>
            </a:endParaRPr>
          </a:p>
        </p:txBody>
      </p:sp>
      <p:graphicFrame>
        <p:nvGraphicFramePr>
          <p:cNvPr id="4" name="Diagram 3"/>
          <p:cNvGraphicFramePr/>
          <p:nvPr>
            <p:extLst>
              <p:ext uri="{D42A27DB-BD31-4B8C-83A1-F6EECF244321}">
                <p14:modId xmlns:p14="http://schemas.microsoft.com/office/powerpoint/2010/main" val="707500793"/>
              </p:ext>
            </p:extLst>
          </p:nvPr>
        </p:nvGraphicFramePr>
        <p:xfrm>
          <a:off x="1524000" y="825499"/>
          <a:ext cx="6461760" cy="38248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Footer Placeholder 1"/>
          <p:cNvSpPr>
            <a:spLocks noGrp="1"/>
          </p:cNvSpPr>
          <p:nvPr>
            <p:ph type="ftr" sz="quarter" idx="11"/>
          </p:nvPr>
        </p:nvSpPr>
        <p:spPr>
          <a:xfrm>
            <a:off x="3079538" y="5320294"/>
            <a:ext cx="3086100" cy="304271"/>
          </a:xfrm>
        </p:spPr>
        <p:txBody>
          <a:bodyPr/>
          <a:lstStyle/>
          <a:p>
            <a:pPr defTabSz="685800"/>
            <a:r>
              <a:rPr lang="en-GB" dirty="0" smtClean="0">
                <a:solidFill>
                  <a:prstClr val="black">
                    <a:tint val="75000"/>
                  </a:prstClr>
                </a:solidFill>
              </a:rPr>
              <a:t>USAID EPA Workshop 29-30 November 2022</a:t>
            </a:r>
            <a:endParaRPr lang="en-GB" dirty="0">
              <a:solidFill>
                <a:prstClr val="black">
                  <a:tint val="75000"/>
                </a:prstClr>
              </a:solidFill>
            </a:endParaRPr>
          </a:p>
        </p:txBody>
      </p:sp>
      <p:sp>
        <p:nvSpPr>
          <p:cNvPr id="3" name="Slide Number Placeholder 2"/>
          <p:cNvSpPr>
            <a:spLocks noGrp="1"/>
          </p:cNvSpPr>
          <p:nvPr>
            <p:ph type="sldNum" sz="quarter" idx="12"/>
          </p:nvPr>
        </p:nvSpPr>
        <p:spPr/>
        <p:txBody>
          <a:bodyPr/>
          <a:lstStyle/>
          <a:p>
            <a:pPr defTabSz="685800"/>
            <a:fld id="{08F5414A-BD07-439E-A015-997FE4A1D0F3}" type="slidenum">
              <a:rPr lang="en-GB" smtClean="0">
                <a:solidFill>
                  <a:prstClr val="black">
                    <a:tint val="75000"/>
                  </a:prstClr>
                </a:solidFill>
              </a:rPr>
              <a:pPr defTabSz="685800"/>
              <a:t>13</a:t>
            </a:fld>
            <a:endParaRPr lang="en-GB">
              <a:solidFill>
                <a:prstClr val="black">
                  <a:tint val="75000"/>
                </a:prstClr>
              </a:solidFill>
            </a:endParaRPr>
          </a:p>
        </p:txBody>
      </p:sp>
    </p:spTree>
    <p:extLst>
      <p:ext uri="{BB962C8B-B14F-4D97-AF65-F5344CB8AC3E}">
        <p14:creationId xmlns:p14="http://schemas.microsoft.com/office/powerpoint/2010/main" val="2522156428"/>
      </p:ext>
    </p:extLst>
  </p:cSld>
  <p:clrMapOvr>
    <a:masterClrMapping/>
  </p:clrMapOvr>
  <p:transition>
    <p:wipe dir="d"/>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 name="Picture 344"/>
          <p:cNvPicPr/>
          <p:nvPr/>
        </p:nvPicPr>
        <p:blipFill>
          <a:blip r:embed="rId2"/>
          <a:stretch/>
        </p:blipFill>
        <p:spPr>
          <a:xfrm>
            <a:off x="654" y="5094779"/>
            <a:ext cx="9139188" cy="398392"/>
          </a:xfrm>
          <a:prstGeom prst="rect">
            <a:avLst/>
          </a:prstGeom>
          <a:ln>
            <a:noFill/>
          </a:ln>
        </p:spPr>
      </p:pic>
      <p:pic>
        <p:nvPicPr>
          <p:cNvPr id="8" name="Graphic 7">
            <a:extLst>
              <a:ext uri="{FF2B5EF4-FFF2-40B4-BE49-F238E27FC236}">
                <a16:creationId xmlns:a16="http://schemas.microsoft.com/office/drawing/2014/main" id="{2D8B4D8D-DB39-4C68-B31B-1415C428EA5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06381" y="93256"/>
            <a:ext cx="2001759" cy="1015291"/>
          </a:xfrm>
          <a:prstGeom prst="rect">
            <a:avLst/>
          </a:prstGeom>
        </p:spPr>
      </p:pic>
      <p:sp>
        <p:nvSpPr>
          <p:cNvPr id="17" name="Line 7">
            <a:extLst>
              <a:ext uri="{FF2B5EF4-FFF2-40B4-BE49-F238E27FC236}">
                <a16:creationId xmlns:a16="http://schemas.microsoft.com/office/drawing/2014/main" id="{94FA6878-916A-435F-B39A-F261BC435CFB}"/>
              </a:ext>
            </a:extLst>
          </p:cNvPr>
          <p:cNvSpPr/>
          <p:nvPr/>
        </p:nvSpPr>
        <p:spPr>
          <a:xfrm>
            <a:off x="2660866" y="5191021"/>
            <a:ext cx="0" cy="152608"/>
          </a:xfrm>
          <a:prstGeom prst="line">
            <a:avLst/>
          </a:prstGeom>
          <a:ln w="6350">
            <a:solidFill>
              <a:srgbClr val="00FFFF"/>
            </a:solidFill>
            <a:round/>
          </a:ln>
        </p:spPr>
        <p:style>
          <a:lnRef idx="0">
            <a:scrgbClr r="0" g="0" b="0"/>
          </a:lnRef>
          <a:fillRef idx="0">
            <a:scrgbClr r="0" g="0" b="0"/>
          </a:fillRef>
          <a:effectRef idx="0">
            <a:scrgbClr r="0" g="0" b="0"/>
          </a:effectRef>
          <a:fontRef idx="minor"/>
        </p:style>
        <p:txBody>
          <a:bodyPr/>
          <a:lstStyle/>
          <a:p>
            <a:pPr defTabSz="829452"/>
            <a:endParaRPr lang="en-US" sz="1633" dirty="0">
              <a:solidFill>
                <a:prstClr val="black"/>
              </a:solidFill>
              <a:latin typeface="Arial" panose="020B0604020202020204"/>
            </a:endParaRPr>
          </a:p>
        </p:txBody>
      </p:sp>
      <p:sp>
        <p:nvSpPr>
          <p:cNvPr id="19" name="CustomShape 6">
            <a:extLst>
              <a:ext uri="{FF2B5EF4-FFF2-40B4-BE49-F238E27FC236}">
                <a16:creationId xmlns:a16="http://schemas.microsoft.com/office/drawing/2014/main" id="{5625F217-0C9C-406A-805E-B205376D8F82}"/>
              </a:ext>
            </a:extLst>
          </p:cNvPr>
          <p:cNvSpPr/>
          <p:nvPr/>
        </p:nvSpPr>
        <p:spPr>
          <a:xfrm>
            <a:off x="699145" y="5139190"/>
            <a:ext cx="6929322" cy="204439"/>
          </a:xfrm>
          <a:prstGeom prst="rect">
            <a:avLst/>
          </a:prstGeom>
          <a:noFill/>
          <a:ln>
            <a:noFill/>
          </a:ln>
        </p:spPr>
        <p:style>
          <a:lnRef idx="0">
            <a:scrgbClr r="0" g="0" b="0"/>
          </a:lnRef>
          <a:fillRef idx="0">
            <a:scrgbClr r="0" g="0" b="0"/>
          </a:fillRef>
          <a:effectRef idx="0">
            <a:scrgbClr r="0" g="0" b="0"/>
          </a:effectRef>
          <a:fontRef idx="minor"/>
        </p:style>
        <p:txBody>
          <a:bodyPr lIns="81638" tIns="40819" rIns="81638" bIns="40819"/>
          <a:lstStyle/>
          <a:p>
            <a:pPr defTabSz="829452"/>
            <a:r>
              <a:rPr lang="en-US" sz="907" spc="-1" dirty="0">
                <a:solidFill>
                  <a:srgbClr val="00FFFF"/>
                </a:solidFill>
                <a:latin typeface="Arial" panose="020B0604020202020204"/>
                <a:ea typeface="DejaVu Sans"/>
              </a:rPr>
              <a:t>The Energy Community </a:t>
            </a:r>
            <a:r>
              <a:rPr lang="en-US" sz="907" spc="-1" dirty="0" smtClean="0">
                <a:solidFill>
                  <a:srgbClr val="00FFFF"/>
                </a:solidFill>
                <a:latin typeface="Arial" panose="020B0604020202020204"/>
                <a:ea typeface="DejaVu Sans"/>
              </a:rPr>
              <a:t>Secretariat</a:t>
            </a:r>
            <a:endParaRPr lang="en-US" sz="907" spc="-1" dirty="0">
              <a:solidFill>
                <a:prstClr val="black"/>
              </a:solidFill>
              <a:latin typeface="Arial" panose="020B0604020202020204"/>
            </a:endParaRPr>
          </a:p>
        </p:txBody>
      </p:sp>
      <p:sp>
        <p:nvSpPr>
          <p:cNvPr id="14" name="Titel 1"/>
          <p:cNvSpPr txBox="1">
            <a:spLocks/>
          </p:cNvSpPr>
          <p:nvPr/>
        </p:nvSpPr>
        <p:spPr>
          <a:xfrm>
            <a:off x="0" y="1717714"/>
            <a:ext cx="9139187" cy="3435910"/>
          </a:xfrm>
          <a:prstGeom prst="rect">
            <a:avLst/>
          </a:prstGeom>
        </p:spPr>
        <p:txBody>
          <a:bodyPr vert="horz" lIns="82944" tIns="41472" rIns="82944" bIns="41472" rtlCol="0" anchor="t">
            <a:normAutofit/>
          </a:bodyPr>
          <a:lstStyle>
            <a:lvl1pPr marL="0" algn="l" defTabSz="380985" rtl="0" eaLnBrk="1" latinLnBrk="0" hangingPunct="1">
              <a:spcBef>
                <a:spcPct val="0"/>
              </a:spcBef>
              <a:buNone/>
              <a:defRPr lang="de-DE" sz="1833" i="1" kern="1200" dirty="0">
                <a:solidFill>
                  <a:schemeClr val="tx2"/>
                </a:solidFill>
                <a:latin typeface="+mj-lt"/>
                <a:ea typeface="+mj-ea"/>
                <a:cs typeface="+mj-cs"/>
              </a:defRPr>
            </a:lvl1pPr>
          </a:lstStyle>
          <a:p>
            <a:pPr defTabSz="345591"/>
            <a:endParaRPr lang="en-US" sz="1400" b="1" dirty="0">
              <a:solidFill>
                <a:srgbClr val="1F497D"/>
              </a:solidFill>
            </a:endParaRPr>
          </a:p>
        </p:txBody>
      </p:sp>
      <p:sp>
        <p:nvSpPr>
          <p:cNvPr id="2" name="Rectangle 1"/>
          <p:cNvSpPr/>
          <p:nvPr/>
        </p:nvSpPr>
        <p:spPr>
          <a:xfrm>
            <a:off x="699145" y="976570"/>
            <a:ext cx="7215410" cy="3539430"/>
          </a:xfrm>
          <a:prstGeom prst="rect">
            <a:avLst/>
          </a:prstGeom>
        </p:spPr>
        <p:txBody>
          <a:bodyPr wrap="square">
            <a:spAutoFit/>
          </a:bodyPr>
          <a:lstStyle/>
          <a:p>
            <a:pPr marL="342900" lvl="0" indent="-342900">
              <a:spcAft>
                <a:spcPts val="0"/>
              </a:spcAft>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Times New Roman" panose="02020603050405020304" pitchFamily="18" charset="0"/>
              </a:rPr>
              <a:t>The Secretariat has been providing support to the stakeholders </a:t>
            </a:r>
            <a:r>
              <a:rPr lang="en-US" sz="1400" dirty="0" smtClean="0">
                <a:latin typeface="Calibri" panose="020F0502020204030204" pitchFamily="34" charset="0"/>
                <a:ea typeface="Calibri" panose="020F0502020204030204" pitchFamily="34" charset="0"/>
                <a:cs typeface="Times New Roman" panose="02020603050405020304" pitchFamily="18" charset="0"/>
              </a:rPr>
              <a:t>in </a:t>
            </a:r>
            <a:r>
              <a:rPr lang="en-US" sz="1400" dirty="0">
                <a:latin typeface="Calibri" panose="020F0502020204030204" pitchFamily="34" charset="0"/>
                <a:ea typeface="Calibri" panose="020F0502020204030204" pitchFamily="34" charset="0"/>
                <a:cs typeface="Times New Roman" panose="02020603050405020304" pitchFamily="18" charset="0"/>
              </a:rPr>
              <a:t>Bosnia and Herzegovina to transpose the EnC acquis in electricity and in particular to develop spot </a:t>
            </a:r>
            <a:r>
              <a:rPr lang="en-US" sz="1400" dirty="0" smtClean="0">
                <a:latin typeface="Calibri" panose="020F0502020204030204" pitchFamily="34" charset="0"/>
                <a:ea typeface="Calibri" panose="020F0502020204030204" pitchFamily="34" charset="0"/>
                <a:cs typeface="Times New Roman" panose="02020603050405020304" pitchFamily="18" charset="0"/>
              </a:rPr>
              <a:t>market: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0"/>
              </a:spcAft>
              <a:buFont typeface="Courier New" panose="02070309020205020404" pitchFamily="49" charset="0"/>
              <a:buChar char="o"/>
            </a:pPr>
            <a:r>
              <a:rPr lang="en-US" sz="1400" dirty="0" smtClean="0">
                <a:latin typeface="Calibri" panose="020F0502020204030204" pitchFamily="34" charset="0"/>
                <a:ea typeface="Calibri" panose="020F0502020204030204" pitchFamily="34" charset="0"/>
                <a:cs typeface="Times New Roman" panose="02020603050405020304" pitchFamily="18" charset="0"/>
              </a:rPr>
              <a:t>2018</a:t>
            </a:r>
            <a:r>
              <a:rPr lang="en-US" sz="1400" b="1" dirty="0" smtClean="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WB6 </a:t>
            </a:r>
            <a:r>
              <a:rPr lang="en-US" sz="1400" dirty="0">
                <a:latin typeface="Calibri" panose="020F0502020204030204" pitchFamily="34" charset="0"/>
                <a:ea typeface="Calibri" panose="020F0502020204030204" pitchFamily="34" charset="0"/>
                <a:cs typeface="Times New Roman" panose="02020603050405020304" pitchFamily="18" charset="0"/>
              </a:rPr>
              <a:t>Technical assistance to optimization of trading portfolio and development of trading strategies in incumbent power producers (WS, Trading Manual)</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0"/>
              </a:spcAft>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Times New Roman" panose="02020603050405020304" pitchFamily="18" charset="0"/>
              </a:rPr>
              <a:t>2018 WB6 TA for institutional set up for organized  DAM in BiH</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models and possible solutions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conditions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action plan and time schedule</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0"/>
              </a:spcAft>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Times New Roman" panose="02020603050405020304" pitchFamily="18" charset="0"/>
              </a:rPr>
              <a:t>Support to draft primary legislation on the state level</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2017 Draft State Law on electricity market, regulator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2018 TA to draft the Law on transmission system operator</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2021 review of the draft State Law with fully agreed electricity market related provisions on expert level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914400">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Times New Roman" panose="02020603050405020304" pitchFamily="18" charset="0"/>
              </a:rPr>
              <a:t>World Bank provided Technical assistance to develop a </a:t>
            </a:r>
            <a:r>
              <a:rPr lang="en-US" sz="1400" dirty="0" smtClean="0">
                <a:latin typeface="Calibri" panose="020F0502020204030204" pitchFamily="34" charset="0"/>
                <a:ea typeface="Calibri" panose="020F0502020204030204" pitchFamily="34" charset="0"/>
                <a:cs typeface="Times New Roman" panose="02020603050405020304" pitchFamily="18" charset="0"/>
              </a:rPr>
              <a:t>study, reviewed by the </a:t>
            </a:r>
            <a:r>
              <a:rPr lang="en-US" sz="1400" dirty="0">
                <a:latin typeface="Calibri" panose="020F0502020204030204" pitchFamily="34" charset="0"/>
                <a:ea typeface="Calibri" panose="020F0502020204030204" pitchFamily="34" charset="0"/>
                <a:cs typeface="Times New Roman" panose="02020603050405020304" pitchFamily="18" charset="0"/>
              </a:rPr>
              <a:t>Secretariat </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Wingdings" panose="05000000000000000000" pitchFamily="2" charset="2"/>
              <a:buChar char="§"/>
            </a:pPr>
            <a:r>
              <a:rPr lang="en-GB" sz="1400" dirty="0" smtClean="0">
                <a:latin typeface="Calibri" panose="020F0502020204030204" pitchFamily="34" charset="0"/>
                <a:ea typeface="Calibri" panose="020F0502020204030204" pitchFamily="34" charset="0"/>
                <a:cs typeface="Times New Roman" panose="02020603050405020304" pitchFamily="18" charset="0"/>
              </a:rPr>
              <a:t>Measures </a:t>
            </a:r>
            <a:r>
              <a:rPr lang="en-GB" sz="1400" dirty="0">
                <a:latin typeface="Calibri" panose="020F0502020204030204" pitchFamily="34" charset="0"/>
                <a:ea typeface="Calibri" panose="020F0502020204030204" pitchFamily="34" charset="0"/>
                <a:cs typeface="Times New Roman" panose="02020603050405020304" pitchFamily="18" charset="0"/>
              </a:rPr>
              <a:t>to improve </a:t>
            </a:r>
            <a:r>
              <a:rPr lang="en-US" sz="1400" dirty="0">
                <a:latin typeface="Calibri" panose="020F0502020204030204" pitchFamily="34" charset="0"/>
                <a:ea typeface="Calibri" panose="020F0502020204030204" pitchFamily="34" charset="0"/>
                <a:cs typeface="Times New Roman" panose="02020603050405020304" pitchFamily="18" charset="0"/>
              </a:rPr>
              <a:t>liquidity</a:t>
            </a:r>
            <a:r>
              <a:rPr lang="en-GB" sz="1400" dirty="0">
                <a:latin typeface="Calibri" panose="020F0502020204030204" pitchFamily="34" charset="0"/>
                <a:ea typeface="Calibri" panose="020F0502020204030204" pitchFamily="34" charset="0"/>
                <a:cs typeface="Times New Roman" panose="02020603050405020304" pitchFamily="18" charset="0"/>
              </a:rPr>
              <a:t> in the BiH electricity market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itle 1"/>
          <p:cNvSpPr txBox="1">
            <a:spLocks/>
          </p:cNvSpPr>
          <p:nvPr/>
        </p:nvSpPr>
        <p:spPr>
          <a:xfrm>
            <a:off x="2047461" y="336910"/>
            <a:ext cx="6788426" cy="385389"/>
          </a:xfrm>
          <a:prstGeom prst="rect">
            <a:avLst/>
          </a:prstGeom>
        </p:spPr>
        <p:txBody>
          <a:bodyP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233280">
              <a:defRPr/>
            </a:pPr>
            <a:r>
              <a:rPr lang="en-GB" sz="1633" b="1" cap="all" spc="-1" dirty="0" smtClean="0">
                <a:solidFill>
                  <a:srgbClr val="FDD204"/>
                </a:solidFill>
                <a:latin typeface="Arial"/>
                <a:ea typeface="+mn-ea"/>
                <a:cs typeface="+mn-cs"/>
              </a:rPr>
              <a:t>Energy community secretariat for  Bosnia and Herzegovina  </a:t>
            </a:r>
            <a:endParaRPr lang="en-GB" sz="1633" b="1" cap="all" spc="-1" dirty="0">
              <a:solidFill>
                <a:srgbClr val="FDD204"/>
              </a:solidFill>
              <a:latin typeface="Arial"/>
              <a:ea typeface="+mn-ea"/>
              <a:cs typeface="+mn-cs"/>
            </a:endParaRPr>
          </a:p>
        </p:txBody>
      </p:sp>
      <p:sp>
        <p:nvSpPr>
          <p:cNvPr id="3" name="Footer Placeholder 2"/>
          <p:cNvSpPr>
            <a:spLocks noGrp="1"/>
          </p:cNvSpPr>
          <p:nvPr>
            <p:ph type="ftr" sz="quarter" idx="11"/>
          </p:nvPr>
        </p:nvSpPr>
        <p:spPr>
          <a:xfrm>
            <a:off x="3028950" y="5139809"/>
            <a:ext cx="3086100" cy="304271"/>
          </a:xfrm>
        </p:spPr>
        <p:txBody>
          <a:bodyPr/>
          <a:lstStyle/>
          <a:p>
            <a:pPr defTabSz="685800"/>
            <a:r>
              <a:rPr lang="en-GB" smtClean="0">
                <a:solidFill>
                  <a:prstClr val="black">
                    <a:tint val="75000"/>
                  </a:prstClr>
                </a:solidFill>
              </a:rPr>
              <a:t>USAID EPA Workshop 29-30 November 2022</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08F5414A-BD07-439E-A015-997FE4A1D0F3}" type="slidenum">
              <a:rPr lang="en-GB" smtClean="0">
                <a:solidFill>
                  <a:prstClr val="black">
                    <a:tint val="75000"/>
                  </a:prstClr>
                </a:solidFill>
              </a:rPr>
              <a:pPr defTabSz="685800"/>
              <a:t>14</a:t>
            </a:fld>
            <a:endParaRPr lang="en-GB">
              <a:solidFill>
                <a:prstClr val="black">
                  <a:tint val="75000"/>
                </a:prstClr>
              </a:solidFill>
            </a:endParaRPr>
          </a:p>
        </p:txBody>
      </p:sp>
    </p:spTree>
    <p:extLst>
      <p:ext uri="{BB962C8B-B14F-4D97-AF65-F5344CB8AC3E}">
        <p14:creationId xmlns:p14="http://schemas.microsoft.com/office/powerpoint/2010/main" val="1938736888"/>
      </p:ext>
    </p:extLst>
  </p:cSld>
  <p:clrMapOvr>
    <a:masterClrMapping/>
  </p:clrMapOvr>
  <p:transition>
    <p:wipe dir="d"/>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 name="Picture 344"/>
          <p:cNvPicPr/>
          <p:nvPr/>
        </p:nvPicPr>
        <p:blipFill>
          <a:blip r:embed="rId2"/>
          <a:stretch/>
        </p:blipFill>
        <p:spPr>
          <a:xfrm>
            <a:off x="654" y="5094779"/>
            <a:ext cx="9139188" cy="398392"/>
          </a:xfrm>
          <a:prstGeom prst="rect">
            <a:avLst/>
          </a:prstGeom>
          <a:ln>
            <a:noFill/>
          </a:ln>
        </p:spPr>
      </p:pic>
      <p:pic>
        <p:nvPicPr>
          <p:cNvPr id="8" name="Graphic 7">
            <a:extLst>
              <a:ext uri="{FF2B5EF4-FFF2-40B4-BE49-F238E27FC236}">
                <a16:creationId xmlns:a16="http://schemas.microsoft.com/office/drawing/2014/main" id="{2D8B4D8D-DB39-4C68-B31B-1415C428EA5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06381" y="93256"/>
            <a:ext cx="2001759" cy="1015291"/>
          </a:xfrm>
          <a:prstGeom prst="rect">
            <a:avLst/>
          </a:prstGeom>
        </p:spPr>
      </p:pic>
      <p:sp>
        <p:nvSpPr>
          <p:cNvPr id="17" name="Line 7">
            <a:extLst>
              <a:ext uri="{FF2B5EF4-FFF2-40B4-BE49-F238E27FC236}">
                <a16:creationId xmlns:a16="http://schemas.microsoft.com/office/drawing/2014/main" id="{94FA6878-916A-435F-B39A-F261BC435CFB}"/>
              </a:ext>
            </a:extLst>
          </p:cNvPr>
          <p:cNvSpPr/>
          <p:nvPr/>
        </p:nvSpPr>
        <p:spPr>
          <a:xfrm>
            <a:off x="2660866" y="5191021"/>
            <a:ext cx="0" cy="152608"/>
          </a:xfrm>
          <a:prstGeom prst="line">
            <a:avLst/>
          </a:prstGeom>
          <a:ln w="6350">
            <a:solidFill>
              <a:srgbClr val="00FFFF"/>
            </a:solidFill>
            <a:round/>
          </a:ln>
        </p:spPr>
        <p:style>
          <a:lnRef idx="0">
            <a:scrgbClr r="0" g="0" b="0"/>
          </a:lnRef>
          <a:fillRef idx="0">
            <a:scrgbClr r="0" g="0" b="0"/>
          </a:fillRef>
          <a:effectRef idx="0">
            <a:scrgbClr r="0" g="0" b="0"/>
          </a:effectRef>
          <a:fontRef idx="minor"/>
        </p:style>
        <p:txBody>
          <a:bodyPr/>
          <a:lstStyle/>
          <a:p>
            <a:pPr defTabSz="829452"/>
            <a:endParaRPr lang="en-US" sz="1633" dirty="0">
              <a:solidFill>
                <a:prstClr val="black"/>
              </a:solidFill>
              <a:latin typeface="Arial" panose="020B0604020202020204"/>
            </a:endParaRPr>
          </a:p>
        </p:txBody>
      </p:sp>
      <p:sp>
        <p:nvSpPr>
          <p:cNvPr id="19" name="CustomShape 6">
            <a:extLst>
              <a:ext uri="{FF2B5EF4-FFF2-40B4-BE49-F238E27FC236}">
                <a16:creationId xmlns:a16="http://schemas.microsoft.com/office/drawing/2014/main" id="{5625F217-0C9C-406A-805E-B205376D8F82}"/>
              </a:ext>
            </a:extLst>
          </p:cNvPr>
          <p:cNvSpPr/>
          <p:nvPr/>
        </p:nvSpPr>
        <p:spPr>
          <a:xfrm>
            <a:off x="699145" y="5139190"/>
            <a:ext cx="6929322" cy="204439"/>
          </a:xfrm>
          <a:prstGeom prst="rect">
            <a:avLst/>
          </a:prstGeom>
          <a:noFill/>
          <a:ln>
            <a:noFill/>
          </a:ln>
        </p:spPr>
        <p:style>
          <a:lnRef idx="0">
            <a:scrgbClr r="0" g="0" b="0"/>
          </a:lnRef>
          <a:fillRef idx="0">
            <a:scrgbClr r="0" g="0" b="0"/>
          </a:fillRef>
          <a:effectRef idx="0">
            <a:scrgbClr r="0" g="0" b="0"/>
          </a:effectRef>
          <a:fontRef idx="minor"/>
        </p:style>
        <p:txBody>
          <a:bodyPr lIns="81638" tIns="40819" rIns="81638" bIns="40819"/>
          <a:lstStyle/>
          <a:p>
            <a:pPr defTabSz="829452"/>
            <a:r>
              <a:rPr lang="en-US" sz="907" spc="-1" dirty="0">
                <a:solidFill>
                  <a:srgbClr val="00FFFF"/>
                </a:solidFill>
                <a:latin typeface="Arial" panose="020B0604020202020204"/>
                <a:ea typeface="DejaVu Sans"/>
              </a:rPr>
              <a:t>The Energy Community </a:t>
            </a:r>
            <a:r>
              <a:rPr lang="en-US" sz="907" spc="-1" dirty="0" smtClean="0">
                <a:solidFill>
                  <a:srgbClr val="00FFFF"/>
                </a:solidFill>
                <a:latin typeface="Arial" panose="020B0604020202020204"/>
                <a:ea typeface="DejaVu Sans"/>
              </a:rPr>
              <a:t>Secretariat</a:t>
            </a:r>
            <a:endParaRPr lang="en-US" sz="907" spc="-1" dirty="0">
              <a:solidFill>
                <a:prstClr val="black"/>
              </a:solidFill>
              <a:latin typeface="Arial" panose="020B0604020202020204"/>
            </a:endParaRPr>
          </a:p>
        </p:txBody>
      </p:sp>
      <p:sp>
        <p:nvSpPr>
          <p:cNvPr id="2" name="Rectangle 1"/>
          <p:cNvSpPr/>
          <p:nvPr/>
        </p:nvSpPr>
        <p:spPr>
          <a:xfrm>
            <a:off x="699145" y="976570"/>
            <a:ext cx="7215410" cy="3970318"/>
          </a:xfrm>
          <a:prstGeom prst="rect">
            <a:avLst/>
          </a:prstGeom>
        </p:spPr>
        <p:txBody>
          <a:bodyPr wrap="square">
            <a:spAutoFit/>
          </a:bodyPr>
          <a:lstStyle/>
          <a:p>
            <a:r>
              <a:rPr lang="en-GB" dirty="0"/>
              <a:t>Ongoing activities, </a:t>
            </a:r>
            <a:r>
              <a:rPr lang="en-GB" dirty="0" smtClean="0"/>
              <a:t>in 2022</a:t>
            </a:r>
            <a:endParaRPr lang="en-GB" dirty="0"/>
          </a:p>
          <a:p>
            <a:pPr lvl="0"/>
            <a:r>
              <a:rPr lang="en-US" i="1" u="sng" dirty="0"/>
              <a:t>Institution  </a:t>
            </a:r>
            <a:endParaRPr lang="en-GB" i="1" u="sng" dirty="0"/>
          </a:p>
          <a:p>
            <a:pPr marL="285750" indent="-285750">
              <a:buFont typeface="Arial" panose="020B0604020202020204" pitchFamily="34" charset="0"/>
              <a:buChar char="•"/>
            </a:pPr>
            <a:r>
              <a:rPr lang="en-US" dirty="0" smtClean="0"/>
              <a:t>Informal </a:t>
            </a:r>
            <a:r>
              <a:rPr lang="en-US" dirty="0"/>
              <a:t>proposal to amend the Law on transmission, regulator and system operator (key provisions of the State law relevant for setting up a DAM</a:t>
            </a:r>
            <a:r>
              <a:rPr lang="en-US" dirty="0" smtClean="0"/>
              <a:t>).</a:t>
            </a:r>
          </a:p>
          <a:p>
            <a:pPr marL="285750" indent="-285750">
              <a:buFont typeface="Arial" panose="020B0604020202020204" pitchFamily="34" charset="0"/>
              <a:buChar char="•"/>
            </a:pPr>
            <a:r>
              <a:rPr lang="en-US" dirty="0" smtClean="0"/>
              <a:t>feedback </a:t>
            </a:r>
            <a:r>
              <a:rPr lang="en-US" dirty="0"/>
              <a:t>is still pending </a:t>
            </a:r>
            <a:endParaRPr lang="en-GB" dirty="0"/>
          </a:p>
          <a:p>
            <a:r>
              <a:rPr lang="en-US" dirty="0"/>
              <a:t> </a:t>
            </a:r>
            <a:r>
              <a:rPr lang="en-US" i="1" u="sng" dirty="0" smtClean="0"/>
              <a:t>Business</a:t>
            </a:r>
            <a:endParaRPr lang="en-GB" i="1" u="sng" dirty="0"/>
          </a:p>
          <a:p>
            <a:pPr marL="285750" indent="-285750">
              <a:buFont typeface="Arial" panose="020B0604020202020204" pitchFamily="34" charset="0"/>
              <a:buChar char="•"/>
            </a:pPr>
            <a:r>
              <a:rPr lang="en-US" dirty="0"/>
              <a:t>Working Group for organized electricity market, established 23 March 2022 as an expert group of power utilities, to investigate opportunities and risks for power utilities from operation; the first report prepared and presented to interested stakeholders at the meeting organized by </a:t>
            </a:r>
            <a:r>
              <a:rPr lang="en-US" dirty="0" smtClean="0"/>
              <a:t>MOFTER</a:t>
            </a:r>
          </a:p>
          <a:p>
            <a:r>
              <a:rPr lang="en-US" i="1" u="sng" dirty="0" smtClean="0"/>
              <a:t>Joint working group </a:t>
            </a:r>
            <a:r>
              <a:rPr lang="en-US" dirty="0" smtClean="0"/>
              <a:t>(institutions and business) </a:t>
            </a:r>
            <a:endParaRPr lang="en-US" dirty="0"/>
          </a:p>
          <a:p>
            <a:endParaRPr lang="en-GB" i="1" u="sng" dirty="0"/>
          </a:p>
        </p:txBody>
      </p:sp>
      <p:sp>
        <p:nvSpPr>
          <p:cNvPr id="11" name="Title 1"/>
          <p:cNvSpPr txBox="1">
            <a:spLocks/>
          </p:cNvSpPr>
          <p:nvPr/>
        </p:nvSpPr>
        <p:spPr>
          <a:xfrm>
            <a:off x="2047461" y="336910"/>
            <a:ext cx="6788426" cy="385389"/>
          </a:xfrm>
          <a:prstGeom prst="rect">
            <a:avLst/>
          </a:prstGeom>
        </p:spPr>
        <p:txBody>
          <a:bodyP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233280">
              <a:defRPr/>
            </a:pPr>
            <a:r>
              <a:rPr lang="en-GB" sz="1633" b="1" cap="all" spc="-1" dirty="0" smtClean="0">
                <a:solidFill>
                  <a:srgbClr val="FDD204"/>
                </a:solidFill>
                <a:latin typeface="Arial"/>
                <a:ea typeface="+mn-ea"/>
                <a:cs typeface="+mn-cs"/>
              </a:rPr>
              <a:t>Energy community secretariat for  Bosnia and Herzegovina  </a:t>
            </a:r>
            <a:endParaRPr lang="en-GB" sz="1633" b="1" cap="all" spc="-1" dirty="0">
              <a:solidFill>
                <a:srgbClr val="FDD204"/>
              </a:solidFill>
              <a:latin typeface="Arial"/>
              <a:ea typeface="+mn-ea"/>
              <a:cs typeface="+mn-cs"/>
            </a:endParaRPr>
          </a:p>
        </p:txBody>
      </p:sp>
      <p:sp>
        <p:nvSpPr>
          <p:cNvPr id="3" name="Footer Placeholder 2"/>
          <p:cNvSpPr>
            <a:spLocks noGrp="1"/>
          </p:cNvSpPr>
          <p:nvPr>
            <p:ph type="ftr" sz="quarter" idx="11"/>
          </p:nvPr>
        </p:nvSpPr>
        <p:spPr>
          <a:xfrm>
            <a:off x="3194413" y="5144823"/>
            <a:ext cx="3086100" cy="304271"/>
          </a:xfrm>
        </p:spPr>
        <p:txBody>
          <a:bodyPr/>
          <a:lstStyle/>
          <a:p>
            <a:pPr defTabSz="685800"/>
            <a:r>
              <a:rPr lang="en-GB" dirty="0" smtClean="0">
                <a:solidFill>
                  <a:prstClr val="black">
                    <a:tint val="75000"/>
                  </a:prstClr>
                </a:solidFill>
              </a:rPr>
              <a:t>USAID EPA Workshop 29-30 November 2022</a:t>
            </a:r>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08F5414A-BD07-439E-A015-997FE4A1D0F3}" type="slidenum">
              <a:rPr lang="en-GB" smtClean="0">
                <a:solidFill>
                  <a:prstClr val="black">
                    <a:tint val="75000"/>
                  </a:prstClr>
                </a:solidFill>
              </a:rPr>
              <a:pPr defTabSz="685800"/>
              <a:t>15</a:t>
            </a:fld>
            <a:endParaRPr lang="en-GB">
              <a:solidFill>
                <a:prstClr val="black">
                  <a:tint val="75000"/>
                </a:prstClr>
              </a:solidFill>
            </a:endParaRPr>
          </a:p>
        </p:txBody>
      </p:sp>
    </p:spTree>
    <p:extLst>
      <p:ext uri="{BB962C8B-B14F-4D97-AF65-F5344CB8AC3E}">
        <p14:creationId xmlns:p14="http://schemas.microsoft.com/office/powerpoint/2010/main" val="2583886988"/>
      </p:ext>
    </p:extLst>
  </p:cSld>
  <p:clrMapOvr>
    <a:masterClrMapping/>
  </p:clrMapOvr>
  <p:transition>
    <p:wipe dir="d"/>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77A229-B84F-42D9-B07C-F2366E87E6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285751"/>
            <a:ext cx="9144000" cy="5143499"/>
          </a:xfrm>
          <a:prstGeom prst="rect">
            <a:avLst/>
          </a:prstGeom>
        </p:spPr>
      </p:pic>
      <p:sp>
        <p:nvSpPr>
          <p:cNvPr id="351" name="CustomShape 1"/>
          <p:cNvSpPr/>
          <p:nvPr/>
        </p:nvSpPr>
        <p:spPr>
          <a:xfrm>
            <a:off x="1161870" y="2027484"/>
            <a:ext cx="4719644" cy="792866"/>
          </a:xfrm>
          <a:prstGeom prst="rect">
            <a:avLst/>
          </a:prstGeom>
          <a:noFill/>
          <a:ln>
            <a:noFill/>
          </a:ln>
        </p:spPr>
        <p:style>
          <a:lnRef idx="0">
            <a:scrgbClr r="0" g="0" b="0"/>
          </a:lnRef>
          <a:fillRef idx="0">
            <a:scrgbClr r="0" g="0" b="0"/>
          </a:fillRef>
          <a:effectRef idx="0">
            <a:scrgbClr r="0" g="0" b="0"/>
          </a:effectRef>
          <a:fontRef idx="minor"/>
        </p:style>
        <p:txBody>
          <a:bodyPr lIns="81638" tIns="40819" rIns="81638" bIns="40819"/>
          <a:lstStyle/>
          <a:p>
            <a:pPr defTabSz="829452"/>
            <a:r>
              <a:rPr lang="en-US" sz="2540" b="1" spc="-1" dirty="0">
                <a:solidFill>
                  <a:srgbClr val="FDD204"/>
                </a:solidFill>
                <a:latin typeface="Arial" panose="020B0604020202020204"/>
                <a:ea typeface="DejaVu Sans"/>
              </a:rPr>
              <a:t>THANK YOU</a:t>
            </a:r>
            <a:endParaRPr lang="en-US" sz="2540" spc="-1" dirty="0">
              <a:solidFill>
                <a:prstClr val="black"/>
              </a:solidFill>
              <a:latin typeface="Arial" panose="020B0604020202020204"/>
            </a:endParaRPr>
          </a:p>
          <a:p>
            <a:pPr defTabSz="829452"/>
            <a:r>
              <a:rPr lang="en-US" sz="2540" b="1" spc="-1" dirty="0">
                <a:solidFill>
                  <a:srgbClr val="FFFFFF"/>
                </a:solidFill>
                <a:latin typeface="Arial" panose="020B0604020202020204"/>
                <a:ea typeface="DejaVu Sans"/>
              </a:rPr>
              <a:t>FOR YOUR ATTENTION</a:t>
            </a:r>
            <a:endParaRPr lang="en-US" sz="2540" spc="-1" dirty="0">
              <a:solidFill>
                <a:prstClr val="black"/>
              </a:solidFill>
              <a:latin typeface="Arial" panose="020B0604020202020204"/>
            </a:endParaRPr>
          </a:p>
        </p:txBody>
      </p:sp>
      <p:sp>
        <p:nvSpPr>
          <p:cNvPr id="352" name="CustomShape 2"/>
          <p:cNvSpPr/>
          <p:nvPr/>
        </p:nvSpPr>
        <p:spPr>
          <a:xfrm>
            <a:off x="1179503" y="2896762"/>
            <a:ext cx="4255942" cy="355861"/>
          </a:xfrm>
          <a:prstGeom prst="rect">
            <a:avLst/>
          </a:prstGeom>
          <a:noFill/>
          <a:ln>
            <a:noFill/>
          </a:ln>
        </p:spPr>
        <p:style>
          <a:lnRef idx="0">
            <a:scrgbClr r="0" g="0" b="0"/>
          </a:lnRef>
          <a:fillRef idx="0">
            <a:scrgbClr r="0" g="0" b="0"/>
          </a:fillRef>
          <a:effectRef idx="0">
            <a:scrgbClr r="0" g="0" b="0"/>
          </a:effectRef>
          <a:fontRef idx="minor"/>
        </p:style>
        <p:txBody>
          <a:bodyPr lIns="81638" tIns="40819" rIns="81638" bIns="40819"/>
          <a:lstStyle/>
          <a:p>
            <a:pPr defTabSz="829452"/>
            <a:r>
              <a:rPr lang="en-US" sz="1270" b="1" spc="-1" dirty="0">
                <a:solidFill>
                  <a:schemeClr val="bg1"/>
                </a:solidFill>
                <a:latin typeface="Arial" panose="020B0604020202020204"/>
                <a:ea typeface="DejaVu Sans"/>
                <a:hlinkClick r:id="rId4">
                  <a:extLst>
                    <a:ext uri="{A12FA001-AC4F-418D-AE19-62706E023703}">
                      <ahyp:hlinkClr xmlns:ahyp="http://schemas.microsoft.com/office/drawing/2018/hyperlinkcolor" xmlns="" val="tx"/>
                    </a:ext>
                  </a:extLst>
                </a:hlinkClick>
              </a:rPr>
              <a:t>jasmina.trhulj@energy-community.org</a:t>
            </a:r>
            <a:endParaRPr lang="en-US" sz="1270" b="1" spc="-1" dirty="0">
              <a:solidFill>
                <a:schemeClr val="bg1"/>
              </a:solidFill>
              <a:latin typeface="Arial" panose="020B0604020202020204"/>
              <a:ea typeface="DejaVu Sans"/>
            </a:endParaRPr>
          </a:p>
        </p:txBody>
      </p:sp>
      <p:pic>
        <p:nvPicPr>
          <p:cNvPr id="354" name="Picture 286"/>
          <p:cNvPicPr/>
          <p:nvPr/>
        </p:nvPicPr>
        <p:blipFill>
          <a:blip r:embed="rId5"/>
          <a:stretch/>
        </p:blipFill>
        <p:spPr>
          <a:xfrm>
            <a:off x="1259509" y="4201335"/>
            <a:ext cx="161316" cy="132580"/>
          </a:xfrm>
          <a:prstGeom prst="rect">
            <a:avLst/>
          </a:prstGeom>
          <a:ln>
            <a:noFill/>
          </a:ln>
        </p:spPr>
      </p:pic>
      <p:pic>
        <p:nvPicPr>
          <p:cNvPr id="355" name="Picture 288"/>
          <p:cNvPicPr/>
          <p:nvPr/>
        </p:nvPicPr>
        <p:blipFill>
          <a:blip r:embed="rId6"/>
          <a:stretch/>
        </p:blipFill>
        <p:spPr>
          <a:xfrm>
            <a:off x="1259182" y="4451474"/>
            <a:ext cx="162296" cy="157724"/>
          </a:xfrm>
          <a:prstGeom prst="rect">
            <a:avLst/>
          </a:prstGeom>
          <a:ln>
            <a:noFill/>
          </a:ln>
        </p:spPr>
      </p:pic>
      <p:pic>
        <p:nvPicPr>
          <p:cNvPr id="356" name="Picture 289"/>
          <p:cNvPicPr/>
          <p:nvPr/>
        </p:nvPicPr>
        <p:blipFill>
          <a:blip r:embed="rId7"/>
          <a:stretch/>
        </p:blipFill>
        <p:spPr>
          <a:xfrm>
            <a:off x="1261468" y="4726756"/>
            <a:ext cx="157724" cy="157724"/>
          </a:xfrm>
          <a:prstGeom prst="rect">
            <a:avLst/>
          </a:prstGeom>
          <a:ln>
            <a:noFill/>
          </a:ln>
        </p:spPr>
      </p:pic>
      <p:pic>
        <p:nvPicPr>
          <p:cNvPr id="357" name="Picture 290"/>
          <p:cNvPicPr/>
          <p:nvPr/>
        </p:nvPicPr>
        <p:blipFill>
          <a:blip r:embed="rId8"/>
          <a:stretch/>
        </p:blipFill>
        <p:spPr>
          <a:xfrm>
            <a:off x="1254284" y="5002039"/>
            <a:ext cx="172092" cy="118865"/>
          </a:xfrm>
          <a:prstGeom prst="rect">
            <a:avLst/>
          </a:prstGeom>
          <a:ln>
            <a:noFill/>
          </a:ln>
        </p:spPr>
      </p:pic>
      <p:sp>
        <p:nvSpPr>
          <p:cNvPr id="358" name="CustomShape 4"/>
          <p:cNvSpPr/>
          <p:nvPr/>
        </p:nvSpPr>
        <p:spPr>
          <a:xfrm>
            <a:off x="1265060" y="3947963"/>
            <a:ext cx="150540" cy="150540"/>
          </a:xfrm>
          <a:prstGeom prst="rect">
            <a:avLst/>
          </a:prstGeom>
          <a:blipFill rotWithShape="0">
            <a:blip r:embed="rId9"/>
            <a:stretch>
              <a:fillRect/>
            </a:stretch>
          </a:blipFill>
          <a:ln>
            <a:noFill/>
          </a:ln>
        </p:spPr>
        <p:style>
          <a:lnRef idx="0">
            <a:scrgbClr r="0" g="0" b="0"/>
          </a:lnRef>
          <a:fillRef idx="0">
            <a:scrgbClr r="0" g="0" b="0"/>
          </a:fillRef>
          <a:effectRef idx="0">
            <a:scrgbClr r="0" g="0" b="0"/>
          </a:effectRef>
          <a:fontRef idx="minor"/>
        </p:style>
        <p:txBody>
          <a:bodyPr lIns="81638" tIns="40819" rIns="81638" bIns="40819" anchor="ctr"/>
          <a:lstStyle/>
          <a:p>
            <a:pPr algn="ctr" defTabSz="829452"/>
            <a:r>
              <a:rPr lang="en-US" sz="1633" spc="-1">
                <a:solidFill>
                  <a:srgbClr val="000000"/>
                </a:solidFill>
                <a:latin typeface="Arial"/>
                <a:ea typeface="DejaVu Sans"/>
              </a:rPr>
              <a:t> </a:t>
            </a:r>
            <a:endParaRPr lang="en-US" sz="1633" spc="-1">
              <a:solidFill>
                <a:prstClr val="black"/>
              </a:solidFill>
              <a:latin typeface="Arial"/>
            </a:endParaRPr>
          </a:p>
        </p:txBody>
      </p:sp>
      <p:sp>
        <p:nvSpPr>
          <p:cNvPr id="359" name="CustomShape 5"/>
          <p:cNvSpPr/>
          <p:nvPr/>
        </p:nvSpPr>
        <p:spPr>
          <a:xfrm>
            <a:off x="1469807" y="3506478"/>
            <a:ext cx="2736499" cy="1076966"/>
          </a:xfrm>
          <a:prstGeom prst="rect">
            <a:avLst/>
          </a:prstGeom>
          <a:noFill/>
          <a:ln>
            <a:noFill/>
          </a:ln>
        </p:spPr>
        <p:style>
          <a:lnRef idx="0">
            <a:scrgbClr r="0" g="0" b="0"/>
          </a:lnRef>
          <a:fillRef idx="0">
            <a:scrgbClr r="0" g="0" b="0"/>
          </a:fillRef>
          <a:effectRef idx="0">
            <a:scrgbClr r="0" g="0" b="0"/>
          </a:effectRef>
          <a:fontRef idx="minor"/>
        </p:style>
        <p:txBody>
          <a:bodyPr lIns="81638" tIns="40819" rIns="81638" bIns="40819"/>
          <a:lstStyle/>
          <a:p>
            <a:pPr defTabSz="829452">
              <a:lnSpc>
                <a:spcPct val="150000"/>
              </a:lnSpc>
            </a:pPr>
            <a:endParaRPr lang="en-US" sz="1633" spc="-1" dirty="0">
              <a:solidFill>
                <a:prstClr val="black"/>
              </a:solidFill>
              <a:latin typeface="Arial"/>
            </a:endParaRPr>
          </a:p>
          <a:p>
            <a:pPr defTabSz="829452"/>
            <a:r>
              <a:rPr lang="en-US" sz="1179" spc="-1" dirty="0">
                <a:solidFill>
                  <a:srgbClr val="FFFFFF"/>
                </a:solidFill>
                <a:latin typeface="Arial" panose="020B0604020202020204"/>
                <a:ea typeface="DejaVu Sans"/>
              </a:rPr>
              <a:t>www.energy-community.org</a:t>
            </a:r>
            <a:endParaRPr lang="en-US" sz="1179" spc="-1" dirty="0">
              <a:solidFill>
                <a:prstClr val="black"/>
              </a:solidFill>
              <a:latin typeface="Arial" panose="020B0604020202020204"/>
            </a:endParaRPr>
          </a:p>
          <a:p>
            <a:pPr defTabSz="829452">
              <a:lnSpc>
                <a:spcPct val="150000"/>
              </a:lnSpc>
            </a:pPr>
            <a:r>
              <a:rPr lang="en-US" sz="1179" spc="-1" dirty="0" err="1">
                <a:solidFill>
                  <a:srgbClr val="FFFFFF"/>
                </a:solidFill>
                <a:latin typeface="Arial" panose="020B0604020202020204"/>
                <a:ea typeface="DejaVu Sans"/>
              </a:rPr>
              <a:t>Ener_Community</a:t>
            </a:r>
            <a:endParaRPr lang="en-US" sz="1179" spc="-1" dirty="0">
              <a:solidFill>
                <a:prstClr val="black"/>
              </a:solidFill>
              <a:latin typeface="Arial" panose="020B0604020202020204"/>
            </a:endParaRPr>
          </a:p>
          <a:p>
            <a:pPr defTabSz="829452">
              <a:lnSpc>
                <a:spcPct val="150000"/>
              </a:lnSpc>
            </a:pPr>
            <a:r>
              <a:rPr lang="en-US" sz="1179" spc="-1" dirty="0">
                <a:solidFill>
                  <a:srgbClr val="FFFFFF"/>
                </a:solidFill>
                <a:latin typeface="Arial" panose="020B0604020202020204"/>
                <a:ea typeface="DejaVu Sans"/>
              </a:rPr>
              <a:t>/company/energy-community</a:t>
            </a:r>
            <a:endParaRPr lang="en-US" sz="1179" spc="-1" dirty="0">
              <a:solidFill>
                <a:prstClr val="black"/>
              </a:solidFill>
              <a:latin typeface="Arial" panose="020B0604020202020204"/>
            </a:endParaRPr>
          </a:p>
          <a:p>
            <a:pPr defTabSz="829452">
              <a:lnSpc>
                <a:spcPct val="150000"/>
              </a:lnSpc>
            </a:pPr>
            <a:r>
              <a:rPr lang="en-US" sz="1179" spc="-1" dirty="0">
                <a:solidFill>
                  <a:srgbClr val="FFFFFF"/>
                </a:solidFill>
                <a:latin typeface="Arial" panose="020B0604020202020204"/>
                <a:ea typeface="DejaVu Sans"/>
              </a:rPr>
              <a:t>/</a:t>
            </a:r>
            <a:r>
              <a:rPr lang="en-US" sz="1179" spc="-1" dirty="0" err="1">
                <a:solidFill>
                  <a:srgbClr val="FFFFFF"/>
                </a:solidFill>
                <a:latin typeface="Arial" panose="020B0604020202020204"/>
                <a:ea typeface="DejaVu Sans"/>
              </a:rPr>
              <a:t>Ener.Community</a:t>
            </a:r>
            <a:endParaRPr lang="en-US" sz="1179" spc="-1" dirty="0">
              <a:solidFill>
                <a:prstClr val="black"/>
              </a:solidFill>
              <a:latin typeface="Arial" panose="020B0604020202020204"/>
            </a:endParaRPr>
          </a:p>
          <a:p>
            <a:pPr defTabSz="829452">
              <a:lnSpc>
                <a:spcPct val="150000"/>
              </a:lnSpc>
            </a:pPr>
            <a:r>
              <a:rPr lang="en-US" sz="1179" spc="-1" dirty="0">
                <a:solidFill>
                  <a:srgbClr val="FFFFFF"/>
                </a:solidFill>
                <a:latin typeface="Arial" panose="020B0604020202020204"/>
                <a:ea typeface="DejaVu Sans"/>
              </a:rPr>
              <a:t>/</a:t>
            </a:r>
            <a:r>
              <a:rPr lang="en-US" sz="1179" spc="-1" dirty="0" err="1">
                <a:solidFill>
                  <a:srgbClr val="FFFFFF"/>
                </a:solidFill>
                <a:latin typeface="Arial" panose="020B0604020202020204"/>
                <a:ea typeface="DejaVu Sans"/>
              </a:rPr>
              <a:t>EnergyCommunityTV</a:t>
            </a:r>
            <a:endParaRPr lang="en-US" sz="1179" spc="-1" dirty="0">
              <a:solidFill>
                <a:prstClr val="black"/>
              </a:solidFill>
              <a:latin typeface="Arial" panose="020B0604020202020204"/>
            </a:endParaRPr>
          </a:p>
        </p:txBody>
      </p:sp>
      <p:sp>
        <p:nvSpPr>
          <p:cNvPr id="360" name="CustomShape 6"/>
          <p:cNvSpPr/>
          <p:nvPr/>
        </p:nvSpPr>
        <p:spPr>
          <a:xfrm>
            <a:off x="1178850" y="3560969"/>
            <a:ext cx="2564406" cy="305978"/>
          </a:xfrm>
          <a:prstGeom prst="rect">
            <a:avLst/>
          </a:prstGeom>
          <a:noFill/>
          <a:ln>
            <a:noFill/>
          </a:ln>
        </p:spPr>
        <p:style>
          <a:lnRef idx="0">
            <a:scrgbClr r="0" g="0" b="0"/>
          </a:lnRef>
          <a:fillRef idx="0">
            <a:scrgbClr r="0" g="0" b="0"/>
          </a:fillRef>
          <a:effectRef idx="0">
            <a:scrgbClr r="0" g="0" b="0"/>
          </a:effectRef>
          <a:fontRef idx="minor"/>
        </p:style>
        <p:txBody>
          <a:bodyPr lIns="81638" tIns="40819" rIns="81638" bIns="40819"/>
          <a:lstStyle/>
          <a:p>
            <a:pPr defTabSz="829452"/>
            <a:r>
              <a:rPr lang="en-US" sz="1633" b="1" spc="-1" dirty="0">
                <a:solidFill>
                  <a:srgbClr val="FDD204"/>
                </a:solidFill>
                <a:latin typeface="Arial" panose="020B0604020202020204"/>
                <a:ea typeface="DejaVu Sans"/>
              </a:rPr>
              <a:t>GET IN TOUCH</a:t>
            </a:r>
            <a:endParaRPr lang="en-US" sz="1633" spc="-1" dirty="0">
              <a:solidFill>
                <a:prstClr val="black"/>
              </a:solidFill>
              <a:latin typeface="Arial" panose="020B0604020202020204"/>
            </a:endParaRPr>
          </a:p>
        </p:txBody>
      </p:sp>
    </p:spTree>
    <p:extLst>
      <p:ext uri="{BB962C8B-B14F-4D97-AF65-F5344CB8AC3E}">
        <p14:creationId xmlns:p14="http://schemas.microsoft.com/office/powerpoint/2010/main" val="1369344023"/>
      </p:ext>
    </p:extLst>
  </p:cSld>
  <p:clrMapOvr>
    <a:masterClrMapping/>
  </p:clrMapOvr>
  <p:transition>
    <p:wipe dir="d"/>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2877" y="481366"/>
            <a:ext cx="4296816" cy="1104636"/>
          </a:xfrm>
        </p:spPr>
        <p:txBody>
          <a:bodyPr>
            <a:normAutofit/>
          </a:bodyPr>
          <a:lstStyle/>
          <a:p>
            <a:r>
              <a:rPr lang="en-GB" sz="1633" b="1" cap="all" spc="-1" dirty="0">
                <a:solidFill>
                  <a:srgbClr val="FDD204"/>
                </a:solidFill>
                <a:latin typeface="Arial"/>
                <a:ea typeface="+mn-ea"/>
                <a:cs typeface="+mn-cs"/>
              </a:rPr>
              <a:t>Content</a:t>
            </a:r>
          </a:p>
        </p:txBody>
      </p:sp>
      <p:sp>
        <p:nvSpPr>
          <p:cNvPr id="3" name="Rectangle 2"/>
          <p:cNvSpPr/>
          <p:nvPr/>
        </p:nvSpPr>
        <p:spPr>
          <a:xfrm>
            <a:off x="853440" y="1935625"/>
            <a:ext cx="7167154" cy="2862322"/>
          </a:xfrm>
          <a:prstGeom prst="rect">
            <a:avLst/>
          </a:prstGeom>
        </p:spPr>
        <p:txBody>
          <a:bodyPr wrap="square">
            <a:spAutoFit/>
          </a:bodyPr>
          <a:lstStyle/>
          <a:p>
            <a:pPr marL="342900" indent="-342900">
              <a:buFont typeface="+mj-lt"/>
              <a:buAutoNum type="alphaUcPeriod"/>
            </a:pPr>
            <a:r>
              <a:rPr lang="en-GB" dirty="0" smtClean="0">
                <a:latin typeface="Times New Roman" panose="02020603050405020304" pitchFamily="18" charset="0"/>
                <a:ea typeface="Calibri" panose="020F0502020204030204" pitchFamily="34" charset="0"/>
              </a:rPr>
              <a:t>Overview </a:t>
            </a:r>
            <a:r>
              <a:rPr lang="en-GB" dirty="0">
                <a:latin typeface="Times New Roman" panose="02020603050405020304" pitchFamily="18" charset="0"/>
                <a:ea typeface="Calibri" panose="020F0502020204030204" pitchFamily="34" charset="0"/>
              </a:rPr>
              <a:t>of the EnC requirements and regional initiatives</a:t>
            </a:r>
            <a:r>
              <a:rPr lang="en-GB" dirty="0" smtClean="0">
                <a:latin typeface="Times New Roman" panose="02020603050405020304" pitchFamily="18" charset="0"/>
                <a:ea typeface="Calibri" panose="020F0502020204030204" pitchFamily="34" charset="0"/>
              </a:rPr>
              <a:t>,</a:t>
            </a:r>
          </a:p>
          <a:p>
            <a:pPr marL="342900" indent="-342900">
              <a:buFont typeface="+mj-lt"/>
              <a:buAutoNum type="alphaUcPeriod"/>
            </a:pPr>
            <a:r>
              <a:rPr lang="en-GB" dirty="0" smtClean="0">
                <a:latin typeface="Times New Roman" panose="02020603050405020304" pitchFamily="18" charset="0"/>
                <a:ea typeface="Calibri" panose="020F0502020204030204" pitchFamily="34" charset="0"/>
              </a:rPr>
              <a:t>Overview </a:t>
            </a:r>
            <a:r>
              <a:rPr lang="en-GB" dirty="0">
                <a:latin typeface="Times New Roman" panose="02020603050405020304" pitchFamily="18" charset="0"/>
                <a:ea typeface="Calibri" panose="020F0502020204030204" pitchFamily="34" charset="0"/>
              </a:rPr>
              <a:t>of the current status of the Contracting Parties with regard to the transposition of EnC </a:t>
            </a:r>
            <a:r>
              <a:rPr lang="en-GB" dirty="0" smtClean="0">
                <a:latin typeface="Times New Roman" panose="02020603050405020304" pitchFamily="18" charset="0"/>
                <a:ea typeface="Calibri" panose="020F0502020204030204" pitchFamily="34" charset="0"/>
              </a:rPr>
              <a:t>requirements,</a:t>
            </a:r>
            <a:endParaRPr lang="en-GB" dirty="0">
              <a:latin typeface="Times New Roman" panose="02020603050405020304" pitchFamily="18" charset="0"/>
              <a:ea typeface="Calibri" panose="020F0502020204030204" pitchFamily="34" charset="0"/>
            </a:endParaRPr>
          </a:p>
          <a:p>
            <a:pPr marL="342900" indent="-342900">
              <a:buFont typeface="+mj-lt"/>
              <a:buAutoNum type="alphaUcPeriod"/>
            </a:pPr>
            <a:r>
              <a:rPr lang="en-GB" dirty="0">
                <a:latin typeface="Times New Roman" panose="02020603050405020304" pitchFamily="18" charset="0"/>
                <a:ea typeface="Calibri" panose="020F0502020204030204" pitchFamily="34" charset="0"/>
              </a:rPr>
              <a:t>Adoption and implementation of CACM Network Codes in the Energy Community </a:t>
            </a:r>
          </a:p>
          <a:p>
            <a:pPr marL="342900" indent="-342900">
              <a:buFont typeface="+mj-lt"/>
              <a:buAutoNum type="alphaUcPeriod"/>
            </a:pPr>
            <a:r>
              <a:rPr lang="en-GB" dirty="0" smtClean="0">
                <a:latin typeface="Times New Roman" panose="02020603050405020304" pitchFamily="18" charset="0"/>
                <a:ea typeface="Calibri" panose="020F0502020204030204" pitchFamily="34" charset="0"/>
              </a:rPr>
              <a:t>Chosen </a:t>
            </a:r>
            <a:r>
              <a:rPr lang="en-GB" dirty="0">
                <a:latin typeface="Times New Roman" panose="02020603050405020304" pitchFamily="18" charset="0"/>
                <a:ea typeface="Calibri" panose="020F0502020204030204" pitchFamily="34" charset="0"/>
              </a:rPr>
              <a:t>models of partnership with service providers (Servicing PX/NEMO) in the Contracting </a:t>
            </a:r>
            <a:r>
              <a:rPr lang="en-GB" dirty="0" smtClean="0">
                <a:latin typeface="Times New Roman" panose="02020603050405020304" pitchFamily="18" charset="0"/>
                <a:ea typeface="Calibri" panose="020F0502020204030204" pitchFamily="34" charset="0"/>
              </a:rPr>
              <a:t>Parties </a:t>
            </a:r>
          </a:p>
          <a:p>
            <a:pPr marL="342900" indent="-342900">
              <a:buFont typeface="+mj-lt"/>
              <a:buAutoNum type="alphaUcPeriod"/>
            </a:pPr>
            <a:r>
              <a:rPr lang="en-GB" dirty="0" smtClean="0">
                <a:latin typeface="Times New Roman" panose="02020603050405020304" pitchFamily="18" charset="0"/>
                <a:ea typeface="Calibri" panose="020F0502020204030204" pitchFamily="34" charset="0"/>
              </a:rPr>
              <a:t>Tax </a:t>
            </a:r>
            <a:r>
              <a:rPr lang="en-GB" dirty="0">
                <a:latin typeface="Times New Roman" panose="02020603050405020304" pitchFamily="18" charset="0"/>
                <a:ea typeface="Calibri" panose="020F0502020204030204" pitchFamily="34" charset="0"/>
              </a:rPr>
              <a:t>issues of importance for the functioning of </a:t>
            </a:r>
            <a:r>
              <a:rPr lang="en-GB" dirty="0" smtClean="0">
                <a:latin typeface="Times New Roman" panose="02020603050405020304" pitchFamily="18" charset="0"/>
                <a:ea typeface="Calibri" panose="020F0502020204030204" pitchFamily="34" charset="0"/>
              </a:rPr>
              <a:t>PXs </a:t>
            </a:r>
          </a:p>
          <a:p>
            <a:pPr marL="342900" indent="-342900">
              <a:buFont typeface="+mj-lt"/>
              <a:buAutoNum type="alphaUcPeriod"/>
            </a:pPr>
            <a:r>
              <a:rPr lang="en-GB" dirty="0" smtClean="0">
                <a:latin typeface="Times New Roman" panose="02020603050405020304" pitchFamily="18" charset="0"/>
                <a:ea typeface="Calibri" panose="020F0502020204030204" pitchFamily="34" charset="0"/>
              </a:rPr>
              <a:t>Activities </a:t>
            </a:r>
            <a:r>
              <a:rPr lang="en-GB" dirty="0">
                <a:latin typeface="Times New Roman" panose="02020603050405020304" pitchFamily="18" charset="0"/>
                <a:ea typeface="Calibri" panose="020F0502020204030204" pitchFamily="34" charset="0"/>
              </a:rPr>
              <a:t>of </a:t>
            </a:r>
            <a:r>
              <a:rPr lang="en-GB" dirty="0" smtClean="0">
                <a:latin typeface="Times New Roman" panose="02020603050405020304" pitchFamily="18" charset="0"/>
                <a:ea typeface="Calibri" panose="020F0502020204030204" pitchFamily="34" charset="0"/>
              </a:rPr>
              <a:t>ECS </a:t>
            </a:r>
            <a:r>
              <a:rPr lang="en-GB" dirty="0">
                <a:latin typeface="Times New Roman" panose="02020603050405020304" pitchFamily="18" charset="0"/>
                <a:ea typeface="Calibri" panose="020F0502020204030204" pitchFamily="34" charset="0"/>
              </a:rPr>
              <a:t>with regard to the establishment of a PX in Bosnia and Herzegovina</a:t>
            </a:r>
            <a:endParaRPr lang="en-GB" dirty="0"/>
          </a:p>
        </p:txBody>
      </p:sp>
      <p:pic>
        <p:nvPicPr>
          <p:cNvPr id="4" name="Graphic 7">
            <a:extLst>
              <a:ext uri="{FF2B5EF4-FFF2-40B4-BE49-F238E27FC236}">
                <a16:creationId xmlns:a16="http://schemas.microsoft.com/office/drawing/2014/main" id="{2D8B4D8D-DB39-4C68-B31B-1415C428EA56}"/>
              </a:ext>
            </a:extLst>
          </p:cNvPr>
          <p:cNvPicPr>
            <a:picLocks noChangeAspect="1"/>
          </p:cNvPicPr>
          <p:nvPr/>
        </p:nvPicPr>
        <p:blipFill>
          <a:blip r:embed="rId2">
            <a:extLst>
              <a:ext uri="{96DAC541-7B7A-43D3-8B79-37D633B846F1}">
                <asvg:svgBlip xmlns:asvg="http://schemas.microsoft.com/office/drawing/2016/SVG/main" xmlns="" r:embed="rId4"/>
              </a:ext>
            </a:extLst>
          </a:blip>
          <a:stretch>
            <a:fillRect/>
          </a:stretch>
        </p:blipFill>
        <p:spPr>
          <a:xfrm>
            <a:off x="128881" y="221087"/>
            <a:ext cx="2001759" cy="1015291"/>
          </a:xfrm>
          <a:prstGeom prst="rect">
            <a:avLst/>
          </a:prstGeom>
        </p:spPr>
      </p:pic>
      <p:sp>
        <p:nvSpPr>
          <p:cNvPr id="5" name="Footer Placeholder 4"/>
          <p:cNvSpPr>
            <a:spLocks noGrp="1"/>
          </p:cNvSpPr>
          <p:nvPr>
            <p:ph type="ftr" sz="quarter" idx="11"/>
          </p:nvPr>
        </p:nvSpPr>
        <p:spPr>
          <a:xfrm>
            <a:off x="3042877" y="4925738"/>
            <a:ext cx="3086100" cy="304271"/>
          </a:xfrm>
        </p:spPr>
        <p:txBody>
          <a:bodyPr/>
          <a:lstStyle/>
          <a:p>
            <a:pPr defTabSz="685800"/>
            <a:r>
              <a:rPr lang="en-GB" dirty="0" smtClean="0">
                <a:solidFill>
                  <a:schemeClr val="bg1"/>
                </a:solidFill>
              </a:rPr>
              <a:t>USAID EPA Workshop 29-30 November 2022</a:t>
            </a:r>
            <a:endParaRPr lang="en-GB" dirty="0">
              <a:solidFill>
                <a:schemeClr val="bg1"/>
              </a:solidFill>
            </a:endParaRPr>
          </a:p>
        </p:txBody>
      </p:sp>
      <p:sp>
        <p:nvSpPr>
          <p:cNvPr id="6" name="Slide Number Placeholder 5"/>
          <p:cNvSpPr>
            <a:spLocks noGrp="1"/>
          </p:cNvSpPr>
          <p:nvPr>
            <p:ph type="sldNum" sz="quarter" idx="12"/>
          </p:nvPr>
        </p:nvSpPr>
        <p:spPr/>
        <p:txBody>
          <a:bodyPr/>
          <a:lstStyle/>
          <a:p>
            <a:pPr defTabSz="685800"/>
            <a:fld id="{08F5414A-BD07-439E-A015-997FE4A1D0F3}" type="slidenum">
              <a:rPr lang="en-GB" smtClean="0">
                <a:solidFill>
                  <a:prstClr val="black">
                    <a:tint val="75000"/>
                  </a:prstClr>
                </a:solidFill>
              </a:rPr>
              <a:pPr defTabSz="685800"/>
              <a:t>2</a:t>
            </a:fld>
            <a:endParaRPr lang="en-GB">
              <a:solidFill>
                <a:prstClr val="black">
                  <a:tint val="75000"/>
                </a:prstClr>
              </a:solidFill>
            </a:endParaRPr>
          </a:p>
        </p:txBody>
      </p:sp>
      <p:pic>
        <p:nvPicPr>
          <p:cNvPr id="8" name="Picture 7"/>
          <p:cNvPicPr/>
          <p:nvPr/>
        </p:nvPicPr>
        <p:blipFill>
          <a:blip r:embed="rId5"/>
          <a:stretch/>
        </p:blipFill>
        <p:spPr>
          <a:xfrm>
            <a:off x="16333" y="5287104"/>
            <a:ext cx="9139188" cy="398392"/>
          </a:xfrm>
          <a:prstGeom prst="rect">
            <a:avLst/>
          </a:prstGeom>
          <a:ln>
            <a:noFill/>
          </a:ln>
        </p:spPr>
      </p:pic>
      <p:sp>
        <p:nvSpPr>
          <p:cNvPr id="9" name="CustomShape 6">
            <a:extLst>
              <a:ext uri="{FF2B5EF4-FFF2-40B4-BE49-F238E27FC236}">
                <a16:creationId xmlns:a16="http://schemas.microsoft.com/office/drawing/2014/main" id="{5625F217-0C9C-406A-805E-B205376D8F82}"/>
              </a:ext>
            </a:extLst>
          </p:cNvPr>
          <p:cNvSpPr/>
          <p:nvPr/>
        </p:nvSpPr>
        <p:spPr>
          <a:xfrm>
            <a:off x="664602" y="5343684"/>
            <a:ext cx="3620015" cy="293043"/>
          </a:xfrm>
          <a:prstGeom prst="rect">
            <a:avLst/>
          </a:prstGeom>
          <a:noFill/>
          <a:ln>
            <a:noFill/>
          </a:ln>
        </p:spPr>
        <p:style>
          <a:lnRef idx="0">
            <a:scrgbClr r="0" g="0" b="0"/>
          </a:lnRef>
          <a:fillRef idx="0">
            <a:scrgbClr r="0" g="0" b="0"/>
          </a:fillRef>
          <a:effectRef idx="0">
            <a:scrgbClr r="0" g="0" b="0"/>
          </a:effectRef>
          <a:fontRef idx="minor"/>
        </p:style>
        <p:txBody>
          <a:bodyPr lIns="81638" tIns="40819" rIns="81638" bIns="40819"/>
          <a:lstStyle/>
          <a:p>
            <a:pPr defTabSz="829452"/>
            <a:r>
              <a:rPr lang="en-US" sz="907" spc="-1" dirty="0">
                <a:solidFill>
                  <a:srgbClr val="00FFFF"/>
                </a:solidFill>
                <a:latin typeface="Arial" panose="020B0604020202020204"/>
                <a:ea typeface="DejaVu Sans"/>
              </a:rPr>
              <a:t>The Energy Community </a:t>
            </a:r>
            <a:r>
              <a:rPr lang="en-US" sz="907" spc="-1" dirty="0" smtClean="0">
                <a:solidFill>
                  <a:srgbClr val="00FFFF"/>
                </a:solidFill>
                <a:latin typeface="Arial" panose="020B0604020202020204"/>
                <a:ea typeface="DejaVu Sans"/>
              </a:rPr>
              <a:t>Secretariat</a:t>
            </a:r>
            <a:endParaRPr lang="en-US" sz="907" spc="-1" dirty="0">
              <a:solidFill>
                <a:srgbClr val="00FFFF"/>
              </a:solidFill>
              <a:latin typeface="Arial" panose="020B0604020202020204"/>
            </a:endParaRPr>
          </a:p>
          <a:p>
            <a:pPr defTabSz="829452"/>
            <a:endParaRPr lang="en-US" sz="907" spc="-1" dirty="0">
              <a:solidFill>
                <a:prstClr val="black"/>
              </a:solidFill>
              <a:latin typeface="Arial" panose="020B0604020202020204"/>
            </a:endParaRPr>
          </a:p>
        </p:txBody>
      </p:sp>
      <p:sp>
        <p:nvSpPr>
          <p:cNvPr id="10" name="Footer Placeholder 1"/>
          <p:cNvSpPr txBox="1">
            <a:spLocks/>
          </p:cNvSpPr>
          <p:nvPr/>
        </p:nvSpPr>
        <p:spPr>
          <a:xfrm>
            <a:off x="3799821" y="5313028"/>
            <a:ext cx="3086100" cy="304271"/>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r>
              <a:rPr lang="en-GB" sz="900" dirty="0" smtClean="0">
                <a:solidFill>
                  <a:prstClr val="black">
                    <a:tint val="75000"/>
                  </a:prstClr>
                </a:solidFill>
              </a:rPr>
              <a:t>USAID EPA Workshop 29-30 November 2022</a:t>
            </a:r>
            <a:endParaRPr lang="en-GB" sz="900" dirty="0">
              <a:solidFill>
                <a:prstClr val="black">
                  <a:tint val="75000"/>
                </a:prstClr>
              </a:solidFill>
            </a:endParaRPr>
          </a:p>
        </p:txBody>
      </p:sp>
    </p:spTree>
    <p:extLst>
      <p:ext uri="{BB962C8B-B14F-4D97-AF65-F5344CB8AC3E}">
        <p14:creationId xmlns:p14="http://schemas.microsoft.com/office/powerpoint/2010/main" val="193383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1">
            <a:extLst>
              <a:ext uri="{FF2B5EF4-FFF2-40B4-BE49-F238E27FC236}">
                <a16:creationId xmlns:a16="http://schemas.microsoft.com/office/drawing/2014/main" id="{F48772FA-9FF6-5241-D6B9-3BA8E042D13A}"/>
              </a:ext>
            </a:extLst>
          </p:cNvPr>
          <p:cNvSpPr>
            <a:spLocks noGrp="1"/>
          </p:cNvSpPr>
          <p:nvPr>
            <p:ph type="title"/>
          </p:nvPr>
        </p:nvSpPr>
        <p:spPr>
          <a:xfrm>
            <a:off x="305526" y="538790"/>
            <a:ext cx="7722858" cy="702078"/>
          </a:xfrm>
        </p:spPr>
        <p:txBody>
          <a:bodyPr/>
          <a:lstStyle/>
          <a:p>
            <a:r>
              <a:rPr lang="en-US" dirty="0"/>
              <a:t>Legal framework for regional coordination: </a:t>
            </a:r>
            <a:br>
              <a:rPr lang="en-US" dirty="0"/>
            </a:br>
            <a:r>
              <a:rPr lang="en-US" dirty="0"/>
              <a:t>Bringing CEP and NC and GL into the </a:t>
            </a:r>
            <a:r>
              <a:rPr lang="en-US" dirty="0" err="1"/>
              <a:t>EnC</a:t>
            </a:r>
            <a:endParaRPr lang="en-US" dirty="0"/>
          </a:p>
        </p:txBody>
      </p:sp>
      <p:pic>
        <p:nvPicPr>
          <p:cNvPr id="7" name="Graphic 6">
            <a:extLst>
              <a:ext uri="{FF2B5EF4-FFF2-40B4-BE49-F238E27FC236}">
                <a16:creationId xmlns:a16="http://schemas.microsoft.com/office/drawing/2014/main" id="{F206B426-E947-8F03-7275-BD97FBE63FD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466497" y="460641"/>
            <a:ext cx="1501319" cy="761468"/>
          </a:xfrm>
          <a:prstGeom prst="rect">
            <a:avLst/>
          </a:prstGeom>
        </p:spPr>
      </p:pic>
      <p:sp>
        <p:nvSpPr>
          <p:cNvPr id="5" name="CustomShape 3">
            <a:extLst>
              <a:ext uri="{FF2B5EF4-FFF2-40B4-BE49-F238E27FC236}">
                <a16:creationId xmlns:a16="http://schemas.microsoft.com/office/drawing/2014/main" id="{B75FE2F8-7729-B6EF-A835-64B3289A58D9}"/>
              </a:ext>
            </a:extLst>
          </p:cNvPr>
          <p:cNvSpPr/>
          <p:nvPr/>
        </p:nvSpPr>
        <p:spPr>
          <a:xfrm>
            <a:off x="1198321" y="1999720"/>
            <a:ext cx="6614039" cy="2277735"/>
          </a:xfrm>
          <a:prstGeom prst="rect">
            <a:avLst/>
          </a:prstGeom>
          <a:noFill/>
          <a:ln>
            <a:noFill/>
          </a:ln>
        </p:spPr>
        <p:style>
          <a:lnRef idx="0">
            <a:scrgbClr r="0" g="0" b="0"/>
          </a:lnRef>
          <a:fillRef idx="0">
            <a:scrgbClr r="0" g="0" b="0"/>
          </a:fillRef>
          <a:effectRef idx="0">
            <a:scrgbClr r="0" g="0" b="0"/>
          </a:effectRef>
          <a:fontRef idx="minor"/>
        </p:style>
        <p:txBody>
          <a:bodyPr lIns="61229" tIns="30614" rIns="61229" bIns="30614"/>
          <a:lstStyle/>
          <a:p>
            <a:pPr marL="313004" lvl="1" algn="just">
              <a:buClr>
                <a:srgbClr val="FFD400"/>
              </a:buClr>
            </a:pPr>
            <a:endParaRPr lang="en-GB" sz="1021" b="1" spc="-1" dirty="0">
              <a:solidFill>
                <a:srgbClr val="FFFFFF"/>
              </a:solidFill>
              <a:effectLst>
                <a:outerShdw blurRad="38100" dist="38100" dir="2700000" algn="tl">
                  <a:srgbClr val="000000">
                    <a:alpha val="43137"/>
                  </a:srgbClr>
                </a:outerShdw>
              </a:effectLst>
              <a:latin typeface="+mj-lt"/>
            </a:endParaRPr>
          </a:p>
          <a:p>
            <a:pPr marL="146951" indent="-144991" algn="just">
              <a:buClr>
                <a:srgbClr val="FFD400"/>
              </a:buClr>
              <a:buFont typeface="Wingdings" charset="2"/>
              <a:buChar char=""/>
            </a:pPr>
            <a:endParaRPr lang="en-GB" sz="1021" b="1" spc="-1" dirty="0">
              <a:solidFill>
                <a:srgbClr val="FFFFFF"/>
              </a:solidFill>
              <a:effectLst>
                <a:outerShdw blurRad="38100" dist="38100" dir="2700000" algn="tl">
                  <a:srgbClr val="000000">
                    <a:alpha val="43137"/>
                  </a:srgbClr>
                </a:outerShdw>
              </a:effectLst>
              <a:latin typeface="+mj-lt"/>
            </a:endParaRPr>
          </a:p>
          <a:p>
            <a:pPr marL="1959" algn="just">
              <a:buClr>
                <a:srgbClr val="FFD400"/>
              </a:buClr>
            </a:pPr>
            <a:endParaRPr lang="en-GB" sz="1021" b="1" spc="-1" dirty="0">
              <a:solidFill>
                <a:srgbClr val="FFFFFF"/>
              </a:solidFill>
              <a:effectLst>
                <a:outerShdw blurRad="38100" dist="38100" dir="2700000" algn="tl">
                  <a:srgbClr val="000000">
                    <a:alpha val="43137"/>
                  </a:srgbClr>
                </a:outerShdw>
              </a:effectLst>
              <a:latin typeface="+mj-lt"/>
            </a:endParaRPr>
          </a:p>
        </p:txBody>
      </p:sp>
      <p:sp>
        <p:nvSpPr>
          <p:cNvPr id="2" name="CustomShape 3">
            <a:extLst>
              <a:ext uri="{FF2B5EF4-FFF2-40B4-BE49-F238E27FC236}">
                <a16:creationId xmlns:a16="http://schemas.microsoft.com/office/drawing/2014/main" id="{114933A8-6E82-6EA9-56C5-BBA2D0EEF146}"/>
              </a:ext>
            </a:extLst>
          </p:cNvPr>
          <p:cNvSpPr/>
          <p:nvPr/>
        </p:nvSpPr>
        <p:spPr>
          <a:xfrm>
            <a:off x="1129493" y="1946489"/>
            <a:ext cx="6614039" cy="2277735"/>
          </a:xfrm>
          <a:prstGeom prst="rect">
            <a:avLst/>
          </a:prstGeom>
          <a:noFill/>
          <a:ln>
            <a:noFill/>
          </a:ln>
          <a:effectLst/>
        </p:spPr>
        <p:txBody>
          <a:bodyPr lIns="61229" tIns="30614" rIns="61229" bIns="30614"/>
          <a:lstStyle/>
          <a:p>
            <a:pPr marL="313004" lvl="1" algn="just" defTabSz="685800">
              <a:buClr>
                <a:srgbClr val="FFD400"/>
              </a:buClr>
              <a:defRPr/>
            </a:pPr>
            <a:endParaRPr lang="en-GB" sz="1021" b="1" kern="0" spc="-1" dirty="0">
              <a:solidFill>
                <a:srgbClr val="FFFFFF"/>
              </a:solidFill>
              <a:effectLst>
                <a:outerShdw blurRad="38100" dist="38100" dir="2700000" algn="tl">
                  <a:srgbClr val="000000">
                    <a:alpha val="43137"/>
                  </a:srgbClr>
                </a:outerShdw>
              </a:effectLst>
              <a:latin typeface="Calibri Light" panose="020F0302020204030204"/>
            </a:endParaRPr>
          </a:p>
          <a:p>
            <a:pPr marL="146951" indent="-144991" algn="just" defTabSz="685800">
              <a:buClr>
                <a:srgbClr val="FFD400"/>
              </a:buClr>
              <a:buFont typeface="Wingdings" charset="2"/>
              <a:buChar char=""/>
              <a:defRPr/>
            </a:pPr>
            <a:endParaRPr lang="en-GB" sz="1021" b="1" kern="0" spc="-1" dirty="0">
              <a:solidFill>
                <a:srgbClr val="FFFFFF"/>
              </a:solidFill>
              <a:effectLst>
                <a:outerShdw blurRad="38100" dist="38100" dir="2700000" algn="tl">
                  <a:srgbClr val="000000">
                    <a:alpha val="43137"/>
                  </a:srgbClr>
                </a:outerShdw>
              </a:effectLst>
              <a:latin typeface="Calibri Light" panose="020F0302020204030204"/>
            </a:endParaRPr>
          </a:p>
          <a:p>
            <a:pPr marL="1959" algn="just" defTabSz="685800">
              <a:buClr>
                <a:srgbClr val="FFD400"/>
              </a:buClr>
              <a:defRPr/>
            </a:pPr>
            <a:endParaRPr lang="en-GB" sz="1021" b="1" kern="0" spc="-1" dirty="0">
              <a:solidFill>
                <a:srgbClr val="FFFFFF"/>
              </a:solidFill>
              <a:effectLst>
                <a:outerShdw blurRad="38100" dist="38100" dir="2700000" algn="tl">
                  <a:srgbClr val="000000">
                    <a:alpha val="43137"/>
                  </a:srgbClr>
                </a:outerShdw>
              </a:effectLst>
              <a:latin typeface="Calibri Light" panose="020F0302020204030204"/>
            </a:endParaRPr>
          </a:p>
        </p:txBody>
      </p:sp>
      <p:sp>
        <p:nvSpPr>
          <p:cNvPr id="3" name="Rounded Rectangle 14">
            <a:extLst>
              <a:ext uri="{FF2B5EF4-FFF2-40B4-BE49-F238E27FC236}">
                <a16:creationId xmlns:a16="http://schemas.microsoft.com/office/drawing/2014/main" id="{74067873-6C1D-BC82-F507-134C3561E44F}"/>
              </a:ext>
            </a:extLst>
          </p:cNvPr>
          <p:cNvSpPr/>
          <p:nvPr/>
        </p:nvSpPr>
        <p:spPr>
          <a:xfrm>
            <a:off x="1129494" y="1801745"/>
            <a:ext cx="2333535" cy="2518920"/>
          </a:xfrm>
          <a:prstGeom prst="roundRect">
            <a:avLst/>
          </a:prstGeom>
          <a:solidFill>
            <a:sysClr val="window" lastClr="FFFFFF">
              <a:alpha val="50000"/>
            </a:sysClr>
          </a:solidFill>
          <a:ln>
            <a:noFill/>
          </a:ln>
          <a:effectLst/>
        </p:spPr>
        <p:txBody>
          <a:bodyPr rtlCol="0" anchor="ctr"/>
          <a:lstStyle/>
          <a:p>
            <a:pPr algn="ctr" defTabSz="685800">
              <a:defRPr/>
            </a:pPr>
            <a:endParaRPr lang="en-GB" sz="1225" kern="0" dirty="0">
              <a:solidFill>
                <a:prstClr val="white"/>
              </a:solidFill>
              <a:latin typeface="Calibri" panose="020F0502020204030204"/>
            </a:endParaRPr>
          </a:p>
        </p:txBody>
      </p:sp>
      <p:graphicFrame>
        <p:nvGraphicFramePr>
          <p:cNvPr id="4" name="Diagram 3">
            <a:extLst>
              <a:ext uri="{FF2B5EF4-FFF2-40B4-BE49-F238E27FC236}">
                <a16:creationId xmlns:a16="http://schemas.microsoft.com/office/drawing/2014/main" id="{0C554540-F0F4-A24F-DD4A-7F3665955B2F}"/>
              </a:ext>
            </a:extLst>
          </p:cNvPr>
          <p:cNvGraphicFramePr/>
          <p:nvPr>
            <p:extLst/>
          </p:nvPr>
        </p:nvGraphicFramePr>
        <p:xfrm>
          <a:off x="949435" y="1561356"/>
          <a:ext cx="4836315" cy="304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EDD034F2-4930-15E9-F046-EBB8FA874FB3}"/>
              </a:ext>
            </a:extLst>
          </p:cNvPr>
          <p:cNvSpPr txBox="1"/>
          <p:nvPr/>
        </p:nvSpPr>
        <p:spPr>
          <a:xfrm>
            <a:off x="5662917" y="1863085"/>
            <a:ext cx="2203450" cy="3323987"/>
          </a:xfrm>
          <a:prstGeom prst="rect">
            <a:avLst/>
          </a:prstGeom>
          <a:noFill/>
        </p:spPr>
        <p:txBody>
          <a:bodyPr wrap="square">
            <a:spAutoFit/>
          </a:bodyPr>
          <a:lstStyle/>
          <a:p>
            <a:pPr marL="306203" lvl="1" indent="-306203" defTabSz="308606">
              <a:spcBef>
                <a:spcPct val="0"/>
              </a:spcBef>
              <a:buFont typeface="Wingdings" panose="05000000000000000000" pitchFamily="2" charset="2"/>
              <a:buChar char="Ø"/>
            </a:pPr>
            <a:r>
              <a:rPr lang="en-US" sz="1200" b="1" dirty="0">
                <a:solidFill>
                  <a:srgbClr val="44546A"/>
                </a:solidFill>
                <a:latin typeface="Calibri Light" panose="020F0302020204030204"/>
                <a:cs typeface="Arial"/>
              </a:rPr>
              <a:t>Legal ground</a:t>
            </a:r>
          </a:p>
          <a:p>
            <a:pPr marL="443363" lvl="1" indent="-306203" defTabSz="308606">
              <a:spcBef>
                <a:spcPct val="0"/>
              </a:spcBef>
              <a:buFont typeface="Wingdings" panose="05000000000000000000" pitchFamily="2" charset="2"/>
              <a:buChar char="v"/>
            </a:pPr>
            <a:r>
              <a:rPr lang="en-US" sz="1050" dirty="0">
                <a:solidFill>
                  <a:prstClr val="white">
                    <a:lumMod val="50000"/>
                  </a:prstClr>
                </a:solidFill>
                <a:latin typeface="Calibri" panose="020F0502020204030204"/>
              </a:rPr>
              <a:t>Title II and Title III of the </a:t>
            </a:r>
            <a:r>
              <a:rPr lang="en-US" sz="1050" dirty="0" err="1">
                <a:solidFill>
                  <a:prstClr val="white">
                    <a:lumMod val="50000"/>
                  </a:prstClr>
                </a:solidFill>
                <a:latin typeface="Calibri" panose="020F0502020204030204"/>
              </a:rPr>
              <a:t>EnCT</a:t>
            </a:r>
            <a:endParaRPr lang="en-US" sz="1050" dirty="0">
              <a:solidFill>
                <a:prstClr val="white">
                  <a:lumMod val="50000"/>
                </a:prstClr>
              </a:solidFill>
              <a:latin typeface="Calibri" panose="020F0502020204030204"/>
            </a:endParaRPr>
          </a:p>
          <a:p>
            <a:pPr marL="306203" lvl="1" indent="-306203" defTabSz="308606">
              <a:spcBef>
                <a:spcPct val="0"/>
              </a:spcBef>
              <a:buFont typeface="Wingdings" panose="05000000000000000000" pitchFamily="2" charset="2"/>
              <a:buChar char="Ø"/>
            </a:pPr>
            <a:r>
              <a:rPr lang="en-US" sz="1200" b="1" dirty="0">
                <a:solidFill>
                  <a:srgbClr val="44546A"/>
                </a:solidFill>
                <a:latin typeface="Calibri Light" panose="020F0302020204030204"/>
                <a:cs typeface="Arial"/>
              </a:rPr>
              <a:t>Scope</a:t>
            </a:r>
          </a:p>
          <a:p>
            <a:pPr marL="443363" lvl="1" indent="-306203" defTabSz="308606">
              <a:spcBef>
                <a:spcPct val="0"/>
              </a:spcBef>
              <a:buFont typeface="Wingdings" panose="05000000000000000000" pitchFamily="2" charset="2"/>
              <a:buChar char="v"/>
            </a:pPr>
            <a:r>
              <a:rPr lang="en-US" sz="1050" dirty="0">
                <a:solidFill>
                  <a:prstClr val="white">
                    <a:lumMod val="50000"/>
                  </a:prstClr>
                </a:solidFill>
                <a:latin typeface="Calibri" panose="020F0502020204030204"/>
              </a:rPr>
              <a:t>Binding on Contracting Parties and EU Member States defined in Article 27 of the Energy Community Treaty</a:t>
            </a:r>
          </a:p>
          <a:p>
            <a:pPr marL="306203" lvl="1" indent="-306203" defTabSz="308606">
              <a:spcBef>
                <a:spcPct val="0"/>
              </a:spcBef>
              <a:buFont typeface="Wingdings" panose="05000000000000000000" pitchFamily="2" charset="2"/>
              <a:buChar char="Ø"/>
            </a:pPr>
            <a:r>
              <a:rPr lang="en-US" sz="1200" b="1" dirty="0">
                <a:solidFill>
                  <a:srgbClr val="44546A"/>
                </a:solidFill>
                <a:latin typeface="Calibri Light" panose="020F0302020204030204"/>
                <a:cs typeface="Arial"/>
              </a:rPr>
              <a:t>Reciprocity between EU MSs and </a:t>
            </a:r>
            <a:r>
              <a:rPr lang="en-US" sz="1200" b="1" dirty="0" err="1">
                <a:solidFill>
                  <a:srgbClr val="44546A"/>
                </a:solidFill>
                <a:latin typeface="Calibri Light" panose="020F0302020204030204"/>
                <a:cs typeface="Arial"/>
              </a:rPr>
              <a:t>EnC</a:t>
            </a:r>
            <a:r>
              <a:rPr lang="en-US" sz="1200" b="1" dirty="0">
                <a:solidFill>
                  <a:srgbClr val="44546A"/>
                </a:solidFill>
                <a:latin typeface="Calibri Light" panose="020F0302020204030204"/>
                <a:cs typeface="Arial"/>
              </a:rPr>
              <a:t> CPs ensured </a:t>
            </a:r>
          </a:p>
          <a:p>
            <a:pPr marL="443363" lvl="1" indent="-306203" defTabSz="308606">
              <a:spcBef>
                <a:spcPct val="0"/>
              </a:spcBef>
              <a:buFont typeface="Wingdings" panose="05000000000000000000" pitchFamily="2" charset="2"/>
              <a:buChar char="v"/>
            </a:pPr>
            <a:r>
              <a:rPr lang="en-US" sz="1050" dirty="0">
                <a:solidFill>
                  <a:prstClr val="white">
                    <a:lumMod val="50000"/>
                  </a:prstClr>
                </a:solidFill>
                <a:latin typeface="Calibri" panose="020F0502020204030204"/>
              </a:rPr>
              <a:t>CPs to join European platforms (SDAC, SIDC, EB)</a:t>
            </a:r>
          </a:p>
          <a:p>
            <a:pPr marL="306203" lvl="1" indent="-306203" defTabSz="308606">
              <a:spcBef>
                <a:spcPct val="0"/>
              </a:spcBef>
              <a:buFont typeface="Wingdings" panose="05000000000000000000" pitchFamily="2" charset="2"/>
              <a:buChar char="Ø"/>
            </a:pPr>
            <a:r>
              <a:rPr lang="en-US" sz="1200" b="1" dirty="0">
                <a:solidFill>
                  <a:srgbClr val="44546A"/>
                </a:solidFill>
                <a:latin typeface="Calibri Light" panose="020F0302020204030204"/>
                <a:cs typeface="Arial"/>
              </a:rPr>
              <a:t>Annexes defining CCRs, RCCs and SORs</a:t>
            </a:r>
            <a:endParaRPr lang="en-US" sz="1050" b="1" dirty="0">
              <a:solidFill>
                <a:prstClr val="white">
                  <a:lumMod val="50000"/>
                </a:prstClr>
              </a:solidFill>
              <a:latin typeface="Calibri Light" panose="020F0302020204030204"/>
              <a:cs typeface="Arial"/>
            </a:endParaRPr>
          </a:p>
          <a:p>
            <a:pPr marL="306203" lvl="1" indent="-306203" defTabSz="308606">
              <a:spcBef>
                <a:spcPct val="0"/>
              </a:spcBef>
              <a:buFont typeface="Wingdings" panose="05000000000000000000" pitchFamily="2" charset="2"/>
              <a:buChar char="Ø"/>
            </a:pPr>
            <a:r>
              <a:rPr lang="en-US" sz="1200" b="1" dirty="0">
                <a:solidFill>
                  <a:srgbClr val="44546A"/>
                </a:solidFill>
                <a:latin typeface="Calibri Light" panose="020F0302020204030204"/>
                <a:cs typeface="Arial"/>
              </a:rPr>
              <a:t>ACER competences</a:t>
            </a:r>
          </a:p>
          <a:p>
            <a:pPr marL="443363" lvl="1" indent="-306203" defTabSz="308606">
              <a:spcBef>
                <a:spcPct val="0"/>
              </a:spcBef>
              <a:buFont typeface="Wingdings" panose="05000000000000000000" pitchFamily="2" charset="2"/>
              <a:buChar char="v"/>
            </a:pPr>
            <a:r>
              <a:rPr lang="en-US" sz="1050" dirty="0">
                <a:solidFill>
                  <a:prstClr val="white">
                    <a:lumMod val="50000"/>
                  </a:prstClr>
                </a:solidFill>
                <a:latin typeface="Calibri" panose="020F0502020204030204"/>
              </a:rPr>
              <a:t>decision making for interconnections between MSs and CPs</a:t>
            </a:r>
          </a:p>
        </p:txBody>
      </p:sp>
      <p:sp>
        <p:nvSpPr>
          <p:cNvPr id="12" name="TextBox 11">
            <a:extLst>
              <a:ext uri="{FF2B5EF4-FFF2-40B4-BE49-F238E27FC236}">
                <a16:creationId xmlns:a16="http://schemas.microsoft.com/office/drawing/2014/main" id="{3EFEED33-F9A0-D41A-F449-854BD3F8DBB1}"/>
              </a:ext>
            </a:extLst>
          </p:cNvPr>
          <p:cNvSpPr txBox="1"/>
          <p:nvPr/>
        </p:nvSpPr>
        <p:spPr>
          <a:xfrm>
            <a:off x="1251745" y="3567075"/>
            <a:ext cx="2584449" cy="900246"/>
          </a:xfrm>
          <a:prstGeom prst="rect">
            <a:avLst/>
          </a:prstGeom>
          <a:noFill/>
        </p:spPr>
        <p:txBody>
          <a:bodyPr wrap="square" rtlCol="0">
            <a:spAutoFit/>
          </a:bodyPr>
          <a:lstStyle>
            <a:defPPr>
              <a:defRPr lang="en-US"/>
            </a:defPPr>
            <a:lvl1pPr marL="216000" indent="-213120" algn="just">
              <a:lnSpc>
                <a:spcPct val="100000"/>
              </a:lnSpc>
              <a:buClr>
                <a:srgbClr val="FFD400"/>
              </a:buClr>
              <a:buFont typeface="Wingdings" charset="2"/>
              <a:buChar char=""/>
              <a:defRPr sz="1400"/>
            </a:lvl1pPr>
          </a:lstStyle>
          <a:p>
            <a:r>
              <a:rPr lang="en-US" sz="1050" b="1" dirty="0">
                <a:solidFill>
                  <a:srgbClr val="FF0000"/>
                </a:solidFill>
                <a:latin typeface="Calibri" panose="020F0502020204030204"/>
              </a:rPr>
              <a:t>Electricity market design part of CEP and NC&amp;GL to be proposed by the Commission for adoption at the next Ministerial Council on 15</a:t>
            </a:r>
            <a:r>
              <a:rPr lang="en-US" sz="1050" b="1" baseline="30000" dirty="0">
                <a:solidFill>
                  <a:srgbClr val="FF0000"/>
                </a:solidFill>
                <a:latin typeface="Calibri" panose="020F0502020204030204"/>
              </a:rPr>
              <a:t>th</a:t>
            </a:r>
            <a:r>
              <a:rPr lang="en-US" sz="1050" b="1" dirty="0">
                <a:solidFill>
                  <a:srgbClr val="FF0000"/>
                </a:solidFill>
                <a:latin typeface="Calibri" panose="020F0502020204030204"/>
              </a:rPr>
              <a:t> December 2022 </a:t>
            </a:r>
            <a:endParaRPr lang="en-GB" sz="900" dirty="0">
              <a:solidFill>
                <a:prstClr val="black"/>
              </a:solidFill>
              <a:latin typeface="Calibri" panose="020F0502020204030204"/>
            </a:endParaRPr>
          </a:p>
        </p:txBody>
      </p:sp>
      <p:pic>
        <p:nvPicPr>
          <p:cNvPr id="11" name="Picture 10"/>
          <p:cNvPicPr/>
          <p:nvPr/>
        </p:nvPicPr>
        <p:blipFill>
          <a:blip r:embed="rId9"/>
          <a:stretch/>
        </p:blipFill>
        <p:spPr>
          <a:xfrm>
            <a:off x="4812" y="5256140"/>
            <a:ext cx="9139188" cy="398392"/>
          </a:xfrm>
          <a:prstGeom prst="rect">
            <a:avLst/>
          </a:prstGeom>
          <a:ln>
            <a:noFill/>
          </a:ln>
        </p:spPr>
      </p:pic>
      <p:sp>
        <p:nvSpPr>
          <p:cNvPr id="14" name="CustomShape 6">
            <a:extLst>
              <a:ext uri="{FF2B5EF4-FFF2-40B4-BE49-F238E27FC236}">
                <a16:creationId xmlns:a16="http://schemas.microsoft.com/office/drawing/2014/main" id="{5625F217-0C9C-406A-805E-B205376D8F82}"/>
              </a:ext>
            </a:extLst>
          </p:cNvPr>
          <p:cNvSpPr/>
          <p:nvPr/>
        </p:nvSpPr>
        <p:spPr>
          <a:xfrm>
            <a:off x="664602" y="5343685"/>
            <a:ext cx="7267988" cy="256996"/>
          </a:xfrm>
          <a:prstGeom prst="rect">
            <a:avLst/>
          </a:prstGeom>
          <a:noFill/>
          <a:ln>
            <a:noFill/>
          </a:ln>
        </p:spPr>
        <p:style>
          <a:lnRef idx="0">
            <a:scrgbClr r="0" g="0" b="0"/>
          </a:lnRef>
          <a:fillRef idx="0">
            <a:scrgbClr r="0" g="0" b="0"/>
          </a:fillRef>
          <a:effectRef idx="0">
            <a:scrgbClr r="0" g="0" b="0"/>
          </a:effectRef>
          <a:fontRef idx="minor"/>
        </p:style>
        <p:txBody>
          <a:bodyPr lIns="81638" tIns="40819" rIns="81638" bIns="40819"/>
          <a:lstStyle/>
          <a:p>
            <a:pPr defTabSz="829452"/>
            <a:r>
              <a:rPr lang="en-US" sz="907" spc="-1" dirty="0">
                <a:solidFill>
                  <a:srgbClr val="00FFFF"/>
                </a:solidFill>
                <a:latin typeface="Arial" panose="020B0604020202020204"/>
                <a:ea typeface="DejaVu Sans"/>
              </a:rPr>
              <a:t>The Energy Community </a:t>
            </a:r>
            <a:r>
              <a:rPr lang="en-US" sz="907" spc="-1" dirty="0" smtClean="0">
                <a:solidFill>
                  <a:srgbClr val="00FFFF"/>
                </a:solidFill>
                <a:latin typeface="Arial" panose="020B0604020202020204"/>
                <a:ea typeface="DejaVu Sans"/>
              </a:rPr>
              <a:t>Secretariat</a:t>
            </a:r>
            <a:endParaRPr lang="en-US" sz="907" spc="-1" dirty="0">
              <a:solidFill>
                <a:srgbClr val="00FFFF"/>
              </a:solidFill>
              <a:latin typeface="Arial" panose="020B0604020202020204"/>
            </a:endParaRPr>
          </a:p>
          <a:p>
            <a:pPr defTabSz="829452"/>
            <a:endParaRPr lang="en-US" sz="907" spc="-1" dirty="0">
              <a:solidFill>
                <a:prstClr val="black"/>
              </a:solidFill>
              <a:latin typeface="Arial" panose="020B0604020202020204"/>
            </a:endParaRPr>
          </a:p>
        </p:txBody>
      </p:sp>
      <p:sp>
        <p:nvSpPr>
          <p:cNvPr id="16" name="Footer Placeholder 1"/>
          <p:cNvSpPr txBox="1">
            <a:spLocks/>
          </p:cNvSpPr>
          <p:nvPr/>
        </p:nvSpPr>
        <p:spPr>
          <a:xfrm>
            <a:off x="3799821" y="5313028"/>
            <a:ext cx="3086100" cy="304271"/>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r>
              <a:rPr lang="en-GB" sz="900" dirty="0" smtClean="0">
                <a:solidFill>
                  <a:prstClr val="black">
                    <a:tint val="75000"/>
                  </a:prstClr>
                </a:solidFill>
              </a:rPr>
              <a:t>USAID EPA Workshop 29-30 November 2022</a:t>
            </a:r>
            <a:endParaRPr lang="en-GB" sz="900" dirty="0">
              <a:solidFill>
                <a:prstClr val="black">
                  <a:tint val="75000"/>
                </a:prstClr>
              </a:solidFill>
            </a:endParaRPr>
          </a:p>
        </p:txBody>
      </p:sp>
    </p:spTree>
    <p:extLst>
      <p:ext uri="{BB962C8B-B14F-4D97-AF65-F5344CB8AC3E}">
        <p14:creationId xmlns:p14="http://schemas.microsoft.com/office/powerpoint/2010/main" val="938295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 name="Picture 344"/>
          <p:cNvPicPr/>
          <p:nvPr/>
        </p:nvPicPr>
        <p:blipFill>
          <a:blip r:embed="rId2"/>
          <a:stretch/>
        </p:blipFill>
        <p:spPr>
          <a:xfrm>
            <a:off x="299838" y="5176997"/>
            <a:ext cx="9139188" cy="398392"/>
          </a:xfrm>
          <a:prstGeom prst="rect">
            <a:avLst/>
          </a:prstGeom>
          <a:ln>
            <a:noFill/>
          </a:ln>
        </p:spPr>
      </p:pic>
      <p:sp>
        <p:nvSpPr>
          <p:cNvPr id="17" name="Line 7">
            <a:extLst>
              <a:ext uri="{FF2B5EF4-FFF2-40B4-BE49-F238E27FC236}">
                <a16:creationId xmlns:a16="http://schemas.microsoft.com/office/drawing/2014/main" id="{94FA6878-916A-435F-B39A-F261BC435CFB}"/>
              </a:ext>
            </a:extLst>
          </p:cNvPr>
          <p:cNvSpPr/>
          <p:nvPr/>
        </p:nvSpPr>
        <p:spPr>
          <a:xfrm>
            <a:off x="2660866" y="5191021"/>
            <a:ext cx="0" cy="152608"/>
          </a:xfrm>
          <a:prstGeom prst="line">
            <a:avLst/>
          </a:prstGeom>
          <a:ln w="6350">
            <a:solidFill>
              <a:srgbClr val="00FFFF"/>
            </a:solidFill>
            <a:round/>
          </a:ln>
        </p:spPr>
        <p:style>
          <a:lnRef idx="0">
            <a:scrgbClr r="0" g="0" b="0"/>
          </a:lnRef>
          <a:fillRef idx="0">
            <a:scrgbClr r="0" g="0" b="0"/>
          </a:fillRef>
          <a:effectRef idx="0">
            <a:scrgbClr r="0" g="0" b="0"/>
          </a:effectRef>
          <a:fontRef idx="minor"/>
        </p:style>
        <p:txBody>
          <a:bodyPr/>
          <a:lstStyle/>
          <a:p>
            <a:pPr defTabSz="829452"/>
            <a:endParaRPr lang="en-US" sz="1633" dirty="0">
              <a:solidFill>
                <a:prstClr val="black"/>
              </a:solidFill>
              <a:latin typeface="Arial" panose="020B0604020202020204"/>
            </a:endParaRPr>
          </a:p>
        </p:txBody>
      </p:sp>
      <p:pic>
        <p:nvPicPr>
          <p:cNvPr id="8" name="Graphic 7">
            <a:extLst>
              <a:ext uri="{FF2B5EF4-FFF2-40B4-BE49-F238E27FC236}">
                <a16:creationId xmlns:a16="http://schemas.microsoft.com/office/drawing/2014/main" id="{2D8B4D8D-DB39-4C68-B31B-1415C428EA5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28881" y="34360"/>
            <a:ext cx="2001759" cy="1015291"/>
          </a:xfrm>
          <a:prstGeom prst="rect">
            <a:avLst/>
          </a:prstGeom>
        </p:spPr>
      </p:pic>
      <p:sp>
        <p:nvSpPr>
          <p:cNvPr id="19" name="CustomShape 6">
            <a:extLst>
              <a:ext uri="{FF2B5EF4-FFF2-40B4-BE49-F238E27FC236}">
                <a16:creationId xmlns:a16="http://schemas.microsoft.com/office/drawing/2014/main" id="{5625F217-0C9C-406A-805E-B205376D8F82}"/>
              </a:ext>
            </a:extLst>
          </p:cNvPr>
          <p:cNvSpPr/>
          <p:nvPr/>
        </p:nvSpPr>
        <p:spPr>
          <a:xfrm>
            <a:off x="699145" y="5267688"/>
            <a:ext cx="7267988" cy="256996"/>
          </a:xfrm>
          <a:prstGeom prst="rect">
            <a:avLst/>
          </a:prstGeom>
          <a:noFill/>
          <a:ln>
            <a:noFill/>
          </a:ln>
        </p:spPr>
        <p:style>
          <a:lnRef idx="0">
            <a:scrgbClr r="0" g="0" b="0"/>
          </a:lnRef>
          <a:fillRef idx="0">
            <a:scrgbClr r="0" g="0" b="0"/>
          </a:fillRef>
          <a:effectRef idx="0">
            <a:scrgbClr r="0" g="0" b="0"/>
          </a:effectRef>
          <a:fontRef idx="minor"/>
        </p:style>
        <p:txBody>
          <a:bodyPr lIns="81638" tIns="40819" rIns="81638" bIns="40819"/>
          <a:lstStyle/>
          <a:p>
            <a:pPr defTabSz="829452"/>
            <a:r>
              <a:rPr lang="en-US" sz="907" spc="-1" dirty="0">
                <a:solidFill>
                  <a:srgbClr val="00FFFF"/>
                </a:solidFill>
                <a:latin typeface="Arial" panose="020B0604020202020204"/>
                <a:ea typeface="DejaVu Sans"/>
              </a:rPr>
              <a:t>The Energy Community </a:t>
            </a:r>
            <a:r>
              <a:rPr lang="en-US" sz="907" spc="-1" dirty="0" smtClean="0">
                <a:solidFill>
                  <a:srgbClr val="00FFFF"/>
                </a:solidFill>
                <a:latin typeface="Arial" panose="020B0604020202020204"/>
                <a:ea typeface="DejaVu Sans"/>
              </a:rPr>
              <a:t>Secretariat</a:t>
            </a:r>
            <a:endParaRPr lang="en-US" sz="907" spc="-1" dirty="0">
              <a:solidFill>
                <a:srgbClr val="00FFFF"/>
              </a:solidFill>
              <a:latin typeface="Arial" panose="020B0604020202020204"/>
            </a:endParaRPr>
          </a:p>
          <a:p>
            <a:pPr defTabSz="829452"/>
            <a:endParaRPr lang="en-US" sz="907" spc="-1" dirty="0">
              <a:solidFill>
                <a:prstClr val="black"/>
              </a:solidFill>
              <a:latin typeface="Arial" panose="020B0604020202020204"/>
            </a:endParaRPr>
          </a:p>
        </p:txBody>
      </p:sp>
      <p:sp>
        <p:nvSpPr>
          <p:cNvPr id="14" name="Titel 1"/>
          <p:cNvSpPr txBox="1">
            <a:spLocks/>
          </p:cNvSpPr>
          <p:nvPr/>
        </p:nvSpPr>
        <p:spPr>
          <a:xfrm>
            <a:off x="2121858" y="299651"/>
            <a:ext cx="7017984" cy="517260"/>
          </a:xfrm>
          <a:prstGeom prst="rect">
            <a:avLst/>
          </a:prstGeom>
        </p:spPr>
        <p:txBody>
          <a:bodyPr vert="horz" lIns="82944" tIns="41472" rIns="82944" bIns="41472" rtlCol="0" anchor="ctr">
            <a:noAutofit/>
          </a:bodyPr>
          <a:lstStyle>
            <a:lvl1pPr marL="0" algn="l" defTabSz="380985" rtl="0" eaLnBrk="1" latinLnBrk="0" hangingPunct="1">
              <a:spcBef>
                <a:spcPct val="0"/>
              </a:spcBef>
              <a:buNone/>
              <a:defRPr lang="de-DE" sz="1833" i="1" kern="1200" dirty="0">
                <a:solidFill>
                  <a:schemeClr val="tx2"/>
                </a:solidFill>
                <a:latin typeface="+mj-lt"/>
                <a:ea typeface="+mj-ea"/>
                <a:cs typeface="+mj-cs"/>
              </a:defRPr>
            </a:lvl1pPr>
          </a:lstStyle>
          <a:p>
            <a:pPr defTabSz="345591"/>
            <a:r>
              <a:rPr lang="en-US" sz="1633" b="1" i="0" cap="all" spc="-1" dirty="0" smtClean="0">
                <a:solidFill>
                  <a:srgbClr val="FDD204"/>
                </a:solidFill>
                <a:latin typeface="Arial"/>
                <a:ea typeface="+mn-ea"/>
                <a:cs typeface="+mn-cs"/>
              </a:rPr>
              <a:t>Compliance with the </a:t>
            </a:r>
            <a:r>
              <a:rPr lang="en-US" sz="1633" b="1" i="0" cap="all" spc="-1" dirty="0" err="1" smtClean="0">
                <a:solidFill>
                  <a:srgbClr val="FDD204"/>
                </a:solidFill>
                <a:latin typeface="Arial"/>
                <a:ea typeface="+mn-ea"/>
                <a:cs typeface="+mn-cs"/>
              </a:rPr>
              <a:t>Enc</a:t>
            </a:r>
            <a:r>
              <a:rPr lang="en-US" sz="1633" b="1" i="0" cap="all" spc="-1" dirty="0" smtClean="0">
                <a:solidFill>
                  <a:srgbClr val="FDD204"/>
                </a:solidFill>
                <a:latin typeface="Arial"/>
                <a:ea typeface="+mn-ea"/>
                <a:cs typeface="+mn-cs"/>
              </a:rPr>
              <a:t> acquis in electricity 2022</a:t>
            </a:r>
            <a:endParaRPr lang="en-GB" sz="1633" b="1" i="0" cap="all" spc="-1" dirty="0">
              <a:solidFill>
                <a:srgbClr val="FDD204"/>
              </a:solidFill>
              <a:latin typeface="Arial"/>
              <a:ea typeface="+mn-ea"/>
              <a:cs typeface="+mn-cs"/>
            </a:endParaRPr>
          </a:p>
        </p:txBody>
      </p:sp>
      <p:sp>
        <p:nvSpPr>
          <p:cNvPr id="12" name="Rectangle 2"/>
          <p:cNvSpPr>
            <a:spLocks noChangeArrowheads="1"/>
          </p:cNvSpPr>
          <p:nvPr/>
        </p:nvSpPr>
        <p:spPr bwMode="auto">
          <a:xfrm>
            <a:off x="-288925" y="-2035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5" name="Table 14"/>
          <p:cNvGraphicFramePr>
            <a:graphicFrameLocks noGrp="1"/>
          </p:cNvGraphicFramePr>
          <p:nvPr>
            <p:extLst>
              <p:ext uri="{D42A27DB-BD31-4B8C-83A1-F6EECF244321}">
                <p14:modId xmlns:p14="http://schemas.microsoft.com/office/powerpoint/2010/main" val="1395044933"/>
              </p:ext>
            </p:extLst>
          </p:nvPr>
        </p:nvGraphicFramePr>
        <p:xfrm>
          <a:off x="299838" y="831188"/>
          <a:ext cx="7966473" cy="4110384"/>
        </p:xfrm>
        <a:graphic>
          <a:graphicData uri="http://schemas.openxmlformats.org/drawingml/2006/table">
            <a:tbl>
              <a:tblPr/>
              <a:tblGrid>
                <a:gridCol w="4672419">
                  <a:extLst>
                    <a:ext uri="{9D8B030D-6E8A-4147-A177-3AD203B41FA5}">
                      <a16:colId xmlns:a16="http://schemas.microsoft.com/office/drawing/2014/main" val="4058482732"/>
                    </a:ext>
                  </a:extLst>
                </a:gridCol>
                <a:gridCol w="366006">
                  <a:extLst>
                    <a:ext uri="{9D8B030D-6E8A-4147-A177-3AD203B41FA5}">
                      <a16:colId xmlns:a16="http://schemas.microsoft.com/office/drawing/2014/main" val="2221544949"/>
                    </a:ext>
                  </a:extLst>
                </a:gridCol>
                <a:gridCol w="366006">
                  <a:extLst>
                    <a:ext uri="{9D8B030D-6E8A-4147-A177-3AD203B41FA5}">
                      <a16:colId xmlns:a16="http://schemas.microsoft.com/office/drawing/2014/main" val="2468752640"/>
                    </a:ext>
                  </a:extLst>
                </a:gridCol>
                <a:gridCol w="366006">
                  <a:extLst>
                    <a:ext uri="{9D8B030D-6E8A-4147-A177-3AD203B41FA5}">
                      <a16:colId xmlns:a16="http://schemas.microsoft.com/office/drawing/2014/main" val="3309069088"/>
                    </a:ext>
                  </a:extLst>
                </a:gridCol>
                <a:gridCol w="366006">
                  <a:extLst>
                    <a:ext uri="{9D8B030D-6E8A-4147-A177-3AD203B41FA5}">
                      <a16:colId xmlns:a16="http://schemas.microsoft.com/office/drawing/2014/main" val="1645010642"/>
                    </a:ext>
                  </a:extLst>
                </a:gridCol>
                <a:gridCol w="366006">
                  <a:extLst>
                    <a:ext uri="{9D8B030D-6E8A-4147-A177-3AD203B41FA5}">
                      <a16:colId xmlns:a16="http://schemas.microsoft.com/office/drawing/2014/main" val="679685996"/>
                    </a:ext>
                  </a:extLst>
                </a:gridCol>
                <a:gridCol w="366006">
                  <a:extLst>
                    <a:ext uri="{9D8B030D-6E8A-4147-A177-3AD203B41FA5}">
                      <a16:colId xmlns:a16="http://schemas.microsoft.com/office/drawing/2014/main" val="922519629"/>
                    </a:ext>
                  </a:extLst>
                </a:gridCol>
                <a:gridCol w="366006">
                  <a:extLst>
                    <a:ext uri="{9D8B030D-6E8A-4147-A177-3AD203B41FA5}">
                      <a16:colId xmlns:a16="http://schemas.microsoft.com/office/drawing/2014/main" val="4112481709"/>
                    </a:ext>
                  </a:extLst>
                </a:gridCol>
                <a:gridCol w="366006">
                  <a:extLst>
                    <a:ext uri="{9D8B030D-6E8A-4147-A177-3AD203B41FA5}">
                      <a16:colId xmlns:a16="http://schemas.microsoft.com/office/drawing/2014/main" val="3267629575"/>
                    </a:ext>
                  </a:extLst>
                </a:gridCol>
                <a:gridCol w="366006">
                  <a:extLst>
                    <a:ext uri="{9D8B030D-6E8A-4147-A177-3AD203B41FA5}">
                      <a16:colId xmlns:a16="http://schemas.microsoft.com/office/drawing/2014/main" val="4095664104"/>
                    </a:ext>
                  </a:extLst>
                </a:gridCol>
              </a:tblGrid>
              <a:tr h="246017">
                <a:tc>
                  <a:txBody>
                    <a:bodyPr/>
                    <a:lstStyle/>
                    <a:p>
                      <a:pPr algn="ctr" fontAlgn="b"/>
                      <a:r>
                        <a:rPr lang="en-GB" sz="700" b="0" i="0" u="none" strike="noStrike">
                          <a:solidFill>
                            <a:srgbClr val="FFFFFF"/>
                          </a:solidFill>
                          <a:effectLst/>
                          <a:latin typeface="Arial" panose="020B0604020202020204" pitchFamily="34" charset="0"/>
                        </a:rPr>
                        <a:t>compliance status evaluation</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9"/>
                    </a:solidFill>
                  </a:tcPr>
                </a:tc>
                <a:tc>
                  <a:txBody>
                    <a:bodyPr/>
                    <a:lstStyle/>
                    <a:p>
                      <a:pPr algn="ctr" rtl="0" fontAlgn="ctr"/>
                      <a:r>
                        <a:rPr lang="en-GB" sz="700" b="0" i="0" u="none" strike="noStrike">
                          <a:solidFill>
                            <a:srgbClr val="FFFFFF"/>
                          </a:solidFill>
                          <a:effectLst/>
                          <a:latin typeface="Gill Sans MT" panose="020B0502020104020203" pitchFamily="34" charset="0"/>
                        </a:rPr>
                        <a:t>AL</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9"/>
                    </a:solidFill>
                  </a:tcPr>
                </a:tc>
                <a:tc>
                  <a:txBody>
                    <a:bodyPr/>
                    <a:lstStyle/>
                    <a:p>
                      <a:pPr algn="ctr" rtl="0" fontAlgn="ctr"/>
                      <a:r>
                        <a:rPr lang="en-GB" sz="700" b="0" i="0" u="none" strike="noStrike">
                          <a:solidFill>
                            <a:srgbClr val="FFFFFF"/>
                          </a:solidFill>
                          <a:effectLst/>
                          <a:latin typeface="Gill Sans MT" panose="020B0502020104020203" pitchFamily="34" charset="0"/>
                        </a:rPr>
                        <a:t>BA</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9"/>
                    </a:solidFill>
                  </a:tcPr>
                </a:tc>
                <a:tc>
                  <a:txBody>
                    <a:bodyPr/>
                    <a:lstStyle/>
                    <a:p>
                      <a:pPr algn="ctr" rtl="0" fontAlgn="ctr"/>
                      <a:r>
                        <a:rPr lang="en-GB" sz="700" b="0" i="0" u="none" strike="noStrike">
                          <a:solidFill>
                            <a:srgbClr val="FFFFFF"/>
                          </a:solidFill>
                          <a:effectLst/>
                          <a:latin typeface="Gill Sans MT" panose="020B0502020104020203" pitchFamily="34" charset="0"/>
                        </a:rPr>
                        <a:t>GE</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9"/>
                    </a:solidFill>
                  </a:tcPr>
                </a:tc>
                <a:tc>
                  <a:txBody>
                    <a:bodyPr/>
                    <a:lstStyle/>
                    <a:p>
                      <a:pPr algn="ctr" rtl="0" fontAlgn="ctr"/>
                      <a:r>
                        <a:rPr lang="en-GB" sz="700" b="0" i="0" u="none" strike="noStrike">
                          <a:solidFill>
                            <a:srgbClr val="FFFFFF"/>
                          </a:solidFill>
                          <a:effectLst/>
                          <a:latin typeface="Gill Sans MT" panose="020B0502020104020203" pitchFamily="34" charset="0"/>
                        </a:rPr>
                        <a:t>XK</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9"/>
                    </a:solidFill>
                  </a:tcPr>
                </a:tc>
                <a:tc>
                  <a:txBody>
                    <a:bodyPr/>
                    <a:lstStyle/>
                    <a:p>
                      <a:pPr algn="ctr" rtl="0" fontAlgn="ctr"/>
                      <a:r>
                        <a:rPr lang="en-GB" sz="700" b="0" i="0" u="none" strike="noStrike">
                          <a:solidFill>
                            <a:srgbClr val="FFFFFF"/>
                          </a:solidFill>
                          <a:effectLst/>
                          <a:latin typeface="Gill Sans MT" panose="020B0502020104020203" pitchFamily="34" charset="0"/>
                        </a:rPr>
                        <a:t>MK</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9"/>
                    </a:solidFill>
                  </a:tcPr>
                </a:tc>
                <a:tc>
                  <a:txBody>
                    <a:bodyPr/>
                    <a:lstStyle/>
                    <a:p>
                      <a:pPr algn="ctr" rtl="0" fontAlgn="ctr"/>
                      <a:r>
                        <a:rPr lang="en-GB" sz="700" b="0" i="0" u="none" strike="noStrike">
                          <a:solidFill>
                            <a:srgbClr val="FFFFFF"/>
                          </a:solidFill>
                          <a:effectLst/>
                          <a:latin typeface="Gill Sans MT" panose="020B0502020104020203" pitchFamily="34" charset="0"/>
                        </a:rPr>
                        <a:t>MD</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9"/>
                    </a:solidFill>
                  </a:tcPr>
                </a:tc>
                <a:tc>
                  <a:txBody>
                    <a:bodyPr/>
                    <a:lstStyle/>
                    <a:p>
                      <a:pPr algn="ctr" rtl="0" fontAlgn="ctr"/>
                      <a:r>
                        <a:rPr lang="en-GB" sz="700" b="0" i="0" u="none" strike="noStrike">
                          <a:solidFill>
                            <a:srgbClr val="FFFFFF"/>
                          </a:solidFill>
                          <a:effectLst/>
                          <a:latin typeface="Gill Sans MT" panose="020B0502020104020203" pitchFamily="34" charset="0"/>
                        </a:rPr>
                        <a:t>ME</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9"/>
                    </a:solidFill>
                  </a:tcPr>
                </a:tc>
                <a:tc>
                  <a:txBody>
                    <a:bodyPr/>
                    <a:lstStyle/>
                    <a:p>
                      <a:pPr algn="ctr" rtl="0" fontAlgn="ctr"/>
                      <a:r>
                        <a:rPr lang="en-GB" sz="700" b="0" i="0" u="none" strike="noStrike">
                          <a:solidFill>
                            <a:srgbClr val="FFFFFF"/>
                          </a:solidFill>
                          <a:effectLst/>
                          <a:latin typeface="Gill Sans MT" panose="020B0502020104020203" pitchFamily="34" charset="0"/>
                        </a:rPr>
                        <a:t>RS</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9"/>
                    </a:solidFill>
                  </a:tcPr>
                </a:tc>
                <a:tc>
                  <a:txBody>
                    <a:bodyPr/>
                    <a:lstStyle/>
                    <a:p>
                      <a:pPr algn="ctr" rtl="0" fontAlgn="ctr"/>
                      <a:r>
                        <a:rPr lang="en-GB" sz="700" b="0" i="0" u="none" strike="noStrike">
                          <a:solidFill>
                            <a:srgbClr val="FFFFFF"/>
                          </a:solidFill>
                          <a:effectLst/>
                          <a:latin typeface="Gill Sans MT" panose="020B0502020104020203" pitchFamily="34" charset="0"/>
                        </a:rPr>
                        <a:t>UA</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9"/>
                    </a:solidFill>
                  </a:tcPr>
                </a:tc>
                <a:extLst>
                  <a:ext uri="{0D108BD9-81ED-4DB2-BD59-A6C34878D82A}">
                    <a16:rowId xmlns:a16="http://schemas.microsoft.com/office/drawing/2014/main" val="3541838429"/>
                  </a:ext>
                </a:extLst>
              </a:tr>
              <a:tr h="124159">
                <a:tc>
                  <a:txBody>
                    <a:bodyPr/>
                    <a:lstStyle/>
                    <a:p>
                      <a:pPr algn="ctr" fontAlgn="b"/>
                      <a:r>
                        <a:rPr lang="en-GB" sz="7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300" b="0" i="0" u="none" strike="noStrike">
                          <a:solidFill>
                            <a:srgbClr val="FFFFFF"/>
                          </a:solidFill>
                          <a:effectLst/>
                          <a:latin typeface="Gill Sans MT" panose="020B0502020104020203"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300" b="0" i="0" u="none" strike="noStrike">
                          <a:solidFill>
                            <a:srgbClr val="FFFFFF"/>
                          </a:solidFill>
                          <a:effectLst/>
                          <a:latin typeface="Gill Sans MT" panose="020B0502020104020203"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300" b="0" i="0" u="none" strike="noStrike">
                          <a:solidFill>
                            <a:srgbClr val="FFFFFF"/>
                          </a:solidFill>
                          <a:effectLst/>
                          <a:latin typeface="Gill Sans MT" panose="020B0502020104020203"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300" b="0" i="0" u="none" strike="noStrike">
                          <a:solidFill>
                            <a:srgbClr val="FFFFFF"/>
                          </a:solidFill>
                          <a:effectLst/>
                          <a:latin typeface="Gill Sans MT" panose="020B0502020104020203"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300" b="0" i="0" u="none" strike="noStrike">
                          <a:solidFill>
                            <a:srgbClr val="FFFFFF"/>
                          </a:solidFill>
                          <a:effectLst/>
                          <a:latin typeface="Gill Sans MT" panose="020B0502020104020203"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300" b="0" i="0" u="none" strike="noStrike">
                          <a:solidFill>
                            <a:srgbClr val="FFFFFF"/>
                          </a:solidFill>
                          <a:effectLst/>
                          <a:latin typeface="Gill Sans MT" panose="020B0502020104020203"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300" b="0" i="0" u="none" strike="noStrike">
                          <a:solidFill>
                            <a:srgbClr val="FFFFFF"/>
                          </a:solidFill>
                          <a:effectLst/>
                          <a:latin typeface="Gill Sans MT" panose="020B0502020104020203"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300" b="0" i="0" u="none" strike="noStrike">
                          <a:solidFill>
                            <a:srgbClr val="FFFFFF"/>
                          </a:solidFill>
                          <a:effectLst/>
                          <a:latin typeface="Gill Sans MT" panose="020B0502020104020203"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300" b="0" i="0" u="none" strike="noStrike">
                          <a:solidFill>
                            <a:srgbClr val="FFFFFF"/>
                          </a:solidFill>
                          <a:effectLst/>
                          <a:latin typeface="Gill Sans MT" panose="020B0502020104020203"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906528957"/>
                  </a:ext>
                </a:extLst>
              </a:tr>
              <a:tr h="151395">
                <a:tc>
                  <a:txBody>
                    <a:bodyPr/>
                    <a:lstStyle/>
                    <a:p>
                      <a:pPr algn="l" rtl="0" fontAlgn="ctr"/>
                      <a:r>
                        <a:rPr lang="en-GB" sz="700" b="0" i="0" u="none" strike="noStrike">
                          <a:solidFill>
                            <a:srgbClr val="FFFFFF"/>
                          </a:solidFill>
                          <a:effectLst/>
                          <a:latin typeface="Calibri" panose="020F0502020204030204" pitchFamily="34" charset="0"/>
                        </a:rPr>
                        <a:t>Unbundling</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9"/>
                    </a:solidFill>
                  </a:tcPr>
                </a:tc>
                <a:tc>
                  <a:txBody>
                    <a:bodyPr/>
                    <a:lstStyle/>
                    <a:p>
                      <a:pPr algn="ctr" rtl="0" fontAlgn="ctr"/>
                      <a:r>
                        <a:rPr lang="en-GB" sz="100" b="0" i="0" u="none" strike="noStrike">
                          <a:solidFill>
                            <a:srgbClr val="000000"/>
                          </a:solidFill>
                          <a:effectLst/>
                          <a:latin typeface="Calibri" panose="020F0502020204030204" pitchFamily="34" charset="0"/>
                        </a:rPr>
                        <a:t>0,89</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C81"/>
                    </a:solidFill>
                  </a:tcPr>
                </a:tc>
                <a:tc>
                  <a:txBody>
                    <a:bodyPr/>
                    <a:lstStyle/>
                    <a:p>
                      <a:pPr algn="ctr" rtl="0" fontAlgn="ctr"/>
                      <a:r>
                        <a:rPr lang="en-GB" sz="100" b="0" i="0" u="none" strike="noStrike">
                          <a:solidFill>
                            <a:srgbClr val="000000"/>
                          </a:solidFill>
                          <a:effectLst/>
                          <a:latin typeface="Calibri" panose="020F0502020204030204" pitchFamily="34" charset="0"/>
                        </a:rPr>
                        <a:t>0,2</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8370"/>
                    </a:solidFill>
                  </a:tcPr>
                </a:tc>
                <a:tc>
                  <a:txBody>
                    <a:bodyPr/>
                    <a:lstStyle/>
                    <a:p>
                      <a:pPr algn="ctr" rtl="0" fontAlgn="ctr"/>
                      <a:r>
                        <a:rPr lang="en-GB" sz="100" b="0" i="0" u="none" strike="noStrike">
                          <a:solidFill>
                            <a:srgbClr val="000000"/>
                          </a:solidFill>
                          <a:effectLst/>
                          <a:latin typeface="Calibri" panose="020F0502020204030204" pitchFamily="34" charset="0"/>
                        </a:rPr>
                        <a:t>0,58</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C81"/>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0,7</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C47C"/>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0,75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A7D"/>
                    </a:solidFill>
                  </a:tcPr>
                </a:tc>
                <a:tc>
                  <a:txBody>
                    <a:bodyPr/>
                    <a:lstStyle/>
                    <a:p>
                      <a:pPr algn="ctr" rtl="0" fontAlgn="ctr"/>
                      <a:r>
                        <a:rPr lang="en-GB" sz="100" b="0" i="0" u="none" strike="noStrike">
                          <a:solidFill>
                            <a:srgbClr val="000000"/>
                          </a:solidFill>
                          <a:effectLst/>
                          <a:latin typeface="Calibri" panose="020F0502020204030204" pitchFamily="34" charset="0"/>
                        </a:rPr>
                        <a:t>0,95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482"/>
                    </a:solidFill>
                  </a:tcPr>
                </a:tc>
                <a:extLst>
                  <a:ext uri="{0D108BD9-81ED-4DB2-BD59-A6C34878D82A}">
                    <a16:rowId xmlns:a16="http://schemas.microsoft.com/office/drawing/2014/main" val="3738510904"/>
                  </a:ext>
                </a:extLst>
              </a:tr>
              <a:tr h="159505">
                <a:tc>
                  <a:txBody>
                    <a:bodyPr/>
                    <a:lstStyle/>
                    <a:p>
                      <a:pPr algn="r" rtl="0" fontAlgn="ctr"/>
                      <a:r>
                        <a:rPr lang="en-GB" sz="700" b="0" i="0" u="none" strike="noStrike">
                          <a:solidFill>
                            <a:srgbClr val="000000"/>
                          </a:solidFill>
                          <a:effectLst/>
                          <a:latin typeface="Calibri" panose="020F0502020204030204" pitchFamily="34" charset="0"/>
                        </a:rPr>
                        <a:t>TSO Certified in line with ECS opinion</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0</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r>
                        <a:rPr lang="en-GB" sz="100" b="0" i="0" u="none" strike="noStrike">
                          <a:solidFill>
                            <a:srgbClr val="000000"/>
                          </a:solidFill>
                          <a:effectLst/>
                          <a:latin typeface="Calibri" panose="020F0502020204030204" pitchFamily="34" charset="0"/>
                        </a:rPr>
                        <a:t>0,55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D780"/>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0,4</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9D75"/>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0,5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AA77"/>
                    </a:solidFill>
                  </a:tcPr>
                </a:tc>
                <a:tc>
                  <a:txBody>
                    <a:bodyPr/>
                    <a:lstStyle/>
                    <a:p>
                      <a:pPr algn="ctr" rtl="0" fontAlgn="ctr"/>
                      <a:r>
                        <a:rPr lang="en-GB" sz="100" b="0" i="0" u="none" strike="noStrike">
                          <a:solidFill>
                            <a:srgbClr val="000000"/>
                          </a:solidFill>
                          <a:effectLst/>
                          <a:latin typeface="Calibri" panose="020F0502020204030204" pitchFamily="34" charset="0"/>
                        </a:rPr>
                        <a:t>0,9</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E81"/>
                    </a:solidFill>
                  </a:tcPr>
                </a:tc>
                <a:extLst>
                  <a:ext uri="{0D108BD9-81ED-4DB2-BD59-A6C34878D82A}">
                    <a16:rowId xmlns:a16="http://schemas.microsoft.com/office/drawing/2014/main" val="1051210803"/>
                  </a:ext>
                </a:extLst>
              </a:tr>
              <a:tr h="159505">
                <a:tc>
                  <a:txBody>
                    <a:bodyPr/>
                    <a:lstStyle/>
                    <a:p>
                      <a:pPr algn="r" rtl="0" fontAlgn="ctr"/>
                      <a:r>
                        <a:rPr lang="en-GB" sz="700" b="0" i="0" u="none" strike="noStrike">
                          <a:solidFill>
                            <a:srgbClr val="000000"/>
                          </a:solidFill>
                          <a:effectLst/>
                          <a:latin typeface="Calibri" panose="020F0502020204030204" pitchFamily="34" charset="0"/>
                        </a:rPr>
                        <a:t>DSO legal unbundling</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0,5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AA77"/>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extLst>
                  <a:ext uri="{0D108BD9-81ED-4DB2-BD59-A6C34878D82A}">
                    <a16:rowId xmlns:a16="http://schemas.microsoft.com/office/drawing/2014/main" val="1690110192"/>
                  </a:ext>
                </a:extLst>
              </a:tr>
              <a:tr h="159505">
                <a:tc>
                  <a:txBody>
                    <a:bodyPr/>
                    <a:lstStyle/>
                    <a:p>
                      <a:pPr algn="r" rtl="0" fontAlgn="ctr"/>
                      <a:r>
                        <a:rPr lang="en-GB" sz="700" b="0" i="0" u="none" strike="noStrike">
                          <a:solidFill>
                            <a:srgbClr val="000000"/>
                          </a:solidFill>
                          <a:effectLst/>
                          <a:latin typeface="Calibri" panose="020F0502020204030204" pitchFamily="34" charset="0"/>
                        </a:rPr>
                        <a:t>DSO functional unbundling</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GB" sz="100" b="0" i="0" u="none" strike="noStrike">
                          <a:solidFill>
                            <a:srgbClr val="000000"/>
                          </a:solidFill>
                          <a:effectLst/>
                          <a:latin typeface="Calibri" panose="020F0502020204030204" pitchFamily="34" charset="0"/>
                        </a:rPr>
                        <a:t>0,9</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E81"/>
                    </a:solidFill>
                  </a:tcPr>
                </a:tc>
                <a:tc>
                  <a:txBody>
                    <a:bodyPr/>
                    <a:lstStyle/>
                    <a:p>
                      <a:pPr algn="ctr" rtl="0" fontAlgn="ctr"/>
                      <a:r>
                        <a:rPr lang="en-GB" sz="100" b="0" i="0" u="none" strike="noStrike">
                          <a:solidFill>
                            <a:srgbClr val="000000"/>
                          </a:solidFill>
                          <a:effectLst/>
                          <a:latin typeface="Calibri" panose="020F0502020204030204" pitchFamily="34" charset="0"/>
                        </a:rPr>
                        <a:t>0,4</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9D75"/>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extLst>
                  <a:ext uri="{0D108BD9-81ED-4DB2-BD59-A6C34878D82A}">
                    <a16:rowId xmlns:a16="http://schemas.microsoft.com/office/drawing/2014/main" val="879763515"/>
                  </a:ext>
                </a:extLst>
              </a:tr>
              <a:tr h="159505">
                <a:tc>
                  <a:txBody>
                    <a:bodyPr/>
                    <a:lstStyle/>
                    <a:p>
                      <a:pPr algn="r" rtl="0" fontAlgn="ctr"/>
                      <a:r>
                        <a:rPr lang="en-GB" sz="700" b="0" i="0" u="none" strike="noStrike">
                          <a:solidFill>
                            <a:srgbClr val="000000"/>
                          </a:solidFill>
                          <a:effectLst/>
                          <a:latin typeface="Calibri" panose="020F0502020204030204" pitchFamily="34" charset="0"/>
                        </a:rPr>
                        <a:t>DSO compliance monitoring and reporting</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GB" sz="100" b="0" i="0" u="none" strike="noStrike">
                          <a:solidFill>
                            <a:srgbClr val="000000"/>
                          </a:solidFill>
                          <a:effectLst/>
                          <a:latin typeface="Calibri" panose="020F0502020204030204" pitchFamily="34" charset="0"/>
                        </a:rPr>
                        <a:t>0,5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AA77"/>
                    </a:solidFill>
                  </a:tcPr>
                </a:tc>
                <a:tc>
                  <a:txBody>
                    <a:bodyPr/>
                    <a:lstStyle/>
                    <a:p>
                      <a:pPr algn="ctr" rtl="0" fontAlgn="ctr"/>
                      <a:r>
                        <a:rPr lang="en-GB" sz="100" b="0" i="0" u="none" strike="noStrike">
                          <a:solidFill>
                            <a:srgbClr val="000000"/>
                          </a:solidFill>
                          <a:effectLst/>
                          <a:latin typeface="Calibri" panose="020F0502020204030204" pitchFamily="34" charset="0"/>
                        </a:rPr>
                        <a:t>0,3</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9072"/>
                    </a:solidFill>
                  </a:tcPr>
                </a:tc>
                <a:tc>
                  <a:txBody>
                    <a:bodyPr/>
                    <a:lstStyle/>
                    <a:p>
                      <a:pPr algn="ctr" rtl="0" fontAlgn="ctr"/>
                      <a:r>
                        <a:rPr lang="en-GB" sz="100" b="0" i="0" u="none" strike="noStrike">
                          <a:solidFill>
                            <a:srgbClr val="000000"/>
                          </a:solidFill>
                          <a:effectLst/>
                          <a:latin typeface="Calibri" panose="020F0502020204030204" pitchFamily="34" charset="0"/>
                        </a:rPr>
                        <a:t>0</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0,98</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883"/>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extLst>
                  <a:ext uri="{0D108BD9-81ED-4DB2-BD59-A6C34878D82A}">
                    <a16:rowId xmlns:a16="http://schemas.microsoft.com/office/drawing/2014/main" val="1049948413"/>
                  </a:ext>
                </a:extLst>
              </a:tr>
              <a:tr h="124159">
                <a:tc>
                  <a:txBody>
                    <a:bodyPr/>
                    <a:lstStyle/>
                    <a:p>
                      <a:pPr algn="ctr" fontAlgn="b"/>
                      <a:r>
                        <a:rPr lang="en-GB" sz="7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199082844"/>
                  </a:ext>
                </a:extLst>
              </a:tr>
              <a:tr h="124159">
                <a:tc>
                  <a:txBody>
                    <a:bodyPr/>
                    <a:lstStyle/>
                    <a:p>
                      <a:pPr algn="l" rtl="0" fontAlgn="ctr"/>
                      <a:r>
                        <a:rPr lang="en-GB" sz="700" b="0" i="0" u="none" strike="noStrike">
                          <a:solidFill>
                            <a:srgbClr val="FFFFFF"/>
                          </a:solidFill>
                          <a:effectLst/>
                          <a:latin typeface="Calibri" panose="020F0502020204030204" pitchFamily="34" charset="0"/>
                        </a:rPr>
                        <a:t>Access to the system</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9"/>
                    </a:solidFill>
                  </a:tcPr>
                </a:tc>
                <a:tc>
                  <a:txBody>
                    <a:bodyPr/>
                    <a:lstStyle/>
                    <a:p>
                      <a:pPr algn="ctr" rtl="0" fontAlgn="ctr"/>
                      <a:r>
                        <a:rPr lang="en-GB" sz="100" b="0" i="0" u="none" strike="noStrike">
                          <a:solidFill>
                            <a:srgbClr val="000000"/>
                          </a:solidFill>
                          <a:effectLst/>
                          <a:latin typeface="Calibri" panose="020F0502020204030204" pitchFamily="34" charset="0"/>
                        </a:rPr>
                        <a:t>0,83</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D47F"/>
                    </a:solidFill>
                  </a:tcPr>
                </a:tc>
                <a:tc>
                  <a:txBody>
                    <a:bodyPr/>
                    <a:lstStyle/>
                    <a:p>
                      <a:pPr algn="ctr" rtl="0" fontAlgn="ctr"/>
                      <a:r>
                        <a:rPr lang="en-GB" sz="100" b="0" i="0" u="none" strike="noStrike">
                          <a:solidFill>
                            <a:srgbClr val="000000"/>
                          </a:solidFill>
                          <a:effectLst/>
                          <a:latin typeface="Calibri" panose="020F0502020204030204" pitchFamily="34" charset="0"/>
                        </a:rPr>
                        <a:t>0,95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E483"/>
                    </a:solidFill>
                  </a:tcPr>
                </a:tc>
                <a:tc>
                  <a:txBody>
                    <a:bodyPr/>
                    <a:lstStyle/>
                    <a:p>
                      <a:pPr algn="ctr" rtl="0" fontAlgn="ctr"/>
                      <a:r>
                        <a:rPr lang="en-GB" sz="100" b="0" i="0" u="none" strike="noStrike">
                          <a:solidFill>
                            <a:srgbClr val="000000"/>
                          </a:solidFill>
                          <a:effectLst/>
                          <a:latin typeface="Calibri" panose="020F0502020204030204" pitchFamily="34" charset="0"/>
                        </a:rPr>
                        <a:t>0,68</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482"/>
                    </a:solidFill>
                  </a:tcPr>
                </a:tc>
                <a:tc>
                  <a:txBody>
                    <a:bodyPr/>
                    <a:lstStyle/>
                    <a:p>
                      <a:pPr algn="ctr" rtl="0" fontAlgn="ctr"/>
                      <a:r>
                        <a:rPr lang="en-GB" sz="100" b="0" i="0" u="none" strike="noStrike">
                          <a:solidFill>
                            <a:srgbClr val="000000"/>
                          </a:solidFill>
                          <a:effectLst/>
                          <a:latin typeface="Calibri" panose="020F0502020204030204" pitchFamily="34" charset="0"/>
                        </a:rPr>
                        <a:t>0,9</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282"/>
                    </a:solidFill>
                  </a:tcPr>
                </a:tc>
                <a:tc>
                  <a:txBody>
                    <a:bodyPr/>
                    <a:lstStyle/>
                    <a:p>
                      <a:pPr algn="ctr" rtl="0" fontAlgn="ctr"/>
                      <a:r>
                        <a:rPr lang="en-GB" sz="100" b="0" i="0" u="none" strike="noStrike">
                          <a:solidFill>
                            <a:srgbClr val="000000"/>
                          </a:solidFill>
                          <a:effectLst/>
                          <a:latin typeface="Calibri" panose="020F0502020204030204" pitchFamily="34" charset="0"/>
                        </a:rPr>
                        <a:t>0,94</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84"/>
                    </a:solidFill>
                  </a:tcPr>
                </a:tc>
                <a:tc>
                  <a:txBody>
                    <a:bodyPr/>
                    <a:lstStyle/>
                    <a:p>
                      <a:pPr algn="ctr" rtl="0" fontAlgn="ctr"/>
                      <a:r>
                        <a:rPr lang="en-GB" sz="100" b="0" i="0" u="none" strike="noStrike">
                          <a:solidFill>
                            <a:srgbClr val="000000"/>
                          </a:solidFill>
                          <a:effectLst/>
                          <a:latin typeface="Calibri" panose="020F0502020204030204" pitchFamily="34" charset="0"/>
                        </a:rPr>
                        <a:t>0,6</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A576"/>
                    </a:solidFill>
                  </a:tcPr>
                </a:tc>
                <a:tc>
                  <a:txBody>
                    <a:bodyPr/>
                    <a:lstStyle/>
                    <a:p>
                      <a:pPr algn="ctr" rtl="0" fontAlgn="ctr"/>
                      <a:r>
                        <a:rPr lang="en-GB" sz="100" b="0" i="0" u="none" strike="noStrike">
                          <a:solidFill>
                            <a:srgbClr val="000000"/>
                          </a:solidFill>
                          <a:effectLst/>
                          <a:latin typeface="Calibri" panose="020F0502020204030204" pitchFamily="34" charset="0"/>
                        </a:rPr>
                        <a:t>0,94</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84"/>
                    </a:solidFill>
                  </a:tcPr>
                </a:tc>
                <a:tc>
                  <a:txBody>
                    <a:bodyPr/>
                    <a:lstStyle/>
                    <a:p>
                      <a:pPr algn="ctr" rtl="0" fontAlgn="ctr"/>
                      <a:r>
                        <a:rPr lang="en-GB" sz="100" b="0" i="0" u="none" strike="noStrike">
                          <a:solidFill>
                            <a:srgbClr val="000000"/>
                          </a:solidFill>
                          <a:effectLst/>
                          <a:latin typeface="Calibri" panose="020F0502020204030204" pitchFamily="34" charset="0"/>
                        </a:rPr>
                        <a:t>0,8</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E7E"/>
                    </a:solidFill>
                  </a:tcPr>
                </a:tc>
                <a:tc>
                  <a:txBody>
                    <a:bodyPr/>
                    <a:lstStyle/>
                    <a:p>
                      <a:pPr algn="ctr" rtl="0" fontAlgn="ctr"/>
                      <a:r>
                        <a:rPr lang="en-GB" sz="100" b="0" i="0" u="none" strike="noStrike">
                          <a:solidFill>
                            <a:srgbClr val="000000"/>
                          </a:solidFill>
                          <a:effectLst/>
                          <a:latin typeface="Calibri" panose="020F0502020204030204" pitchFamily="34" charset="0"/>
                        </a:rPr>
                        <a:t>0,73</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84"/>
                    </a:solidFill>
                  </a:tcPr>
                </a:tc>
                <a:extLst>
                  <a:ext uri="{0D108BD9-81ED-4DB2-BD59-A6C34878D82A}">
                    <a16:rowId xmlns:a16="http://schemas.microsoft.com/office/drawing/2014/main" val="3785443578"/>
                  </a:ext>
                </a:extLst>
              </a:tr>
              <a:tr h="127064">
                <a:tc>
                  <a:txBody>
                    <a:bodyPr/>
                    <a:lstStyle/>
                    <a:p>
                      <a:pPr algn="r" rtl="0" fontAlgn="ctr"/>
                      <a:r>
                        <a:rPr lang="en-GB" sz="700" b="0" i="0" u="none" strike="noStrike">
                          <a:solidFill>
                            <a:srgbClr val="000000"/>
                          </a:solidFill>
                          <a:effectLst/>
                          <a:latin typeface="Calibri" panose="020F0502020204030204" pitchFamily="34" charset="0"/>
                        </a:rPr>
                        <a:t>TPA based on published T&amp;D network tariffs</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0,95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E483"/>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extLst>
                  <a:ext uri="{0D108BD9-81ED-4DB2-BD59-A6C34878D82A}">
                    <a16:rowId xmlns:a16="http://schemas.microsoft.com/office/drawing/2014/main" val="244778553"/>
                  </a:ext>
                </a:extLst>
              </a:tr>
              <a:tr h="127064">
                <a:tc>
                  <a:txBody>
                    <a:bodyPr/>
                    <a:lstStyle/>
                    <a:p>
                      <a:pPr algn="r" rtl="0" fontAlgn="ctr"/>
                      <a:r>
                        <a:rPr lang="en-GB" sz="700" b="0" i="0" u="none" strike="noStrike">
                          <a:solidFill>
                            <a:srgbClr val="000000"/>
                          </a:solidFill>
                          <a:effectLst/>
                          <a:latin typeface="Calibri" panose="020F0502020204030204" pitchFamily="34" charset="0"/>
                        </a:rPr>
                        <a:t>Network Codes (Connection Codes)</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GB" sz="100" b="0" i="0" u="none" strike="noStrike">
                          <a:solidFill>
                            <a:srgbClr val="000000"/>
                          </a:solidFill>
                          <a:effectLst/>
                          <a:latin typeface="Calibri" panose="020F0502020204030204" pitchFamily="34" charset="0"/>
                        </a:rPr>
                        <a:t>0,5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9172"/>
                    </a:solidFill>
                  </a:tcPr>
                </a:tc>
                <a:tc>
                  <a:txBody>
                    <a:bodyPr/>
                    <a:lstStyle/>
                    <a:p>
                      <a:pPr algn="ctr" rtl="0" fontAlgn="ctr"/>
                      <a:r>
                        <a:rPr lang="en-GB" sz="100" b="0" i="0" u="none" strike="noStrike">
                          <a:solidFill>
                            <a:srgbClr val="000000"/>
                          </a:solidFill>
                          <a:effectLst/>
                          <a:latin typeface="Calibri" panose="020F0502020204030204" pitchFamily="34" charset="0"/>
                        </a:rPr>
                        <a:t>0,95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E483"/>
                    </a:solidFill>
                  </a:tcPr>
                </a:tc>
                <a:tc>
                  <a:txBody>
                    <a:bodyPr/>
                    <a:lstStyle/>
                    <a:p>
                      <a:pPr algn="ctr" rtl="0" fontAlgn="ctr"/>
                      <a:r>
                        <a:rPr lang="en-GB" sz="100" b="0" i="0" u="none" strike="noStrike">
                          <a:solidFill>
                            <a:srgbClr val="000000"/>
                          </a:solidFill>
                          <a:effectLst/>
                          <a:latin typeface="Calibri" panose="020F0502020204030204" pitchFamily="34" charset="0"/>
                        </a:rPr>
                        <a:t>0,7</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84"/>
                    </a:solidFill>
                  </a:tcPr>
                </a:tc>
                <a:tc>
                  <a:txBody>
                    <a:bodyPr/>
                    <a:lstStyle/>
                    <a:p>
                      <a:pPr algn="ctr" rtl="0" fontAlgn="ctr"/>
                      <a:r>
                        <a:rPr lang="en-GB" sz="100" b="0" i="0" u="none" strike="noStrike">
                          <a:solidFill>
                            <a:srgbClr val="000000"/>
                          </a:solidFill>
                          <a:effectLst/>
                          <a:latin typeface="Calibri" panose="020F0502020204030204" pitchFamily="34" charset="0"/>
                        </a:rPr>
                        <a:t>0,9</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282"/>
                    </a:solidFill>
                  </a:tcPr>
                </a:tc>
                <a:tc>
                  <a:txBody>
                    <a:bodyPr/>
                    <a:lstStyle/>
                    <a:p>
                      <a:pPr algn="ctr" rtl="0" fontAlgn="ctr"/>
                      <a:r>
                        <a:rPr lang="en-GB" sz="100" b="0" i="0" u="none" strike="noStrike">
                          <a:solidFill>
                            <a:srgbClr val="000000"/>
                          </a:solidFill>
                          <a:effectLst/>
                          <a:latin typeface="Calibri" panose="020F0502020204030204" pitchFamily="34" charset="0"/>
                        </a:rPr>
                        <a:t>0,8</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E7E"/>
                    </a:solidFill>
                  </a:tcPr>
                </a:tc>
                <a:tc>
                  <a:txBody>
                    <a:bodyPr/>
                    <a:lstStyle/>
                    <a:p>
                      <a:pPr algn="ctr" rtl="0" fontAlgn="ctr"/>
                      <a:r>
                        <a:rPr lang="en-GB" sz="100" b="0" i="0" u="none" strike="noStrike">
                          <a:solidFill>
                            <a:srgbClr val="000000"/>
                          </a:solidFill>
                          <a:effectLst/>
                          <a:latin typeface="Calibri" panose="020F0502020204030204" pitchFamily="34" charset="0"/>
                        </a:rPr>
                        <a:t>0,8</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E7E"/>
                    </a:solidFill>
                  </a:tcPr>
                </a:tc>
                <a:tc>
                  <a:txBody>
                    <a:bodyPr/>
                    <a:lstStyle/>
                    <a:p>
                      <a:pPr algn="ctr" rtl="0" fontAlgn="ctr"/>
                      <a:r>
                        <a:rPr lang="en-GB" sz="100" b="0" i="0" u="none" strike="noStrike">
                          <a:solidFill>
                            <a:srgbClr val="000000"/>
                          </a:solidFill>
                          <a:effectLst/>
                          <a:latin typeface="Calibri" panose="020F0502020204030204" pitchFamily="34" charset="0"/>
                        </a:rPr>
                        <a:t>0,9</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282"/>
                    </a:solidFill>
                  </a:tcPr>
                </a:tc>
                <a:tc>
                  <a:txBody>
                    <a:bodyPr/>
                    <a:lstStyle/>
                    <a:p>
                      <a:pPr algn="ctr" rtl="0" fontAlgn="ctr"/>
                      <a:r>
                        <a:rPr lang="en-GB" sz="100" b="0" i="0" u="none" strike="noStrike">
                          <a:solidFill>
                            <a:srgbClr val="000000"/>
                          </a:solidFill>
                          <a:effectLst/>
                          <a:latin typeface="Calibri" panose="020F0502020204030204" pitchFamily="34" charset="0"/>
                        </a:rPr>
                        <a:t>0,8</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E7E"/>
                    </a:solidFill>
                  </a:tcPr>
                </a:tc>
                <a:tc>
                  <a:txBody>
                    <a:bodyPr/>
                    <a:lstStyle/>
                    <a:p>
                      <a:pPr algn="ctr" rtl="0" fontAlgn="ctr"/>
                      <a:r>
                        <a:rPr lang="en-GB" sz="100" b="0" i="0" u="none" strike="noStrike">
                          <a:solidFill>
                            <a:srgbClr val="000000"/>
                          </a:solidFill>
                          <a:effectLst/>
                          <a:latin typeface="Calibri" panose="020F0502020204030204" pitchFamily="34" charset="0"/>
                        </a:rPr>
                        <a:t>0,6</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B77A"/>
                    </a:solidFill>
                  </a:tcPr>
                </a:tc>
                <a:extLst>
                  <a:ext uri="{0D108BD9-81ED-4DB2-BD59-A6C34878D82A}">
                    <a16:rowId xmlns:a16="http://schemas.microsoft.com/office/drawing/2014/main" val="1241579203"/>
                  </a:ext>
                </a:extLst>
              </a:tr>
              <a:tr h="127064">
                <a:tc>
                  <a:txBody>
                    <a:bodyPr/>
                    <a:lstStyle/>
                    <a:p>
                      <a:pPr algn="r" rtl="0" fontAlgn="ctr"/>
                      <a:r>
                        <a:rPr lang="en-GB" sz="700" b="0" i="0" u="none" strike="noStrike">
                          <a:solidFill>
                            <a:srgbClr val="000000"/>
                          </a:solidFill>
                          <a:effectLst/>
                          <a:latin typeface="Calibri" panose="020F0502020204030204" pitchFamily="34" charset="0"/>
                        </a:rPr>
                        <a:t>Congestion menagement- general principles</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0,7</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84"/>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0,3</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0,4</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7D6E"/>
                    </a:solidFill>
                  </a:tcPr>
                </a:tc>
                <a:tc>
                  <a:txBody>
                    <a:bodyPr/>
                    <a:lstStyle/>
                    <a:p>
                      <a:pPr algn="ctr" rtl="0" fontAlgn="ctr"/>
                      <a:r>
                        <a:rPr lang="en-GB" sz="100" b="0" i="0" u="none" strike="noStrike">
                          <a:solidFill>
                            <a:srgbClr val="000000"/>
                          </a:solidFill>
                          <a:effectLst/>
                          <a:latin typeface="Calibri" panose="020F0502020204030204" pitchFamily="34" charset="0"/>
                        </a:rPr>
                        <a:t>0,4</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extLst>
                  <a:ext uri="{0D108BD9-81ED-4DB2-BD59-A6C34878D82A}">
                    <a16:rowId xmlns:a16="http://schemas.microsoft.com/office/drawing/2014/main" val="2180065009"/>
                  </a:ext>
                </a:extLst>
              </a:tr>
              <a:tr h="127064">
                <a:tc>
                  <a:txBody>
                    <a:bodyPr/>
                    <a:lstStyle/>
                    <a:p>
                      <a:pPr algn="r" rtl="0" fontAlgn="ctr"/>
                      <a:r>
                        <a:rPr lang="en-GB" sz="700" b="0" i="0" u="none" strike="noStrike">
                          <a:solidFill>
                            <a:srgbClr val="000000"/>
                          </a:solidFill>
                          <a:effectLst/>
                          <a:latin typeface="Calibri" panose="020F0502020204030204" pitchFamily="34" charset="0"/>
                        </a:rPr>
                        <a:t>Transparency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GB" sz="100" b="0" i="0" u="none" strike="noStrike">
                          <a:solidFill>
                            <a:srgbClr val="000000"/>
                          </a:solidFill>
                          <a:effectLst/>
                          <a:latin typeface="Calibri" panose="020F0502020204030204" pitchFamily="34" charset="0"/>
                        </a:rPr>
                        <a:t>0,8</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E7E"/>
                    </a:solidFill>
                  </a:tcPr>
                </a:tc>
                <a:tc>
                  <a:txBody>
                    <a:bodyPr/>
                    <a:lstStyle/>
                    <a:p>
                      <a:pPr algn="ctr" rtl="0" fontAlgn="ctr"/>
                      <a:r>
                        <a:rPr lang="en-GB" sz="100" b="0" i="0" u="none" strike="noStrike">
                          <a:solidFill>
                            <a:srgbClr val="000000"/>
                          </a:solidFill>
                          <a:effectLst/>
                          <a:latin typeface="Calibri" panose="020F0502020204030204" pitchFamily="34" charset="0"/>
                        </a:rPr>
                        <a:t>0,85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880"/>
                    </a:solidFill>
                  </a:tcPr>
                </a:tc>
                <a:tc>
                  <a:txBody>
                    <a:bodyPr/>
                    <a:lstStyle/>
                    <a:p>
                      <a:pPr algn="ctr" rtl="0" fontAlgn="ctr"/>
                      <a:r>
                        <a:rPr lang="en-GB" sz="100" b="0" i="0" u="none" strike="noStrike">
                          <a:solidFill>
                            <a:srgbClr val="000000"/>
                          </a:solidFill>
                          <a:effectLst/>
                          <a:latin typeface="Calibri" panose="020F0502020204030204" pitchFamily="34" charset="0"/>
                        </a:rPr>
                        <a:t>0,3</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r>
                        <a:rPr lang="en-GB" sz="100" b="0" i="0" u="none" strike="noStrike">
                          <a:solidFill>
                            <a:srgbClr val="000000"/>
                          </a:solidFill>
                          <a:effectLst/>
                          <a:latin typeface="Calibri" panose="020F0502020204030204" pitchFamily="34" charset="0"/>
                        </a:rPr>
                        <a:t>0,7</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BA7A"/>
                    </a:solidFill>
                  </a:tcPr>
                </a:tc>
                <a:tc>
                  <a:txBody>
                    <a:bodyPr/>
                    <a:lstStyle/>
                    <a:p>
                      <a:pPr algn="ctr" rtl="0" fontAlgn="ctr"/>
                      <a:r>
                        <a:rPr lang="en-GB" sz="100" b="0" i="0" u="none" strike="noStrike">
                          <a:solidFill>
                            <a:srgbClr val="000000"/>
                          </a:solidFill>
                          <a:effectLst/>
                          <a:latin typeface="Calibri" panose="020F0502020204030204" pitchFamily="34" charset="0"/>
                        </a:rPr>
                        <a:t>0,95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E483"/>
                    </a:solidFill>
                  </a:tcPr>
                </a:tc>
                <a:tc>
                  <a:txBody>
                    <a:bodyPr/>
                    <a:lstStyle/>
                    <a:p>
                      <a:pPr algn="ctr" rtl="0" fontAlgn="ctr"/>
                      <a:r>
                        <a:rPr lang="en-GB" sz="100" b="0" i="0" u="none" strike="noStrike">
                          <a:solidFill>
                            <a:srgbClr val="000000"/>
                          </a:solidFill>
                          <a:effectLst/>
                          <a:latin typeface="Calibri" panose="020F0502020204030204" pitchFamily="34" charset="0"/>
                        </a:rPr>
                        <a:t>0,3</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r>
                        <a:rPr lang="en-GB" sz="100" b="0" i="0" u="none" strike="noStrike">
                          <a:solidFill>
                            <a:srgbClr val="000000"/>
                          </a:solidFill>
                          <a:effectLst/>
                          <a:latin typeface="Calibri" panose="020F0502020204030204" pitchFamily="34" charset="0"/>
                        </a:rPr>
                        <a:t>0,9</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282"/>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0,9</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DCF7F"/>
                    </a:solidFill>
                  </a:tcPr>
                </a:tc>
                <a:extLst>
                  <a:ext uri="{0D108BD9-81ED-4DB2-BD59-A6C34878D82A}">
                    <a16:rowId xmlns:a16="http://schemas.microsoft.com/office/drawing/2014/main" val="1122323656"/>
                  </a:ext>
                </a:extLst>
              </a:tr>
              <a:tr h="124159">
                <a:tc>
                  <a:txBody>
                    <a:bodyPr/>
                    <a:lstStyle/>
                    <a:p>
                      <a:pPr algn="ctr" fontAlgn="b"/>
                      <a:r>
                        <a:rPr lang="en-GB" sz="7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229714505"/>
                  </a:ext>
                </a:extLst>
              </a:tr>
              <a:tr h="124159">
                <a:tc>
                  <a:txBody>
                    <a:bodyPr/>
                    <a:lstStyle/>
                    <a:p>
                      <a:pPr algn="l" rtl="0" fontAlgn="ctr"/>
                      <a:r>
                        <a:rPr lang="en-GB" sz="700" b="0" i="0" u="none" strike="noStrike">
                          <a:solidFill>
                            <a:srgbClr val="FFFFFF"/>
                          </a:solidFill>
                          <a:effectLst/>
                          <a:latin typeface="Calibri" panose="020F0502020204030204" pitchFamily="34" charset="0"/>
                        </a:rPr>
                        <a:t>Wholesale market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9"/>
                    </a:solidFill>
                  </a:tcPr>
                </a:tc>
                <a:tc>
                  <a:txBody>
                    <a:bodyPr/>
                    <a:lstStyle/>
                    <a:p>
                      <a:pPr algn="ctr" rtl="0" fontAlgn="ctr"/>
                      <a:r>
                        <a:rPr lang="en-GB" sz="100" b="0" i="0" u="none" strike="noStrike">
                          <a:solidFill>
                            <a:srgbClr val="000000"/>
                          </a:solidFill>
                          <a:effectLst/>
                          <a:latin typeface="Calibri" panose="020F0502020204030204" pitchFamily="34" charset="0"/>
                        </a:rPr>
                        <a:t>0,69</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980"/>
                    </a:solidFill>
                  </a:tcPr>
                </a:tc>
                <a:tc>
                  <a:txBody>
                    <a:bodyPr/>
                    <a:lstStyle/>
                    <a:p>
                      <a:pPr algn="ctr" rtl="0" fontAlgn="ctr"/>
                      <a:r>
                        <a:rPr lang="en-GB" sz="100" b="0" i="0" u="none" strike="noStrike">
                          <a:solidFill>
                            <a:srgbClr val="000000"/>
                          </a:solidFill>
                          <a:effectLst/>
                          <a:latin typeface="Calibri" panose="020F0502020204030204" pitchFamily="34" charset="0"/>
                        </a:rPr>
                        <a:t>0,64</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D07F"/>
                    </a:solidFill>
                  </a:tcPr>
                </a:tc>
                <a:tc>
                  <a:txBody>
                    <a:bodyPr/>
                    <a:lstStyle/>
                    <a:p>
                      <a:pPr algn="ctr" rtl="0" fontAlgn="ctr"/>
                      <a:r>
                        <a:rPr lang="en-GB" sz="100" b="0" i="0" u="none" strike="noStrike">
                          <a:solidFill>
                            <a:srgbClr val="000000"/>
                          </a:solidFill>
                          <a:effectLst/>
                          <a:latin typeface="Calibri" panose="020F0502020204030204" pitchFamily="34" charset="0"/>
                        </a:rPr>
                        <a:t>0,66</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A84"/>
                    </a:solidFill>
                  </a:tcPr>
                </a:tc>
                <a:tc>
                  <a:txBody>
                    <a:bodyPr/>
                    <a:lstStyle/>
                    <a:p>
                      <a:pPr algn="ctr" rtl="0" fontAlgn="ctr"/>
                      <a:r>
                        <a:rPr lang="en-GB" sz="100" b="0" i="0" u="none" strike="noStrike">
                          <a:solidFill>
                            <a:srgbClr val="000000"/>
                          </a:solidFill>
                          <a:effectLst/>
                          <a:latin typeface="Calibri" panose="020F0502020204030204" pitchFamily="34" charset="0"/>
                        </a:rPr>
                        <a:t>0,79</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983"/>
                    </a:solidFill>
                  </a:tcPr>
                </a:tc>
                <a:tc>
                  <a:txBody>
                    <a:bodyPr/>
                    <a:lstStyle/>
                    <a:p>
                      <a:pPr algn="ctr" rtl="0" fontAlgn="ctr"/>
                      <a:r>
                        <a:rPr lang="en-GB" sz="100" b="0" i="0" u="none" strike="noStrike">
                          <a:solidFill>
                            <a:srgbClr val="000000"/>
                          </a:solidFill>
                          <a:effectLst/>
                          <a:latin typeface="Calibri" panose="020F0502020204030204" pitchFamily="34" charset="0"/>
                        </a:rPr>
                        <a:t>0,85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082"/>
                    </a:solidFill>
                  </a:tcPr>
                </a:tc>
                <a:tc>
                  <a:txBody>
                    <a:bodyPr/>
                    <a:lstStyle/>
                    <a:p>
                      <a:pPr algn="ctr" rtl="0" fontAlgn="ctr"/>
                      <a:r>
                        <a:rPr lang="en-GB" sz="100" b="0" i="0" u="none" strike="noStrike">
                          <a:solidFill>
                            <a:srgbClr val="000000"/>
                          </a:solidFill>
                          <a:effectLst/>
                          <a:latin typeface="Calibri" panose="020F0502020204030204" pitchFamily="34" charset="0"/>
                        </a:rPr>
                        <a:t>0,52</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BD7B"/>
                    </a:solidFill>
                  </a:tcPr>
                </a:tc>
                <a:tc>
                  <a:txBody>
                    <a:bodyPr/>
                    <a:lstStyle/>
                    <a:p>
                      <a:pPr algn="ctr" rtl="0" fontAlgn="ctr"/>
                      <a:r>
                        <a:rPr lang="en-GB" sz="100" b="0" i="0" u="none" strike="noStrike">
                          <a:solidFill>
                            <a:srgbClr val="000000"/>
                          </a:solidFill>
                          <a:effectLst/>
                          <a:latin typeface="Calibri" panose="020F0502020204030204" pitchFamily="34" charset="0"/>
                        </a:rPr>
                        <a:t>0,87</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9DC81"/>
                    </a:solidFill>
                  </a:tcPr>
                </a:tc>
                <a:tc>
                  <a:txBody>
                    <a:bodyPr/>
                    <a:lstStyle/>
                    <a:p>
                      <a:pPr algn="ctr" rtl="0" fontAlgn="ctr"/>
                      <a:r>
                        <a:rPr lang="en-GB" sz="100" b="0" i="0" u="none" strike="noStrike">
                          <a:solidFill>
                            <a:srgbClr val="000000"/>
                          </a:solidFill>
                          <a:effectLst/>
                          <a:latin typeface="Calibri" panose="020F0502020204030204" pitchFamily="34" charset="0"/>
                        </a:rPr>
                        <a:t>0,97</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BC57D"/>
                    </a:solidFill>
                  </a:tcPr>
                </a:tc>
                <a:tc>
                  <a:txBody>
                    <a:bodyPr/>
                    <a:lstStyle/>
                    <a:p>
                      <a:pPr algn="ctr" rtl="0" fontAlgn="ctr"/>
                      <a:r>
                        <a:rPr lang="en-GB" sz="100" b="0" i="0" u="none" strike="noStrike">
                          <a:solidFill>
                            <a:srgbClr val="000000"/>
                          </a:solidFill>
                          <a:effectLst/>
                          <a:latin typeface="Calibri" panose="020F0502020204030204" pitchFamily="34" charset="0"/>
                        </a:rPr>
                        <a:t>0,73</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F81"/>
                    </a:solidFill>
                  </a:tcPr>
                </a:tc>
                <a:extLst>
                  <a:ext uri="{0D108BD9-81ED-4DB2-BD59-A6C34878D82A}">
                    <a16:rowId xmlns:a16="http://schemas.microsoft.com/office/drawing/2014/main" val="2318401588"/>
                  </a:ext>
                </a:extLst>
              </a:tr>
              <a:tr h="137877">
                <a:tc>
                  <a:txBody>
                    <a:bodyPr/>
                    <a:lstStyle/>
                    <a:p>
                      <a:pPr algn="r" rtl="0" fontAlgn="ctr"/>
                      <a:r>
                        <a:rPr lang="en-GB" sz="700" b="0" i="0" u="none" strike="noStrike">
                          <a:solidFill>
                            <a:srgbClr val="000000"/>
                          </a:solidFill>
                          <a:effectLst/>
                          <a:latin typeface="Calibri" panose="020F0502020204030204" pitchFamily="34" charset="0"/>
                        </a:rPr>
                        <a:t>Generation/wholesale price deregulated</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GB" sz="100" b="0" i="0" u="none" strike="noStrike">
                          <a:solidFill>
                            <a:srgbClr val="000000"/>
                          </a:solidFill>
                          <a:effectLst/>
                          <a:latin typeface="Calibri" panose="020F0502020204030204" pitchFamily="34" charset="0"/>
                        </a:rPr>
                        <a:t>0,5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BA7A"/>
                    </a:solidFill>
                  </a:tcPr>
                </a:tc>
                <a:tc>
                  <a:txBody>
                    <a:bodyPr/>
                    <a:lstStyle/>
                    <a:p>
                      <a:pPr algn="ctr" rtl="0" fontAlgn="ctr"/>
                      <a:r>
                        <a:rPr lang="en-GB" sz="100" b="0" i="0" u="none" strike="noStrike">
                          <a:solidFill>
                            <a:srgbClr val="000000"/>
                          </a:solidFill>
                          <a:effectLst/>
                          <a:latin typeface="Calibri" panose="020F0502020204030204" pitchFamily="34" charset="0"/>
                        </a:rPr>
                        <a:t>0,8</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84"/>
                    </a:solidFill>
                  </a:tcPr>
                </a:tc>
                <a:tc>
                  <a:txBody>
                    <a:bodyPr/>
                    <a:lstStyle/>
                    <a:p>
                      <a:pPr algn="ctr" rtl="0" fontAlgn="ctr"/>
                      <a:r>
                        <a:rPr lang="en-GB" sz="100" b="0" i="0" u="none" strike="noStrike">
                          <a:solidFill>
                            <a:srgbClr val="000000"/>
                          </a:solidFill>
                          <a:effectLst/>
                          <a:latin typeface="Calibri" panose="020F0502020204030204" pitchFamily="34" charset="0"/>
                        </a:rPr>
                        <a:t>0,65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84"/>
                    </a:solidFill>
                  </a:tcPr>
                </a:tc>
                <a:tc>
                  <a:txBody>
                    <a:bodyPr/>
                    <a:lstStyle/>
                    <a:p>
                      <a:pPr algn="ctr" rtl="0" fontAlgn="ctr"/>
                      <a:r>
                        <a:rPr lang="en-GB" sz="100" b="0" i="0" u="none" strike="noStrike">
                          <a:solidFill>
                            <a:srgbClr val="000000"/>
                          </a:solidFill>
                          <a:effectLst/>
                          <a:latin typeface="Calibri" panose="020F0502020204030204" pitchFamily="34" charset="0"/>
                        </a:rPr>
                        <a:t>0,7</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A80"/>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0,7</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A80"/>
                    </a:solidFill>
                  </a:tcPr>
                </a:tc>
                <a:extLst>
                  <a:ext uri="{0D108BD9-81ED-4DB2-BD59-A6C34878D82A}">
                    <a16:rowId xmlns:a16="http://schemas.microsoft.com/office/drawing/2014/main" val="370553802"/>
                  </a:ext>
                </a:extLst>
              </a:tr>
              <a:tr h="137877">
                <a:tc>
                  <a:txBody>
                    <a:bodyPr/>
                    <a:lstStyle/>
                    <a:p>
                      <a:pPr algn="r" rtl="0" fontAlgn="ctr"/>
                      <a:r>
                        <a:rPr lang="en-GB" sz="700" b="0" i="0" u="none" strike="noStrike">
                          <a:solidFill>
                            <a:srgbClr val="000000"/>
                          </a:solidFill>
                          <a:effectLst/>
                          <a:latin typeface="Calibri" panose="020F0502020204030204" pitchFamily="34" charset="0"/>
                        </a:rPr>
                        <a:t>Development of power exchange</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GB" sz="100" b="0" i="0" u="none" strike="noStrike">
                          <a:solidFill>
                            <a:srgbClr val="000000"/>
                          </a:solidFill>
                          <a:effectLst/>
                          <a:latin typeface="Calibri" panose="020F0502020204030204" pitchFamily="34" charset="0"/>
                        </a:rPr>
                        <a:t>0,65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D27F"/>
                    </a:solidFill>
                  </a:tcPr>
                </a:tc>
                <a:tc>
                  <a:txBody>
                    <a:bodyPr/>
                    <a:lstStyle/>
                    <a:p>
                      <a:pPr algn="ctr" rtl="0" fontAlgn="ctr"/>
                      <a:r>
                        <a:rPr lang="en-GB" sz="100" b="0" i="0" u="none" strike="noStrike">
                          <a:solidFill>
                            <a:srgbClr val="000000"/>
                          </a:solidFill>
                          <a:effectLst/>
                          <a:latin typeface="Calibri" panose="020F0502020204030204" pitchFamily="34" charset="0"/>
                        </a:rPr>
                        <a:t>0</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r>
                        <a:rPr lang="en-GB" sz="100" b="0" i="0" u="none" strike="noStrike">
                          <a:solidFill>
                            <a:srgbClr val="000000"/>
                          </a:solidFill>
                          <a:effectLst/>
                          <a:latin typeface="Calibri" panose="020F0502020204030204" pitchFamily="34" charset="0"/>
                        </a:rPr>
                        <a:t>0,7</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583"/>
                    </a:solidFill>
                  </a:tcPr>
                </a:tc>
                <a:tc>
                  <a:txBody>
                    <a:bodyPr/>
                    <a:lstStyle/>
                    <a:p>
                      <a:pPr algn="ctr" rtl="0" fontAlgn="ctr"/>
                      <a:r>
                        <a:rPr lang="en-GB" sz="100" b="0" i="0" u="none" strike="noStrike">
                          <a:solidFill>
                            <a:srgbClr val="000000"/>
                          </a:solidFill>
                          <a:effectLst/>
                          <a:latin typeface="Calibri" panose="020F0502020204030204" pitchFamily="34" charset="0"/>
                        </a:rPr>
                        <a:t>0,6</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A7D"/>
                    </a:solidFill>
                  </a:tcPr>
                </a:tc>
                <a:tc>
                  <a:txBody>
                    <a:bodyPr/>
                    <a:lstStyle/>
                    <a:p>
                      <a:pPr algn="ctr" rtl="0" fontAlgn="ctr"/>
                      <a:r>
                        <a:rPr lang="en-GB" sz="100" b="0" i="0" u="none" strike="noStrike">
                          <a:solidFill>
                            <a:srgbClr val="000000"/>
                          </a:solidFill>
                          <a:effectLst/>
                          <a:latin typeface="Calibri" panose="020F0502020204030204" pitchFamily="34" charset="0"/>
                        </a:rPr>
                        <a:t>0,65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D27F"/>
                    </a:solidFill>
                  </a:tcPr>
                </a:tc>
                <a:tc>
                  <a:txBody>
                    <a:bodyPr/>
                    <a:lstStyle/>
                    <a:p>
                      <a:pPr algn="ctr" rtl="0" fontAlgn="ctr"/>
                      <a:r>
                        <a:rPr lang="en-GB" sz="100" b="0" i="0" u="none" strike="noStrike">
                          <a:solidFill>
                            <a:srgbClr val="000000"/>
                          </a:solidFill>
                          <a:effectLst/>
                          <a:latin typeface="Calibri" panose="020F0502020204030204" pitchFamily="34" charset="0"/>
                        </a:rPr>
                        <a:t>0,2</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8971"/>
                    </a:solidFill>
                  </a:tcPr>
                </a:tc>
                <a:tc>
                  <a:txBody>
                    <a:bodyPr/>
                    <a:lstStyle/>
                    <a:p>
                      <a:pPr algn="ctr" rtl="0" fontAlgn="ctr"/>
                      <a:r>
                        <a:rPr lang="en-GB" sz="100" b="0" i="0" u="none" strike="noStrike">
                          <a:solidFill>
                            <a:srgbClr val="000000"/>
                          </a:solidFill>
                          <a:effectLst/>
                          <a:latin typeface="Calibri" panose="020F0502020204030204" pitchFamily="34" charset="0"/>
                        </a:rPr>
                        <a:t>0,65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D27F"/>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extLst>
                  <a:ext uri="{0D108BD9-81ED-4DB2-BD59-A6C34878D82A}">
                    <a16:rowId xmlns:a16="http://schemas.microsoft.com/office/drawing/2014/main" val="2569355119"/>
                  </a:ext>
                </a:extLst>
              </a:tr>
              <a:tr h="137877">
                <a:tc>
                  <a:txBody>
                    <a:bodyPr/>
                    <a:lstStyle/>
                    <a:p>
                      <a:pPr algn="r" rtl="0" fontAlgn="ctr"/>
                      <a:r>
                        <a:rPr lang="en-GB" sz="700" b="0" i="0" u="none" strike="noStrike">
                          <a:solidFill>
                            <a:srgbClr val="000000"/>
                          </a:solidFill>
                          <a:effectLst/>
                          <a:latin typeface="Calibri" panose="020F0502020204030204" pitchFamily="34" charset="0"/>
                        </a:rPr>
                        <a:t>Balancing and energy losses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GB" sz="100" b="0" i="0" u="none" strike="noStrike">
                          <a:solidFill>
                            <a:srgbClr val="000000"/>
                          </a:solidFill>
                          <a:effectLst/>
                          <a:latin typeface="Calibri" panose="020F0502020204030204" pitchFamily="34" charset="0"/>
                        </a:rPr>
                        <a:t>0,8</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84"/>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0,5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C7E"/>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0,5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BA7A"/>
                    </a:solidFill>
                  </a:tcPr>
                </a:tc>
                <a:tc>
                  <a:txBody>
                    <a:bodyPr/>
                    <a:lstStyle/>
                    <a:p>
                      <a:pPr algn="ctr" rtl="0" fontAlgn="ctr"/>
                      <a:r>
                        <a:rPr lang="en-GB" sz="100" b="0" i="0" u="none" strike="noStrike">
                          <a:solidFill>
                            <a:srgbClr val="000000"/>
                          </a:solidFill>
                          <a:effectLst/>
                          <a:latin typeface="Calibri" panose="020F0502020204030204" pitchFamily="34" charset="0"/>
                        </a:rPr>
                        <a:t>0,9</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580"/>
                    </a:solidFill>
                  </a:tcPr>
                </a:tc>
                <a:tc>
                  <a:txBody>
                    <a:bodyPr/>
                    <a:lstStyle/>
                    <a:p>
                      <a:pPr algn="ctr" rtl="0" fontAlgn="ctr"/>
                      <a:r>
                        <a:rPr lang="en-GB" sz="100" b="0" i="0" u="none" strike="noStrike">
                          <a:solidFill>
                            <a:srgbClr val="000000"/>
                          </a:solidFill>
                          <a:effectLst/>
                          <a:latin typeface="Calibri" panose="020F0502020204030204" pitchFamily="34" charset="0"/>
                        </a:rPr>
                        <a:t>0,9</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580"/>
                    </a:solidFill>
                  </a:tcPr>
                </a:tc>
                <a:tc>
                  <a:txBody>
                    <a:bodyPr/>
                    <a:lstStyle/>
                    <a:p>
                      <a:pPr algn="ctr" rtl="0" fontAlgn="ctr"/>
                      <a:r>
                        <a:rPr lang="en-GB" sz="100" b="0" i="0" u="none" strike="noStrike">
                          <a:solidFill>
                            <a:srgbClr val="000000"/>
                          </a:solidFill>
                          <a:effectLst/>
                          <a:latin typeface="Calibri" panose="020F0502020204030204" pitchFamily="34" charset="0"/>
                        </a:rPr>
                        <a:t>0,7</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A80"/>
                    </a:solidFill>
                  </a:tcPr>
                </a:tc>
                <a:extLst>
                  <a:ext uri="{0D108BD9-81ED-4DB2-BD59-A6C34878D82A}">
                    <a16:rowId xmlns:a16="http://schemas.microsoft.com/office/drawing/2014/main" val="1346719893"/>
                  </a:ext>
                </a:extLst>
              </a:tr>
              <a:tr h="137877">
                <a:tc>
                  <a:txBody>
                    <a:bodyPr/>
                    <a:lstStyle/>
                    <a:p>
                      <a:pPr algn="r" rtl="0" fontAlgn="ctr"/>
                      <a:r>
                        <a:rPr lang="en-GB" sz="700" b="0" i="0" u="none" strike="noStrike">
                          <a:solidFill>
                            <a:srgbClr val="000000"/>
                          </a:solidFill>
                          <a:effectLst/>
                          <a:latin typeface="Calibri" panose="020F0502020204030204" pitchFamily="34" charset="0"/>
                        </a:rPr>
                        <a:t>REMIT</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0,5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BA7A"/>
                    </a:solidFill>
                  </a:tcPr>
                </a:tc>
                <a:tc>
                  <a:txBody>
                    <a:bodyPr/>
                    <a:lstStyle/>
                    <a:p>
                      <a:pPr algn="ctr" rtl="0" fontAlgn="ctr"/>
                      <a:r>
                        <a:rPr lang="en-GB" sz="100" b="0" i="0" u="none" strike="noStrike">
                          <a:solidFill>
                            <a:srgbClr val="000000"/>
                          </a:solidFill>
                          <a:effectLst/>
                          <a:latin typeface="Calibri" panose="020F0502020204030204" pitchFamily="34" charset="0"/>
                        </a:rPr>
                        <a:t>0,1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796E"/>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0,1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796E"/>
                    </a:solidFill>
                  </a:tcPr>
                </a:tc>
                <a:extLst>
                  <a:ext uri="{0D108BD9-81ED-4DB2-BD59-A6C34878D82A}">
                    <a16:rowId xmlns:a16="http://schemas.microsoft.com/office/drawing/2014/main" val="402679672"/>
                  </a:ext>
                </a:extLst>
              </a:tr>
              <a:tr h="124159">
                <a:tc>
                  <a:txBody>
                    <a:bodyPr/>
                    <a:lstStyle/>
                    <a:p>
                      <a:pPr algn="ctr" fontAlgn="b"/>
                      <a:r>
                        <a:rPr lang="en-GB" sz="7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GB" sz="100" b="0" i="0" u="none" strike="noStrike">
                          <a:solidFill>
                            <a:srgbClr val="000000"/>
                          </a:solidFill>
                          <a:effectLst/>
                          <a:latin typeface="Arial" panose="020B0604020202020204" pitchFamily="34" charset="0"/>
                        </a:rPr>
                        <a:t> </a:t>
                      </a:r>
                    </a:p>
                  </a:txBody>
                  <a:tcPr marL="3602" marR="3602" marT="360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784715489"/>
                  </a:ext>
                </a:extLst>
              </a:tr>
              <a:tr h="135174">
                <a:tc>
                  <a:txBody>
                    <a:bodyPr/>
                    <a:lstStyle/>
                    <a:p>
                      <a:pPr algn="l" rtl="0" fontAlgn="ctr"/>
                      <a:r>
                        <a:rPr lang="en-GB" sz="700" b="0" i="0" u="none" strike="noStrike">
                          <a:solidFill>
                            <a:srgbClr val="FFFFFF"/>
                          </a:solidFill>
                          <a:effectLst/>
                          <a:latin typeface="Calibri" panose="020F0502020204030204" pitchFamily="34" charset="0"/>
                        </a:rPr>
                        <a:t>Retail market</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9"/>
                    </a:solidFill>
                  </a:tcPr>
                </a:tc>
                <a:tc>
                  <a:txBody>
                    <a:bodyPr/>
                    <a:lstStyle/>
                    <a:p>
                      <a:pPr algn="ctr" rtl="0" fontAlgn="ctr"/>
                      <a:r>
                        <a:rPr lang="en-GB" sz="100" b="0" i="0" u="none" strike="noStrike">
                          <a:solidFill>
                            <a:srgbClr val="000000"/>
                          </a:solidFill>
                          <a:effectLst/>
                          <a:latin typeface="Calibri" panose="020F0502020204030204" pitchFamily="34" charset="0"/>
                        </a:rPr>
                        <a:t>0,5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A777"/>
                    </a:solidFill>
                  </a:tcPr>
                </a:tc>
                <a:tc>
                  <a:txBody>
                    <a:bodyPr/>
                    <a:lstStyle/>
                    <a:p>
                      <a:pPr algn="ctr" rtl="0" fontAlgn="ctr"/>
                      <a:r>
                        <a:rPr lang="en-GB" sz="100" b="0" i="0" u="none" strike="noStrike">
                          <a:solidFill>
                            <a:srgbClr val="000000"/>
                          </a:solidFill>
                          <a:effectLst/>
                          <a:latin typeface="Calibri" panose="020F0502020204030204" pitchFamily="34" charset="0"/>
                        </a:rPr>
                        <a:t>0,75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683"/>
                    </a:solidFill>
                  </a:tcPr>
                </a:tc>
                <a:tc>
                  <a:txBody>
                    <a:bodyPr/>
                    <a:lstStyle/>
                    <a:p>
                      <a:pPr algn="ctr" rtl="0" fontAlgn="ctr"/>
                      <a:r>
                        <a:rPr lang="en-GB" sz="100" b="0" i="0" u="none" strike="noStrike">
                          <a:solidFill>
                            <a:srgbClr val="000000"/>
                          </a:solidFill>
                          <a:effectLst/>
                          <a:latin typeface="Calibri" panose="020F0502020204030204" pitchFamily="34" charset="0"/>
                        </a:rPr>
                        <a:t>0,65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84"/>
                    </a:solidFill>
                  </a:tcPr>
                </a:tc>
                <a:tc>
                  <a:txBody>
                    <a:bodyPr/>
                    <a:lstStyle/>
                    <a:p>
                      <a:pPr algn="ctr" rtl="0" fontAlgn="ctr"/>
                      <a:r>
                        <a:rPr lang="en-GB" sz="100" b="0" i="0" u="none" strike="noStrike">
                          <a:solidFill>
                            <a:srgbClr val="000000"/>
                          </a:solidFill>
                          <a:effectLst/>
                          <a:latin typeface="Calibri" panose="020F0502020204030204" pitchFamily="34" charset="0"/>
                        </a:rPr>
                        <a:t>0,53</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B178"/>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0,6</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67D"/>
                    </a:solidFill>
                  </a:tcPr>
                </a:tc>
                <a:tc>
                  <a:txBody>
                    <a:bodyPr/>
                    <a:lstStyle/>
                    <a:p>
                      <a:pPr algn="ctr" rtl="0" fontAlgn="ctr"/>
                      <a:r>
                        <a:rPr lang="en-GB" sz="100" b="0" i="0" u="none" strike="noStrike">
                          <a:solidFill>
                            <a:srgbClr val="000000"/>
                          </a:solidFill>
                          <a:effectLst/>
                          <a:latin typeface="Calibri" panose="020F0502020204030204" pitchFamily="34" charset="0"/>
                        </a:rPr>
                        <a:t>0,98</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EC27C"/>
                    </a:solidFill>
                  </a:tcPr>
                </a:tc>
                <a:tc>
                  <a:txBody>
                    <a:bodyPr/>
                    <a:lstStyle/>
                    <a:p>
                      <a:pPr algn="ctr" rtl="0" fontAlgn="ctr"/>
                      <a:r>
                        <a:rPr lang="en-GB" sz="100" b="0" i="0" u="none" strike="noStrike">
                          <a:solidFill>
                            <a:srgbClr val="000000"/>
                          </a:solidFill>
                          <a:effectLst/>
                          <a:latin typeface="Calibri" panose="020F0502020204030204" pitchFamily="34" charset="0"/>
                        </a:rPr>
                        <a:t>0,83</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D981"/>
                    </a:solidFill>
                  </a:tcPr>
                </a:tc>
                <a:tc>
                  <a:txBody>
                    <a:bodyPr/>
                    <a:lstStyle/>
                    <a:p>
                      <a:pPr algn="ctr" rtl="0" fontAlgn="ctr"/>
                      <a:r>
                        <a:rPr lang="en-GB" sz="100" b="0" i="0" u="none" strike="noStrike">
                          <a:solidFill>
                            <a:srgbClr val="000000"/>
                          </a:solidFill>
                          <a:effectLst/>
                          <a:latin typeface="Calibri" panose="020F0502020204030204" pitchFamily="34" charset="0"/>
                        </a:rPr>
                        <a:t>0,73</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84"/>
                    </a:solidFill>
                  </a:tcPr>
                </a:tc>
                <a:extLst>
                  <a:ext uri="{0D108BD9-81ED-4DB2-BD59-A6C34878D82A}">
                    <a16:rowId xmlns:a16="http://schemas.microsoft.com/office/drawing/2014/main" val="1935620607"/>
                  </a:ext>
                </a:extLst>
              </a:tr>
              <a:tr h="151395">
                <a:tc>
                  <a:txBody>
                    <a:bodyPr/>
                    <a:lstStyle/>
                    <a:p>
                      <a:pPr algn="r" rtl="0" fontAlgn="ctr"/>
                      <a:r>
                        <a:rPr lang="en-GB" sz="700" b="0" i="0" u="none" strike="noStrike">
                          <a:solidFill>
                            <a:srgbClr val="000000"/>
                          </a:solidFill>
                          <a:effectLst/>
                          <a:latin typeface="Calibri" panose="020F0502020204030204" pitchFamily="34" charset="0"/>
                        </a:rPr>
                        <a:t>Switching of supplier</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GB" sz="100" b="0" i="0" u="none" strike="noStrike">
                          <a:solidFill>
                            <a:srgbClr val="000000"/>
                          </a:solidFill>
                          <a:effectLst/>
                          <a:latin typeface="Calibri" panose="020F0502020204030204" pitchFamily="34" charset="0"/>
                        </a:rPr>
                        <a:t>0,5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A777"/>
                    </a:solidFill>
                  </a:tcPr>
                </a:tc>
                <a:tc>
                  <a:txBody>
                    <a:bodyPr/>
                    <a:lstStyle/>
                    <a:p>
                      <a:pPr algn="ctr" rtl="0" fontAlgn="ctr"/>
                      <a:r>
                        <a:rPr lang="en-GB" sz="100" b="0" i="0" u="none" strike="noStrike">
                          <a:solidFill>
                            <a:srgbClr val="000000"/>
                          </a:solidFill>
                          <a:effectLst/>
                          <a:latin typeface="Calibri" panose="020F0502020204030204" pitchFamily="34" charset="0"/>
                        </a:rPr>
                        <a:t>0,9</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ACE7F"/>
                    </a:solidFill>
                  </a:tcPr>
                </a:tc>
                <a:tc>
                  <a:txBody>
                    <a:bodyPr/>
                    <a:lstStyle/>
                    <a:p>
                      <a:pPr algn="ctr" rtl="0" fontAlgn="ctr"/>
                      <a:r>
                        <a:rPr lang="en-GB" sz="100" b="0" i="0" u="none" strike="noStrike">
                          <a:solidFill>
                            <a:srgbClr val="000000"/>
                          </a:solidFill>
                          <a:effectLst/>
                          <a:latin typeface="Calibri" panose="020F0502020204030204" pitchFamily="34" charset="0"/>
                        </a:rPr>
                        <a:t>0,8</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881"/>
                    </a:solidFill>
                  </a:tcPr>
                </a:tc>
                <a:tc>
                  <a:txBody>
                    <a:bodyPr/>
                    <a:lstStyle/>
                    <a:p>
                      <a:pPr algn="ctr" rtl="0" fontAlgn="ctr"/>
                      <a:r>
                        <a:rPr lang="en-GB" sz="100" b="0" i="0" u="none" strike="noStrike">
                          <a:solidFill>
                            <a:srgbClr val="000000"/>
                          </a:solidFill>
                          <a:effectLst/>
                          <a:latin typeface="Calibri" panose="020F0502020204030204" pitchFamily="34" charset="0"/>
                        </a:rPr>
                        <a:t>0,6</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67D"/>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0,9</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ACE7F"/>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extLst>
                  <a:ext uri="{0D108BD9-81ED-4DB2-BD59-A6C34878D82A}">
                    <a16:rowId xmlns:a16="http://schemas.microsoft.com/office/drawing/2014/main" val="2946884474"/>
                  </a:ext>
                </a:extLst>
              </a:tr>
              <a:tr h="151395">
                <a:tc>
                  <a:txBody>
                    <a:bodyPr/>
                    <a:lstStyle/>
                    <a:p>
                      <a:pPr algn="r" rtl="0" fontAlgn="ctr"/>
                      <a:r>
                        <a:rPr lang="en-GB" sz="700" b="0" i="0" u="none" strike="noStrike">
                          <a:solidFill>
                            <a:srgbClr val="000000"/>
                          </a:solidFill>
                          <a:effectLst/>
                          <a:latin typeface="Calibri" panose="020F0502020204030204" pitchFamily="34" charset="0"/>
                        </a:rPr>
                        <a:t>Universal service supply</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GB" sz="100" b="0" i="0" u="none" strike="noStrike">
                          <a:solidFill>
                            <a:srgbClr val="000000"/>
                          </a:solidFill>
                          <a:effectLst/>
                          <a:latin typeface="Calibri" panose="020F0502020204030204" pitchFamily="34" charset="0"/>
                        </a:rPr>
                        <a:t>0,3</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0,6</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082"/>
                    </a:solidFill>
                  </a:tcPr>
                </a:tc>
                <a:tc>
                  <a:txBody>
                    <a:bodyPr/>
                    <a:lstStyle/>
                    <a:p>
                      <a:pPr algn="ctr" rtl="0" fontAlgn="ctr"/>
                      <a:r>
                        <a:rPr lang="en-GB" sz="100" b="0" i="0" u="none" strike="noStrike">
                          <a:solidFill>
                            <a:srgbClr val="000000"/>
                          </a:solidFill>
                          <a:effectLst/>
                          <a:latin typeface="Calibri" panose="020F0502020204030204" pitchFamily="34" charset="0"/>
                        </a:rPr>
                        <a:t>0,3</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0,3</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0,7</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683"/>
                    </a:solidFill>
                  </a:tcPr>
                </a:tc>
                <a:tc>
                  <a:txBody>
                    <a:bodyPr/>
                    <a:lstStyle/>
                    <a:p>
                      <a:pPr algn="ctr" rtl="0" fontAlgn="ctr"/>
                      <a:r>
                        <a:rPr lang="en-GB" sz="100" b="0" i="0" u="none" strike="noStrike">
                          <a:solidFill>
                            <a:srgbClr val="000000"/>
                          </a:solidFill>
                          <a:effectLst/>
                          <a:latin typeface="Calibri" panose="020F0502020204030204" pitchFamily="34" charset="0"/>
                        </a:rPr>
                        <a:t>0,7</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683"/>
                    </a:solidFill>
                  </a:tcPr>
                </a:tc>
                <a:extLst>
                  <a:ext uri="{0D108BD9-81ED-4DB2-BD59-A6C34878D82A}">
                    <a16:rowId xmlns:a16="http://schemas.microsoft.com/office/drawing/2014/main" val="3666454471"/>
                  </a:ext>
                </a:extLst>
              </a:tr>
              <a:tr h="151395">
                <a:tc>
                  <a:txBody>
                    <a:bodyPr/>
                    <a:lstStyle/>
                    <a:p>
                      <a:pPr algn="r" rtl="0" fontAlgn="ctr"/>
                      <a:r>
                        <a:rPr lang="en-GB" sz="700" b="0" i="0" u="none" strike="noStrike">
                          <a:solidFill>
                            <a:srgbClr val="000000"/>
                          </a:solidFill>
                          <a:effectLst/>
                          <a:latin typeface="Calibri" panose="020F0502020204030204" pitchFamily="34" charset="0"/>
                        </a:rPr>
                        <a:t>Customer rights protection</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GB" sz="100" b="0" i="0" u="none" strike="noStrike">
                          <a:solidFill>
                            <a:srgbClr val="000000"/>
                          </a:solidFill>
                          <a:effectLst/>
                          <a:latin typeface="Calibri" panose="020F0502020204030204" pitchFamily="34" charset="0"/>
                        </a:rPr>
                        <a:t>0,6</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67D"/>
                    </a:solidFill>
                  </a:tcPr>
                </a:tc>
                <a:tc>
                  <a:txBody>
                    <a:bodyPr/>
                    <a:lstStyle/>
                    <a:p>
                      <a:pPr algn="ctr" rtl="0" fontAlgn="ctr"/>
                      <a:r>
                        <a:rPr lang="en-GB" sz="100" b="0" i="0" u="none" strike="noStrike">
                          <a:solidFill>
                            <a:srgbClr val="000000"/>
                          </a:solidFill>
                          <a:effectLst/>
                          <a:latin typeface="Calibri" panose="020F0502020204030204" pitchFamily="34" charset="0"/>
                        </a:rPr>
                        <a:t>0,5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A777"/>
                    </a:solidFill>
                  </a:tcPr>
                </a:tc>
                <a:tc>
                  <a:txBody>
                    <a:bodyPr/>
                    <a:lstStyle/>
                    <a:p>
                      <a:pPr algn="ctr" rtl="0" fontAlgn="ctr"/>
                      <a:r>
                        <a:rPr lang="en-GB" sz="100" b="0" i="0" u="none" strike="noStrike">
                          <a:solidFill>
                            <a:srgbClr val="000000"/>
                          </a:solidFill>
                          <a:effectLst/>
                          <a:latin typeface="Calibri" panose="020F0502020204030204" pitchFamily="34" charset="0"/>
                        </a:rPr>
                        <a:t>0,7</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583"/>
                    </a:solidFill>
                  </a:tcPr>
                </a:tc>
                <a:tc>
                  <a:txBody>
                    <a:bodyPr/>
                    <a:lstStyle/>
                    <a:p>
                      <a:pPr algn="ctr" rtl="0" fontAlgn="ctr"/>
                      <a:r>
                        <a:rPr lang="en-GB" sz="100" b="0" i="0" u="none" strike="noStrike">
                          <a:solidFill>
                            <a:srgbClr val="000000"/>
                          </a:solidFill>
                          <a:effectLst/>
                          <a:latin typeface="Calibri" panose="020F0502020204030204" pitchFamily="34" charset="0"/>
                        </a:rPr>
                        <a:t>0,6</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67D"/>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0,5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A777"/>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0,8</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E82"/>
                    </a:solidFill>
                  </a:tcPr>
                </a:tc>
                <a:tc>
                  <a:txBody>
                    <a:bodyPr/>
                    <a:lstStyle/>
                    <a:p>
                      <a:pPr algn="ctr" rtl="0" fontAlgn="ctr"/>
                      <a:r>
                        <a:rPr lang="en-GB" sz="100" b="0" i="0" u="none" strike="noStrike">
                          <a:solidFill>
                            <a:srgbClr val="000000"/>
                          </a:solidFill>
                          <a:effectLst/>
                          <a:latin typeface="Calibri" panose="020F0502020204030204" pitchFamily="34" charset="0"/>
                        </a:rPr>
                        <a:t>0,6</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67D"/>
                    </a:solidFill>
                  </a:tcPr>
                </a:tc>
                <a:extLst>
                  <a:ext uri="{0D108BD9-81ED-4DB2-BD59-A6C34878D82A}">
                    <a16:rowId xmlns:a16="http://schemas.microsoft.com/office/drawing/2014/main" val="1623147839"/>
                  </a:ext>
                </a:extLst>
              </a:tr>
              <a:tr h="151395">
                <a:tc>
                  <a:txBody>
                    <a:bodyPr/>
                    <a:lstStyle/>
                    <a:p>
                      <a:pPr algn="r" rtl="0" fontAlgn="ctr"/>
                      <a:r>
                        <a:rPr lang="en-GB" sz="700" b="0" i="0" u="none" strike="noStrike">
                          <a:solidFill>
                            <a:srgbClr val="000000"/>
                          </a:solidFill>
                          <a:effectLst/>
                          <a:latin typeface="Calibri" panose="020F0502020204030204" pitchFamily="34" charset="0"/>
                        </a:rPr>
                        <a:t>Vulnerable customers protection</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GB" sz="100" b="0" i="0" u="none" strike="noStrike">
                          <a:solidFill>
                            <a:srgbClr val="000000"/>
                          </a:solidFill>
                          <a:effectLst/>
                          <a:latin typeface="Calibri" panose="020F0502020204030204" pitchFamily="34" charset="0"/>
                        </a:rPr>
                        <a:t>0,6</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67D"/>
                    </a:solidFill>
                  </a:tcPr>
                </a:tc>
                <a:tc>
                  <a:txBody>
                    <a:bodyPr/>
                    <a:lstStyle/>
                    <a:p>
                      <a:pPr algn="ctr" rtl="0" fontAlgn="ctr"/>
                      <a:r>
                        <a:rPr lang="en-GB" sz="100" b="0" i="0" u="none" strike="noStrike">
                          <a:solidFill>
                            <a:srgbClr val="000000"/>
                          </a:solidFill>
                          <a:effectLst/>
                          <a:latin typeface="Calibri" panose="020F0502020204030204" pitchFamily="34" charset="0"/>
                        </a:rPr>
                        <a:t>0,6</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67D"/>
                    </a:solidFill>
                  </a:tcPr>
                </a:tc>
                <a:tc>
                  <a:txBody>
                    <a:bodyPr/>
                    <a:lstStyle/>
                    <a:p>
                      <a:pPr algn="ctr" rtl="0" fontAlgn="ctr"/>
                      <a:r>
                        <a:rPr lang="en-GB" sz="100" b="0" i="0" u="none" strike="noStrike">
                          <a:solidFill>
                            <a:srgbClr val="000000"/>
                          </a:solidFill>
                          <a:effectLst/>
                          <a:latin typeface="Calibri" panose="020F0502020204030204" pitchFamily="34" charset="0"/>
                        </a:rPr>
                        <a:t>0,5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C7E"/>
                    </a:solidFill>
                  </a:tcPr>
                </a:tc>
                <a:tc>
                  <a:txBody>
                    <a:bodyPr/>
                    <a:lstStyle/>
                    <a:p>
                      <a:pPr algn="ctr" rtl="0" fontAlgn="ctr"/>
                      <a:r>
                        <a:rPr lang="en-GB" sz="100" b="0" i="0" u="none" strike="noStrike">
                          <a:solidFill>
                            <a:srgbClr val="000000"/>
                          </a:solidFill>
                          <a:effectLst/>
                          <a:latin typeface="Calibri" panose="020F0502020204030204" pitchFamily="34" charset="0"/>
                        </a:rPr>
                        <a:t>0,6</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67D"/>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0,6</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67D"/>
                    </a:solidFill>
                  </a:tcPr>
                </a:tc>
                <a:tc>
                  <a:txBody>
                    <a:bodyPr/>
                    <a:lstStyle/>
                    <a:p>
                      <a:pPr algn="ctr" rtl="0" fontAlgn="ctr"/>
                      <a:r>
                        <a:rPr lang="en-GB" sz="100" b="0" i="0" u="none" strike="noStrike">
                          <a:solidFill>
                            <a:srgbClr val="000000"/>
                          </a:solidFill>
                          <a:effectLst/>
                          <a:latin typeface="Calibri" panose="020F0502020204030204" pitchFamily="34" charset="0"/>
                        </a:rPr>
                        <a:t>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0,8</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E82"/>
                    </a:solidFill>
                  </a:tcPr>
                </a:tc>
                <a:tc>
                  <a:txBody>
                    <a:bodyPr/>
                    <a:lstStyle/>
                    <a:p>
                      <a:pPr algn="ctr" rtl="0" fontAlgn="ctr"/>
                      <a:r>
                        <a:rPr lang="en-GB" sz="100" b="0" i="0" u="none" strike="noStrike">
                          <a:solidFill>
                            <a:srgbClr val="000000"/>
                          </a:solidFill>
                          <a:effectLst/>
                          <a:latin typeface="Calibri" panose="020F0502020204030204" pitchFamily="34" charset="0"/>
                        </a:rPr>
                        <a:t>0,6</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67D"/>
                    </a:solidFill>
                  </a:tcPr>
                </a:tc>
                <a:extLst>
                  <a:ext uri="{0D108BD9-81ED-4DB2-BD59-A6C34878D82A}">
                    <a16:rowId xmlns:a16="http://schemas.microsoft.com/office/drawing/2014/main" val="2983479323"/>
                  </a:ext>
                </a:extLst>
              </a:tr>
              <a:tr h="124159">
                <a:tc>
                  <a:txBody>
                    <a:bodyPr/>
                    <a:lstStyle/>
                    <a:p>
                      <a:pPr algn="l" rtl="0" fontAlgn="ctr"/>
                      <a:r>
                        <a:rPr lang="en-GB" sz="700" b="0" i="0" u="none" strike="noStrike">
                          <a:solidFill>
                            <a:srgbClr val="000000"/>
                          </a:solidFill>
                          <a:effectLst/>
                          <a:latin typeface="Calibri" panose="020F0502020204030204"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ctr"/>
                      <a:r>
                        <a:rPr lang="en-GB" sz="100" b="0" i="0" u="none" strike="noStrike">
                          <a:solidFill>
                            <a:srgbClr val="000000"/>
                          </a:solidFill>
                          <a:effectLst/>
                          <a:latin typeface="Calibri" panose="020F0502020204030204"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ctr"/>
                      <a:r>
                        <a:rPr lang="en-GB" sz="100" b="0" i="0" u="none" strike="noStrike">
                          <a:solidFill>
                            <a:srgbClr val="000000"/>
                          </a:solidFill>
                          <a:effectLst/>
                          <a:latin typeface="Calibri" panose="020F0502020204030204"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ctr"/>
                      <a:r>
                        <a:rPr lang="en-GB" sz="100" b="0" i="0" u="none" strike="noStrike">
                          <a:solidFill>
                            <a:srgbClr val="000000"/>
                          </a:solidFill>
                          <a:effectLst/>
                          <a:latin typeface="Calibri" panose="020F0502020204030204"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ctr"/>
                      <a:r>
                        <a:rPr lang="en-GB" sz="100" b="0" i="0" u="none" strike="noStrike">
                          <a:solidFill>
                            <a:srgbClr val="000000"/>
                          </a:solidFill>
                          <a:effectLst/>
                          <a:latin typeface="Calibri" panose="020F0502020204030204"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ctr"/>
                      <a:r>
                        <a:rPr lang="en-GB" sz="100" b="0" i="0" u="none" strike="noStrike">
                          <a:solidFill>
                            <a:srgbClr val="000000"/>
                          </a:solidFill>
                          <a:effectLst/>
                          <a:latin typeface="Calibri" panose="020F0502020204030204"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ctr"/>
                      <a:r>
                        <a:rPr lang="en-GB" sz="100" b="0" i="0" u="none" strike="noStrike">
                          <a:solidFill>
                            <a:srgbClr val="000000"/>
                          </a:solidFill>
                          <a:effectLst/>
                          <a:latin typeface="Calibri" panose="020F0502020204030204"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ctr"/>
                      <a:r>
                        <a:rPr lang="en-GB" sz="100" b="0" i="0" u="none" strike="noStrike">
                          <a:solidFill>
                            <a:srgbClr val="000000"/>
                          </a:solidFill>
                          <a:effectLst/>
                          <a:latin typeface="Calibri" panose="020F0502020204030204"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ctr"/>
                      <a:r>
                        <a:rPr lang="en-GB" sz="100" b="0" i="0" u="none" strike="noStrike">
                          <a:solidFill>
                            <a:srgbClr val="000000"/>
                          </a:solidFill>
                          <a:effectLst/>
                          <a:latin typeface="Calibri" panose="020F0502020204030204"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ctr"/>
                      <a:r>
                        <a:rPr lang="en-GB" sz="100" b="0" i="0" u="none" strike="noStrike">
                          <a:solidFill>
                            <a:srgbClr val="000000"/>
                          </a:solidFill>
                          <a:effectLst/>
                          <a:latin typeface="Calibri" panose="020F0502020204030204"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084581273"/>
                  </a:ext>
                </a:extLst>
              </a:tr>
              <a:tr h="151395">
                <a:tc>
                  <a:txBody>
                    <a:bodyPr/>
                    <a:lstStyle/>
                    <a:p>
                      <a:pPr algn="l" rtl="0" fontAlgn="ctr"/>
                      <a:r>
                        <a:rPr lang="en-GB" sz="700" b="0" i="0" u="none" strike="noStrike">
                          <a:solidFill>
                            <a:srgbClr val="FFFFFF"/>
                          </a:solidFill>
                          <a:effectLst/>
                          <a:latin typeface="Calibri" panose="020F0502020204030204" pitchFamily="34" charset="0"/>
                        </a:rPr>
                        <a:t>Regional integration</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9"/>
                    </a:solidFill>
                  </a:tcPr>
                </a:tc>
                <a:tc>
                  <a:txBody>
                    <a:bodyPr/>
                    <a:lstStyle/>
                    <a:p>
                      <a:pPr algn="ctr" rtl="0" fontAlgn="ctr"/>
                      <a:r>
                        <a:rPr lang="en-GB" sz="100" b="0" i="0" u="none" strike="noStrike">
                          <a:solidFill>
                            <a:srgbClr val="000000"/>
                          </a:solidFill>
                          <a:effectLst/>
                          <a:latin typeface="Calibri" panose="020F0502020204030204" pitchFamily="34" charset="0"/>
                        </a:rPr>
                        <a:t>0,58</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E483"/>
                    </a:solidFill>
                  </a:tcPr>
                </a:tc>
                <a:tc>
                  <a:txBody>
                    <a:bodyPr/>
                    <a:lstStyle/>
                    <a:p>
                      <a:pPr algn="ctr" rtl="0" fontAlgn="ctr"/>
                      <a:r>
                        <a:rPr lang="en-GB" sz="100" b="0" i="0" u="none" strike="noStrike">
                          <a:solidFill>
                            <a:srgbClr val="000000"/>
                          </a:solidFill>
                          <a:effectLst/>
                          <a:latin typeface="Calibri" panose="020F0502020204030204" pitchFamily="34" charset="0"/>
                        </a:rPr>
                        <a:t>0,4</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D27F"/>
                    </a:solidFill>
                  </a:tcPr>
                </a:tc>
                <a:tc>
                  <a:txBody>
                    <a:bodyPr/>
                    <a:lstStyle/>
                    <a:p>
                      <a:pPr algn="ctr" rtl="0" fontAlgn="ctr"/>
                      <a:r>
                        <a:rPr lang="en-GB" sz="100" b="0" i="0" u="none" strike="noStrike">
                          <a:solidFill>
                            <a:srgbClr val="000000"/>
                          </a:solidFill>
                          <a:effectLst/>
                          <a:latin typeface="Calibri" panose="020F0502020204030204"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GB" sz="100" b="0" i="0" u="none" strike="noStrike">
                          <a:solidFill>
                            <a:srgbClr val="000000"/>
                          </a:solidFill>
                          <a:effectLst/>
                          <a:latin typeface="Calibri" panose="020F0502020204030204" pitchFamily="34" charset="0"/>
                        </a:rPr>
                        <a:t>0,63</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DF82"/>
                    </a:solidFill>
                  </a:tcPr>
                </a:tc>
                <a:tc>
                  <a:txBody>
                    <a:bodyPr/>
                    <a:lstStyle/>
                    <a:p>
                      <a:pPr algn="ctr" rtl="0" fontAlgn="ctr"/>
                      <a:r>
                        <a:rPr lang="en-GB" sz="100" b="0" i="0" u="none" strike="noStrike">
                          <a:solidFill>
                            <a:srgbClr val="000000"/>
                          </a:solidFill>
                          <a:effectLst/>
                          <a:latin typeface="Calibri" panose="020F0502020204030204" pitchFamily="34" charset="0"/>
                        </a:rPr>
                        <a:t>0,49</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983"/>
                    </a:solidFill>
                  </a:tcPr>
                </a:tc>
                <a:tc>
                  <a:txBody>
                    <a:bodyPr/>
                    <a:lstStyle/>
                    <a:p>
                      <a:pPr algn="ctr" rtl="0" fontAlgn="ctr"/>
                      <a:r>
                        <a:rPr lang="en-GB" sz="100" b="0" i="0" u="none" strike="noStrike">
                          <a:solidFill>
                            <a:srgbClr val="000000"/>
                          </a:solidFill>
                          <a:effectLst/>
                          <a:latin typeface="Calibri" panose="020F0502020204030204" pitchFamily="34" charset="0"/>
                        </a:rPr>
                        <a:t>0,22</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A276"/>
                    </a:solidFill>
                  </a:tcPr>
                </a:tc>
                <a:tc>
                  <a:txBody>
                    <a:bodyPr/>
                    <a:lstStyle/>
                    <a:p>
                      <a:pPr algn="ctr" rtl="0" fontAlgn="ctr"/>
                      <a:r>
                        <a:rPr lang="en-GB" sz="100" b="0" i="0" u="none" strike="noStrike">
                          <a:solidFill>
                            <a:srgbClr val="000000"/>
                          </a:solidFill>
                          <a:effectLst/>
                          <a:latin typeface="Calibri" panose="020F0502020204030204" pitchFamily="34" charset="0"/>
                        </a:rPr>
                        <a:t>0,42</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D780"/>
                    </a:solidFill>
                  </a:tcPr>
                </a:tc>
                <a:tc>
                  <a:txBody>
                    <a:bodyPr/>
                    <a:lstStyle/>
                    <a:p>
                      <a:pPr algn="ctr" rtl="0" fontAlgn="ctr"/>
                      <a:r>
                        <a:rPr lang="en-GB" sz="100" b="0" i="0" u="none" strike="noStrike">
                          <a:solidFill>
                            <a:srgbClr val="000000"/>
                          </a:solidFill>
                          <a:effectLst/>
                          <a:latin typeface="Calibri" panose="020F0502020204030204" pitchFamily="34" charset="0"/>
                        </a:rPr>
                        <a:t>0,53</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884"/>
                    </a:solidFill>
                  </a:tcPr>
                </a:tc>
                <a:tc>
                  <a:txBody>
                    <a:bodyPr/>
                    <a:lstStyle/>
                    <a:p>
                      <a:pPr algn="ctr" rtl="0" fontAlgn="ctr"/>
                      <a:r>
                        <a:rPr lang="en-GB" sz="100" b="0" i="0" u="none" strike="noStrike">
                          <a:solidFill>
                            <a:srgbClr val="000000"/>
                          </a:solidFill>
                          <a:effectLst/>
                          <a:latin typeface="Calibri" panose="020F0502020204030204" pitchFamily="34" charset="0"/>
                        </a:rPr>
                        <a:t>0,28</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B279"/>
                    </a:solidFill>
                  </a:tcPr>
                </a:tc>
                <a:extLst>
                  <a:ext uri="{0D108BD9-81ED-4DB2-BD59-A6C34878D82A}">
                    <a16:rowId xmlns:a16="http://schemas.microsoft.com/office/drawing/2014/main" val="3962927615"/>
                  </a:ext>
                </a:extLst>
              </a:tr>
              <a:tr h="124159">
                <a:tc>
                  <a:txBody>
                    <a:bodyPr/>
                    <a:lstStyle/>
                    <a:p>
                      <a:pPr algn="l" rtl="0" fontAlgn="ctr"/>
                      <a:r>
                        <a:rPr lang="en-GB" sz="700" b="0" i="0" u="none" strike="noStrike">
                          <a:solidFill>
                            <a:srgbClr val="000000"/>
                          </a:solidFill>
                          <a:effectLst/>
                          <a:latin typeface="Calibri" panose="020F0502020204030204"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ctr"/>
                      <a:r>
                        <a:rPr lang="en-GB" sz="100" b="0" i="0" u="none" strike="noStrike">
                          <a:solidFill>
                            <a:srgbClr val="000000"/>
                          </a:solidFill>
                          <a:effectLst/>
                          <a:latin typeface="Calibri" panose="020F0502020204030204"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ctr"/>
                      <a:r>
                        <a:rPr lang="en-GB" sz="100" b="0" i="0" u="none" strike="noStrike">
                          <a:solidFill>
                            <a:srgbClr val="000000"/>
                          </a:solidFill>
                          <a:effectLst/>
                          <a:latin typeface="Calibri" panose="020F0502020204030204"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ctr"/>
                      <a:r>
                        <a:rPr lang="en-GB" sz="100" b="0" i="0" u="none" strike="noStrike">
                          <a:solidFill>
                            <a:srgbClr val="000000"/>
                          </a:solidFill>
                          <a:effectLst/>
                          <a:latin typeface="Calibri" panose="020F0502020204030204"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ctr"/>
                      <a:r>
                        <a:rPr lang="en-GB" sz="100" b="0" i="0" u="none" strike="noStrike">
                          <a:solidFill>
                            <a:srgbClr val="000000"/>
                          </a:solidFill>
                          <a:effectLst/>
                          <a:latin typeface="Calibri" panose="020F0502020204030204"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ctr"/>
                      <a:r>
                        <a:rPr lang="en-GB" sz="100" b="0" i="0" u="none" strike="noStrike">
                          <a:solidFill>
                            <a:srgbClr val="000000"/>
                          </a:solidFill>
                          <a:effectLst/>
                          <a:latin typeface="Calibri" panose="020F0502020204030204"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ctr"/>
                      <a:r>
                        <a:rPr lang="en-GB" sz="100" b="0" i="0" u="none" strike="noStrike">
                          <a:solidFill>
                            <a:srgbClr val="000000"/>
                          </a:solidFill>
                          <a:effectLst/>
                          <a:latin typeface="Calibri" panose="020F0502020204030204"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ctr"/>
                      <a:r>
                        <a:rPr lang="en-GB" sz="100" b="0" i="0" u="none" strike="noStrike">
                          <a:solidFill>
                            <a:srgbClr val="000000"/>
                          </a:solidFill>
                          <a:effectLst/>
                          <a:latin typeface="Calibri" panose="020F0502020204030204"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ctr"/>
                      <a:r>
                        <a:rPr lang="en-GB" sz="100" b="0" i="0" u="none" strike="noStrike">
                          <a:solidFill>
                            <a:srgbClr val="000000"/>
                          </a:solidFill>
                          <a:effectLst/>
                          <a:latin typeface="Calibri" panose="020F0502020204030204"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ctr"/>
                      <a:r>
                        <a:rPr lang="en-GB" sz="100" b="0" i="0" u="none" strike="noStrike">
                          <a:solidFill>
                            <a:srgbClr val="000000"/>
                          </a:solidFill>
                          <a:effectLst/>
                          <a:latin typeface="Calibri" panose="020F0502020204030204" pitchFamily="34" charset="0"/>
                        </a:rPr>
                        <a:t>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607093101"/>
                  </a:ext>
                </a:extLst>
              </a:tr>
              <a:tr h="129767">
                <a:tc>
                  <a:txBody>
                    <a:bodyPr/>
                    <a:lstStyle/>
                    <a:p>
                      <a:pPr algn="l" rtl="0" fontAlgn="ctr"/>
                      <a:r>
                        <a:rPr lang="en-GB" sz="700" b="0" i="0" u="none" strike="noStrike" dirty="0">
                          <a:solidFill>
                            <a:srgbClr val="FFFFFF"/>
                          </a:solidFill>
                          <a:effectLst/>
                          <a:latin typeface="Calibri" panose="020F0502020204030204" pitchFamily="34" charset="0"/>
                        </a:rPr>
                        <a:t>Overall </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9"/>
                    </a:solidFill>
                  </a:tcPr>
                </a:tc>
                <a:tc>
                  <a:txBody>
                    <a:bodyPr/>
                    <a:lstStyle/>
                    <a:p>
                      <a:pPr algn="ctr" rtl="0" fontAlgn="ctr"/>
                      <a:r>
                        <a:rPr lang="en-GB" sz="100" b="0" i="0" u="none" strike="noStrike">
                          <a:solidFill>
                            <a:srgbClr val="000000"/>
                          </a:solidFill>
                          <a:effectLst/>
                          <a:latin typeface="Calibri" panose="020F0502020204030204" pitchFamily="34" charset="0"/>
                        </a:rPr>
                        <a:t>0,69</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84"/>
                    </a:solidFill>
                  </a:tcPr>
                </a:tc>
                <a:tc>
                  <a:txBody>
                    <a:bodyPr/>
                    <a:lstStyle/>
                    <a:p>
                      <a:pPr algn="ctr" rtl="0" fontAlgn="ctr"/>
                      <a:r>
                        <a:rPr lang="en-GB" sz="100" b="0" i="0" u="none" strike="noStrike">
                          <a:solidFill>
                            <a:srgbClr val="000000"/>
                          </a:solidFill>
                          <a:effectLst/>
                          <a:latin typeface="Calibri" panose="020F0502020204030204" pitchFamily="34" charset="0"/>
                        </a:rPr>
                        <a:t>0,61</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9A74"/>
                    </a:solidFill>
                  </a:tcPr>
                </a:tc>
                <a:tc>
                  <a:txBody>
                    <a:bodyPr/>
                    <a:lstStyle/>
                    <a:p>
                      <a:pPr algn="ctr" rtl="0" fontAlgn="ctr"/>
                      <a:r>
                        <a:rPr lang="en-GB" sz="100" b="0" i="0" u="none" strike="noStrike">
                          <a:solidFill>
                            <a:srgbClr val="000000"/>
                          </a:solidFill>
                          <a:effectLst/>
                          <a:latin typeface="Calibri" panose="020F0502020204030204" pitchFamily="34" charset="0"/>
                        </a:rPr>
                        <a:t>0,65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C37C"/>
                    </a:solidFill>
                  </a:tcPr>
                </a:tc>
                <a:tc>
                  <a:txBody>
                    <a:bodyPr/>
                    <a:lstStyle/>
                    <a:p>
                      <a:pPr algn="ctr" rtl="0" fontAlgn="ctr"/>
                      <a:r>
                        <a:rPr lang="en-GB" sz="100" b="0" i="0" u="none" strike="noStrike">
                          <a:solidFill>
                            <a:srgbClr val="000000"/>
                          </a:solidFill>
                          <a:effectLst/>
                          <a:latin typeface="Calibri" panose="020F0502020204030204" pitchFamily="34" charset="0"/>
                        </a:rPr>
                        <a:t>0,79</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ECF7F"/>
                    </a:solidFill>
                  </a:tcPr>
                </a:tc>
                <a:tc>
                  <a:txBody>
                    <a:bodyPr/>
                    <a:lstStyle/>
                    <a:p>
                      <a:pPr algn="ctr" rtl="0" fontAlgn="ctr"/>
                      <a:r>
                        <a:rPr lang="en-GB" sz="100" b="0" i="0" u="none" strike="noStrike">
                          <a:solidFill>
                            <a:srgbClr val="000000"/>
                          </a:solidFill>
                          <a:effectLst/>
                          <a:latin typeface="Calibri" panose="020F0502020204030204" pitchFamily="34" charset="0"/>
                        </a:rPr>
                        <a:t>0,85</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GB" sz="100" b="0" i="0" u="none" strike="noStrike">
                          <a:solidFill>
                            <a:srgbClr val="000000"/>
                          </a:solidFill>
                          <a:effectLst/>
                          <a:latin typeface="Calibri" panose="020F0502020204030204" pitchFamily="34" charset="0"/>
                        </a:rPr>
                        <a:t>0,56</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r>
                        <a:rPr lang="en-GB" sz="100" b="0" i="0" u="none" strike="noStrike">
                          <a:solidFill>
                            <a:srgbClr val="000000"/>
                          </a:solidFill>
                          <a:effectLst/>
                          <a:latin typeface="Calibri" panose="020F0502020204030204" pitchFamily="34" charset="0"/>
                        </a:rPr>
                        <a:t>0,83</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47D"/>
                    </a:solidFill>
                  </a:tcPr>
                </a:tc>
                <a:tc>
                  <a:txBody>
                    <a:bodyPr/>
                    <a:lstStyle/>
                    <a:p>
                      <a:pPr algn="ctr" rtl="0" fontAlgn="ctr"/>
                      <a:r>
                        <a:rPr lang="en-GB" sz="100" b="0" i="0" u="none" strike="noStrike">
                          <a:solidFill>
                            <a:srgbClr val="000000"/>
                          </a:solidFill>
                          <a:effectLst/>
                          <a:latin typeface="Calibri" panose="020F0502020204030204" pitchFamily="34" charset="0"/>
                        </a:rPr>
                        <a:t>0,79</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ECF7F"/>
                    </a:solidFill>
                  </a:tcPr>
                </a:tc>
                <a:tc>
                  <a:txBody>
                    <a:bodyPr/>
                    <a:lstStyle/>
                    <a:p>
                      <a:pPr algn="ctr" rtl="0" fontAlgn="ctr"/>
                      <a:r>
                        <a:rPr lang="en-GB" sz="100" b="0" i="0" u="none" strike="noStrike" dirty="0">
                          <a:solidFill>
                            <a:srgbClr val="000000"/>
                          </a:solidFill>
                          <a:effectLst/>
                          <a:latin typeface="Calibri" panose="020F0502020204030204" pitchFamily="34" charset="0"/>
                        </a:rPr>
                        <a:t>0,68</a:t>
                      </a:r>
                    </a:p>
                  </a:txBody>
                  <a:tcPr marL="3602" marR="3602" marT="36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182"/>
                    </a:solidFill>
                  </a:tcPr>
                </a:tc>
                <a:extLst>
                  <a:ext uri="{0D108BD9-81ED-4DB2-BD59-A6C34878D82A}">
                    <a16:rowId xmlns:a16="http://schemas.microsoft.com/office/drawing/2014/main" val="2432109552"/>
                  </a:ext>
                </a:extLst>
              </a:tr>
            </a:tbl>
          </a:graphicData>
        </a:graphic>
      </p:graphicFrame>
      <p:sp>
        <p:nvSpPr>
          <p:cNvPr id="2" name="Footer Placeholder 1"/>
          <p:cNvSpPr>
            <a:spLocks noGrp="1"/>
          </p:cNvSpPr>
          <p:nvPr>
            <p:ph type="ftr" sz="quarter" idx="11"/>
          </p:nvPr>
        </p:nvSpPr>
        <p:spPr>
          <a:xfrm>
            <a:off x="3799821" y="5261127"/>
            <a:ext cx="3086100" cy="304271"/>
          </a:xfrm>
        </p:spPr>
        <p:txBody>
          <a:bodyPr/>
          <a:lstStyle/>
          <a:p>
            <a:pPr defTabSz="685800"/>
            <a:r>
              <a:rPr lang="en-GB" dirty="0" smtClean="0">
                <a:solidFill>
                  <a:prstClr val="black">
                    <a:tint val="75000"/>
                  </a:prstClr>
                </a:solidFill>
              </a:rPr>
              <a:t>USAID EPA Workshop 29-30 November 2022</a:t>
            </a:r>
            <a:endParaRPr lang="en-GB" dirty="0">
              <a:solidFill>
                <a:prstClr val="black">
                  <a:tint val="75000"/>
                </a:prstClr>
              </a:solidFill>
            </a:endParaRPr>
          </a:p>
        </p:txBody>
      </p:sp>
      <p:sp>
        <p:nvSpPr>
          <p:cNvPr id="3" name="Slide Number Placeholder 2"/>
          <p:cNvSpPr>
            <a:spLocks noGrp="1"/>
          </p:cNvSpPr>
          <p:nvPr>
            <p:ph type="sldNum" sz="quarter" idx="12"/>
          </p:nvPr>
        </p:nvSpPr>
        <p:spPr/>
        <p:txBody>
          <a:bodyPr/>
          <a:lstStyle/>
          <a:p>
            <a:pPr defTabSz="685800"/>
            <a:fld id="{08F5414A-BD07-439E-A015-997FE4A1D0F3}" type="slidenum">
              <a:rPr lang="en-GB" smtClean="0">
                <a:solidFill>
                  <a:prstClr val="black">
                    <a:tint val="75000"/>
                  </a:prstClr>
                </a:solidFill>
              </a:rPr>
              <a:pPr defTabSz="685800"/>
              <a:t>4</a:t>
            </a:fld>
            <a:endParaRPr lang="en-GB">
              <a:solidFill>
                <a:prstClr val="black">
                  <a:tint val="75000"/>
                </a:prstClr>
              </a:solidFill>
            </a:endParaRPr>
          </a:p>
        </p:txBody>
      </p:sp>
    </p:spTree>
    <p:extLst>
      <p:ext uri="{BB962C8B-B14F-4D97-AF65-F5344CB8AC3E}">
        <p14:creationId xmlns:p14="http://schemas.microsoft.com/office/powerpoint/2010/main" val="3159324950"/>
      </p:ext>
    </p:extLst>
  </p:cSld>
  <p:clrMapOvr>
    <a:masterClrMapping/>
  </p:clrMapOvr>
  <p:transition>
    <p:wipe dir="d"/>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 name="Picture 344"/>
          <p:cNvPicPr/>
          <p:nvPr/>
        </p:nvPicPr>
        <p:blipFill>
          <a:blip r:embed="rId2"/>
          <a:stretch/>
        </p:blipFill>
        <p:spPr>
          <a:xfrm>
            <a:off x="654" y="5094779"/>
            <a:ext cx="9139188" cy="398392"/>
          </a:xfrm>
          <a:prstGeom prst="rect">
            <a:avLst/>
          </a:prstGeom>
          <a:ln>
            <a:noFill/>
          </a:ln>
        </p:spPr>
      </p:pic>
      <p:pic>
        <p:nvPicPr>
          <p:cNvPr id="8" name="Graphic 7">
            <a:extLst>
              <a:ext uri="{FF2B5EF4-FFF2-40B4-BE49-F238E27FC236}">
                <a16:creationId xmlns:a16="http://schemas.microsoft.com/office/drawing/2014/main" id="{2D8B4D8D-DB39-4C68-B31B-1415C428EA5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28881" y="34360"/>
            <a:ext cx="2001759" cy="1015291"/>
          </a:xfrm>
          <a:prstGeom prst="rect">
            <a:avLst/>
          </a:prstGeom>
        </p:spPr>
      </p:pic>
      <p:sp>
        <p:nvSpPr>
          <p:cNvPr id="17" name="Line 7">
            <a:extLst>
              <a:ext uri="{FF2B5EF4-FFF2-40B4-BE49-F238E27FC236}">
                <a16:creationId xmlns:a16="http://schemas.microsoft.com/office/drawing/2014/main" id="{94FA6878-916A-435F-B39A-F261BC435CFB}"/>
              </a:ext>
            </a:extLst>
          </p:cNvPr>
          <p:cNvSpPr/>
          <p:nvPr/>
        </p:nvSpPr>
        <p:spPr>
          <a:xfrm>
            <a:off x="2660866" y="5191021"/>
            <a:ext cx="0" cy="152608"/>
          </a:xfrm>
          <a:prstGeom prst="line">
            <a:avLst/>
          </a:prstGeom>
          <a:ln w="6350">
            <a:solidFill>
              <a:srgbClr val="00FFFF"/>
            </a:solidFill>
            <a:round/>
          </a:ln>
        </p:spPr>
        <p:style>
          <a:lnRef idx="0">
            <a:scrgbClr r="0" g="0" b="0"/>
          </a:lnRef>
          <a:fillRef idx="0">
            <a:scrgbClr r="0" g="0" b="0"/>
          </a:fillRef>
          <a:effectRef idx="0">
            <a:scrgbClr r="0" g="0" b="0"/>
          </a:effectRef>
          <a:fontRef idx="minor"/>
        </p:style>
        <p:txBody>
          <a:bodyPr/>
          <a:lstStyle/>
          <a:p>
            <a:pPr defTabSz="829452"/>
            <a:endParaRPr lang="en-US" sz="1633" dirty="0">
              <a:solidFill>
                <a:prstClr val="black"/>
              </a:solidFill>
              <a:latin typeface="Arial" panose="020B0604020202020204"/>
            </a:endParaRPr>
          </a:p>
        </p:txBody>
      </p:sp>
      <p:sp>
        <p:nvSpPr>
          <p:cNvPr id="19" name="CustomShape 6">
            <a:extLst>
              <a:ext uri="{FF2B5EF4-FFF2-40B4-BE49-F238E27FC236}">
                <a16:creationId xmlns:a16="http://schemas.microsoft.com/office/drawing/2014/main" id="{5625F217-0C9C-406A-805E-B205376D8F82}"/>
              </a:ext>
            </a:extLst>
          </p:cNvPr>
          <p:cNvSpPr/>
          <p:nvPr/>
        </p:nvSpPr>
        <p:spPr>
          <a:xfrm>
            <a:off x="699145" y="5139190"/>
            <a:ext cx="7267988" cy="256996"/>
          </a:xfrm>
          <a:prstGeom prst="rect">
            <a:avLst/>
          </a:prstGeom>
          <a:noFill/>
          <a:ln>
            <a:noFill/>
          </a:ln>
        </p:spPr>
        <p:style>
          <a:lnRef idx="0">
            <a:scrgbClr r="0" g="0" b="0"/>
          </a:lnRef>
          <a:fillRef idx="0">
            <a:scrgbClr r="0" g="0" b="0"/>
          </a:fillRef>
          <a:effectRef idx="0">
            <a:scrgbClr r="0" g="0" b="0"/>
          </a:effectRef>
          <a:fontRef idx="minor"/>
        </p:style>
        <p:txBody>
          <a:bodyPr lIns="81638" tIns="40819" rIns="81638" bIns="40819"/>
          <a:lstStyle/>
          <a:p>
            <a:pPr defTabSz="829452"/>
            <a:r>
              <a:rPr lang="en-US" sz="907" spc="-1" dirty="0">
                <a:solidFill>
                  <a:srgbClr val="00FFFF"/>
                </a:solidFill>
                <a:latin typeface="Arial" panose="020B0604020202020204"/>
                <a:ea typeface="DejaVu Sans"/>
              </a:rPr>
              <a:t>The Energy Community </a:t>
            </a:r>
            <a:r>
              <a:rPr lang="en-US" sz="907" spc="-1" dirty="0" smtClean="0">
                <a:solidFill>
                  <a:srgbClr val="00FFFF"/>
                </a:solidFill>
                <a:latin typeface="Arial" panose="020B0604020202020204"/>
                <a:ea typeface="DejaVu Sans"/>
              </a:rPr>
              <a:t>Secretariat</a:t>
            </a:r>
            <a:endParaRPr lang="en-US" sz="907" spc="-1" dirty="0">
              <a:solidFill>
                <a:srgbClr val="00FFFF"/>
              </a:solidFill>
              <a:latin typeface="Arial" panose="020B0604020202020204"/>
            </a:endParaRPr>
          </a:p>
          <a:p>
            <a:pPr defTabSz="829452"/>
            <a:endParaRPr lang="en-US" sz="907" spc="-1" dirty="0">
              <a:solidFill>
                <a:prstClr val="black"/>
              </a:solidFill>
              <a:latin typeface="Arial" panose="020B0604020202020204"/>
            </a:endParaRPr>
          </a:p>
        </p:txBody>
      </p:sp>
      <p:sp>
        <p:nvSpPr>
          <p:cNvPr id="14" name="Titel 1"/>
          <p:cNvSpPr txBox="1">
            <a:spLocks/>
          </p:cNvSpPr>
          <p:nvPr/>
        </p:nvSpPr>
        <p:spPr>
          <a:xfrm>
            <a:off x="2130640" y="393322"/>
            <a:ext cx="6358267" cy="517260"/>
          </a:xfrm>
          <a:prstGeom prst="rect">
            <a:avLst/>
          </a:prstGeom>
        </p:spPr>
        <p:txBody>
          <a:bodyPr vert="horz" lIns="82944" tIns="41472" rIns="82944" bIns="41472" rtlCol="0" anchor="ctr">
            <a:noAutofit/>
          </a:bodyPr>
          <a:lstStyle>
            <a:lvl1pPr marL="0" algn="l" defTabSz="380985" rtl="0" eaLnBrk="1" latinLnBrk="0" hangingPunct="1">
              <a:spcBef>
                <a:spcPct val="0"/>
              </a:spcBef>
              <a:buNone/>
              <a:defRPr lang="de-DE" sz="1833" i="1" kern="1200" dirty="0">
                <a:solidFill>
                  <a:schemeClr val="tx2"/>
                </a:solidFill>
                <a:latin typeface="+mj-lt"/>
                <a:ea typeface="+mj-ea"/>
                <a:cs typeface="+mj-cs"/>
              </a:defRPr>
            </a:lvl1pPr>
          </a:lstStyle>
          <a:p>
            <a:r>
              <a:rPr lang="en-GB" sz="1633" b="1" i="0" cap="all" spc="-1" dirty="0" smtClean="0">
                <a:solidFill>
                  <a:srgbClr val="FDD204"/>
                </a:solidFill>
                <a:latin typeface="Arial"/>
                <a:ea typeface="+mn-ea"/>
                <a:cs typeface="+mn-cs"/>
              </a:rPr>
              <a:t>  CACM regulation in </a:t>
            </a:r>
            <a:r>
              <a:rPr lang="en-GB" sz="1633" b="1" i="0" cap="all" spc="-1" dirty="0">
                <a:solidFill>
                  <a:srgbClr val="FDD204"/>
                </a:solidFill>
                <a:latin typeface="Arial"/>
                <a:ea typeface="+mn-ea"/>
                <a:cs typeface="+mn-cs"/>
              </a:rPr>
              <a:t>the Energy Community </a:t>
            </a:r>
          </a:p>
        </p:txBody>
      </p:sp>
      <p:sp>
        <p:nvSpPr>
          <p:cNvPr id="9" name="TextBox 8"/>
          <p:cNvSpPr txBox="1"/>
          <p:nvPr/>
        </p:nvSpPr>
        <p:spPr>
          <a:xfrm>
            <a:off x="548380" y="1269544"/>
            <a:ext cx="8307977" cy="3754874"/>
          </a:xfrm>
          <a:prstGeom prst="rect">
            <a:avLst/>
          </a:prstGeom>
          <a:noFill/>
        </p:spPr>
        <p:txBody>
          <a:bodyPr wrap="square" rtlCol="0">
            <a:spAutoFit/>
          </a:bodyPr>
          <a:lstStyle/>
          <a:p>
            <a:pPr marL="285750" indent="-285750">
              <a:buFont typeface="Wingdings" panose="05000000000000000000" pitchFamily="2" charset="2"/>
              <a:buChar char="Ø"/>
            </a:pPr>
            <a:r>
              <a:rPr lang="en-GB" sz="1600" b="1" dirty="0" smtClean="0"/>
              <a:t>Regulation</a:t>
            </a:r>
            <a:r>
              <a:rPr lang="en-GB" sz="1600" dirty="0" smtClean="0"/>
              <a:t> </a:t>
            </a:r>
            <a:r>
              <a:rPr lang="en-GB" sz="1600" dirty="0"/>
              <a:t>(EU) </a:t>
            </a:r>
            <a:r>
              <a:rPr lang="en-GB" sz="1600" dirty="0" smtClean="0"/>
              <a:t>2015/1222 establishing </a:t>
            </a:r>
            <a:r>
              <a:rPr lang="en-GB" sz="1600" dirty="0"/>
              <a:t>a guideline on capacity allocation and congestion </a:t>
            </a:r>
            <a:r>
              <a:rPr lang="en-GB" sz="1600" dirty="0" smtClean="0"/>
              <a:t>management</a:t>
            </a:r>
          </a:p>
          <a:p>
            <a:endParaRPr lang="en-GB" sz="1600" dirty="0" smtClean="0"/>
          </a:p>
          <a:p>
            <a:r>
              <a:rPr lang="en-GB" sz="1600" dirty="0" smtClean="0"/>
              <a:t>Proposed for adoption at the Ministerial Council on 15 December 2022,</a:t>
            </a:r>
          </a:p>
          <a:p>
            <a:endParaRPr lang="en-GB" sz="1600" dirty="0" smtClean="0"/>
          </a:p>
          <a:p>
            <a:r>
              <a:rPr lang="en-GB" sz="1600" dirty="0" smtClean="0"/>
              <a:t>Procedural act on energy market integration: </a:t>
            </a:r>
          </a:p>
          <a:p>
            <a:pPr marL="285750" indent="-285750">
              <a:buFont typeface="Wingdings" panose="05000000000000000000" pitchFamily="2" charset="2"/>
              <a:buChar char="Ø"/>
            </a:pPr>
            <a:endParaRPr lang="en-GB" sz="1600" dirty="0" smtClean="0"/>
          </a:p>
          <a:p>
            <a:r>
              <a:rPr lang="en-GB" i="1" dirty="0" smtClean="0"/>
              <a:t>Where </a:t>
            </a:r>
            <a:r>
              <a:rPr lang="en-GB" i="1" dirty="0"/>
              <a:t>a Decision adopted by the Ministerial Council under both Title II and Title III of the Treaty provides that energy sector stakeholders from Contracting Parties apply terms, conditions and methodologies already adopted in accordance with procedures of European Union law, the relevant energy sector stakeholders from the European Union, in particular transmission system operators and nominated electricity market operators shall treat the energy sector stakeholders from Contracting Parties in the same manner as energy sector stakeholders from the European Union</a:t>
            </a:r>
            <a:r>
              <a:rPr lang="en-GB" dirty="0"/>
              <a:t>. </a:t>
            </a:r>
            <a:endParaRPr lang="en-GB" sz="1600" dirty="0"/>
          </a:p>
        </p:txBody>
      </p:sp>
      <p:sp>
        <p:nvSpPr>
          <p:cNvPr id="2" name="Footer Placeholder 1"/>
          <p:cNvSpPr>
            <a:spLocks noGrp="1"/>
          </p:cNvSpPr>
          <p:nvPr>
            <p:ph type="ftr" sz="quarter" idx="11"/>
          </p:nvPr>
        </p:nvSpPr>
        <p:spPr>
          <a:xfrm>
            <a:off x="3028950" y="5208702"/>
            <a:ext cx="3086100" cy="304271"/>
          </a:xfrm>
        </p:spPr>
        <p:txBody>
          <a:bodyPr/>
          <a:lstStyle/>
          <a:p>
            <a:pPr defTabSz="685800"/>
            <a:r>
              <a:rPr lang="en-GB" dirty="0" smtClean="0">
                <a:solidFill>
                  <a:prstClr val="black">
                    <a:tint val="75000"/>
                  </a:prstClr>
                </a:solidFill>
              </a:rPr>
              <a:t>USAID EPA Workshop 29-30 November 2022</a:t>
            </a:r>
            <a:endParaRPr lang="en-GB" dirty="0">
              <a:solidFill>
                <a:prstClr val="black">
                  <a:tint val="75000"/>
                </a:prstClr>
              </a:solidFill>
            </a:endParaRPr>
          </a:p>
        </p:txBody>
      </p:sp>
      <p:sp>
        <p:nvSpPr>
          <p:cNvPr id="3" name="Slide Number Placeholder 2"/>
          <p:cNvSpPr>
            <a:spLocks noGrp="1"/>
          </p:cNvSpPr>
          <p:nvPr>
            <p:ph type="sldNum" sz="quarter" idx="12"/>
          </p:nvPr>
        </p:nvSpPr>
        <p:spPr/>
        <p:txBody>
          <a:bodyPr/>
          <a:lstStyle/>
          <a:p>
            <a:pPr defTabSz="685800"/>
            <a:fld id="{08F5414A-BD07-439E-A015-997FE4A1D0F3}" type="slidenum">
              <a:rPr lang="en-GB" smtClean="0">
                <a:solidFill>
                  <a:prstClr val="black">
                    <a:tint val="75000"/>
                  </a:prstClr>
                </a:solidFill>
              </a:rPr>
              <a:pPr defTabSz="685800"/>
              <a:t>5</a:t>
            </a:fld>
            <a:endParaRPr lang="en-GB">
              <a:solidFill>
                <a:prstClr val="black">
                  <a:tint val="75000"/>
                </a:prstClr>
              </a:solidFill>
            </a:endParaRPr>
          </a:p>
        </p:txBody>
      </p:sp>
    </p:spTree>
    <p:extLst>
      <p:ext uri="{BB962C8B-B14F-4D97-AF65-F5344CB8AC3E}">
        <p14:creationId xmlns:p14="http://schemas.microsoft.com/office/powerpoint/2010/main" val="3634290771"/>
      </p:ext>
    </p:extLst>
  </p:cSld>
  <p:clrMapOvr>
    <a:masterClrMapping/>
  </p:clrMapOvr>
  <p:transition>
    <p:wipe dir="d"/>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42921" y="512009"/>
            <a:ext cx="6891840" cy="399468"/>
          </a:xfrm>
          <a:prstGeom prst="rect">
            <a:avLst/>
          </a:prstGeom>
          <a:noFill/>
        </p:spPr>
        <p:txBody>
          <a:bodyPr wrap="square" rtlCol="0">
            <a:spAutoFit/>
          </a:bodyPr>
          <a:lstStyle/>
          <a:p>
            <a:pPr algn="ctr" defTabSz="233280">
              <a:spcBef>
                <a:spcPct val="0"/>
              </a:spcBef>
              <a:defRPr/>
            </a:pPr>
            <a:r>
              <a:rPr lang="en-US" sz="1996" b="1" cap="all" spc="-1" dirty="0" smtClean="0">
                <a:solidFill>
                  <a:srgbClr val="FDD204"/>
                </a:solidFill>
                <a:latin typeface="Arial"/>
              </a:rPr>
              <a:t>End user prices IN </a:t>
            </a:r>
            <a:r>
              <a:rPr lang="en-US" sz="1996" b="1" cap="all" spc="-1" dirty="0">
                <a:solidFill>
                  <a:srgbClr val="FDD204"/>
                </a:solidFill>
                <a:latin typeface="Arial"/>
              </a:rPr>
              <a:t>THE ENERGY COMMUNITY</a:t>
            </a:r>
            <a:endParaRPr lang="en-GB" sz="1996" b="1" cap="all" spc="-1" dirty="0">
              <a:solidFill>
                <a:srgbClr val="FDD204"/>
              </a:solidFill>
              <a:latin typeface="Arial"/>
            </a:endParaRPr>
          </a:p>
        </p:txBody>
      </p:sp>
      <p:pic>
        <p:nvPicPr>
          <p:cNvPr id="7" name="Picture 6"/>
          <p:cNvPicPr/>
          <p:nvPr/>
        </p:nvPicPr>
        <p:blipFill>
          <a:blip r:embed="rId3"/>
          <a:stretch/>
        </p:blipFill>
        <p:spPr>
          <a:xfrm>
            <a:off x="654" y="5094779"/>
            <a:ext cx="9139188" cy="398392"/>
          </a:xfrm>
          <a:prstGeom prst="rect">
            <a:avLst/>
          </a:prstGeom>
          <a:ln>
            <a:noFill/>
          </a:ln>
        </p:spPr>
      </p:pic>
      <p:sp>
        <p:nvSpPr>
          <p:cNvPr id="8" name="CustomShape 6">
            <a:extLst>
              <a:ext uri="{FF2B5EF4-FFF2-40B4-BE49-F238E27FC236}">
                <a16:creationId xmlns:a16="http://schemas.microsoft.com/office/drawing/2014/main" id="{8FEE938E-C46C-44BE-8ECE-3E8A711739BB}"/>
              </a:ext>
            </a:extLst>
          </p:cNvPr>
          <p:cNvSpPr/>
          <p:nvPr/>
        </p:nvSpPr>
        <p:spPr>
          <a:xfrm>
            <a:off x="699146" y="5139190"/>
            <a:ext cx="4555716" cy="256996"/>
          </a:xfrm>
          <a:prstGeom prst="rect">
            <a:avLst/>
          </a:prstGeom>
          <a:noFill/>
          <a:ln>
            <a:noFill/>
          </a:ln>
        </p:spPr>
        <p:style>
          <a:lnRef idx="0">
            <a:scrgbClr r="0" g="0" b="0"/>
          </a:lnRef>
          <a:fillRef idx="0">
            <a:scrgbClr r="0" g="0" b="0"/>
          </a:fillRef>
          <a:effectRef idx="0">
            <a:scrgbClr r="0" g="0" b="0"/>
          </a:effectRef>
          <a:fontRef idx="minor"/>
        </p:style>
        <p:txBody>
          <a:bodyPr lIns="81638" tIns="40819" rIns="81638" bIns="40819"/>
          <a:lstStyle/>
          <a:p>
            <a:pPr>
              <a:lnSpc>
                <a:spcPct val="100000"/>
              </a:lnSpc>
            </a:pPr>
            <a:r>
              <a:rPr lang="en-US" sz="907" spc="-1" dirty="0">
                <a:solidFill>
                  <a:srgbClr val="00FFFF"/>
                </a:solidFill>
                <a:latin typeface="+mj-lt"/>
                <a:ea typeface="DejaVu Sans"/>
              </a:rPr>
              <a:t>The Energy Community Secretariat</a:t>
            </a:r>
            <a:endParaRPr lang="en-US" sz="907" spc="-1" dirty="0">
              <a:latin typeface="+mj-lt"/>
            </a:endParaRPr>
          </a:p>
        </p:txBody>
      </p:sp>
      <p:pic>
        <p:nvPicPr>
          <p:cNvPr id="11" name="Graphic 8">
            <a:extLst>
              <a:ext uri="{FF2B5EF4-FFF2-40B4-BE49-F238E27FC236}">
                <a16:creationId xmlns:a16="http://schemas.microsoft.com/office/drawing/2014/main" id="{8F39766C-D9F1-4CDA-ADFD-E6415BB305F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06381" y="93256"/>
            <a:ext cx="2001759" cy="1015291"/>
          </a:xfrm>
          <a:prstGeom prst="rect">
            <a:avLst/>
          </a:prstGeom>
        </p:spPr>
      </p:pic>
      <p:graphicFrame>
        <p:nvGraphicFramePr>
          <p:cNvPr id="9" name="Chart 8"/>
          <p:cNvGraphicFramePr>
            <a:graphicFrameLocks/>
          </p:cNvGraphicFramePr>
          <p:nvPr>
            <p:extLst/>
          </p:nvPr>
        </p:nvGraphicFramePr>
        <p:xfrm>
          <a:off x="441852" y="1152958"/>
          <a:ext cx="4038675" cy="311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p:cNvGraphicFramePr>
            <a:graphicFrameLocks/>
          </p:cNvGraphicFramePr>
          <p:nvPr>
            <p:extLst/>
          </p:nvPr>
        </p:nvGraphicFramePr>
        <p:xfrm>
          <a:off x="4682074" y="1053087"/>
          <a:ext cx="3945653" cy="3356519"/>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p:cNvSpPr txBox="1"/>
          <p:nvPr/>
        </p:nvSpPr>
        <p:spPr>
          <a:xfrm>
            <a:off x="441852" y="4270958"/>
            <a:ext cx="4030923" cy="650691"/>
          </a:xfrm>
          <a:prstGeom prst="rect">
            <a:avLst/>
          </a:prstGeom>
          <a:noFill/>
        </p:spPr>
        <p:txBody>
          <a:bodyPr wrap="square" rtlCol="0">
            <a:spAutoFit/>
          </a:bodyPr>
          <a:lstStyle/>
          <a:p>
            <a:pPr algn="l"/>
            <a:r>
              <a:rPr lang="en-GB" sz="907" dirty="0">
                <a:latin typeface="+mj-lt"/>
              </a:rPr>
              <a:t>Households prices increased 38% in Moldova, 18% in Georgia and 12% in North Macedonia, 15% in EU-27.</a:t>
            </a:r>
          </a:p>
          <a:p>
            <a:pPr algn="l"/>
            <a:r>
              <a:rPr lang="en-GB" sz="907" dirty="0">
                <a:latin typeface="+mj-lt"/>
              </a:rPr>
              <a:t>Average prices charged to households in EU-27 are two to four times higher than in any CP. </a:t>
            </a:r>
          </a:p>
        </p:txBody>
      </p:sp>
      <p:sp>
        <p:nvSpPr>
          <p:cNvPr id="12" name="TextBox 11"/>
          <p:cNvSpPr txBox="1"/>
          <p:nvPr/>
        </p:nvSpPr>
        <p:spPr>
          <a:xfrm>
            <a:off x="4570248" y="4361340"/>
            <a:ext cx="4030923" cy="511102"/>
          </a:xfrm>
          <a:prstGeom prst="rect">
            <a:avLst/>
          </a:prstGeom>
          <a:noFill/>
        </p:spPr>
        <p:txBody>
          <a:bodyPr wrap="square" rtlCol="0">
            <a:spAutoFit/>
          </a:bodyPr>
          <a:lstStyle/>
          <a:p>
            <a:r>
              <a:rPr lang="en-GB" sz="907" dirty="0">
                <a:latin typeface="+mj-lt"/>
              </a:rPr>
              <a:t>Industry prices increased 124% </a:t>
            </a:r>
            <a:r>
              <a:rPr lang="en-GB" sz="907" dirty="0">
                <a:latin typeface="+mj-lt"/>
              </a:rPr>
              <a:t>in North Macedonia, </a:t>
            </a:r>
            <a:r>
              <a:rPr lang="en-GB" sz="907" dirty="0">
                <a:latin typeface="+mj-lt"/>
              </a:rPr>
              <a:t>21% in Serbia, 20% in Moldova, 8% in Georgia and 38% in EU-27.</a:t>
            </a:r>
          </a:p>
          <a:p>
            <a:r>
              <a:rPr lang="en-GB" sz="907" dirty="0">
                <a:latin typeface="+mj-lt"/>
              </a:rPr>
              <a:t>The gap to EU-27 average increased, except in North Macedonia. </a:t>
            </a:r>
          </a:p>
        </p:txBody>
      </p:sp>
      <p:sp>
        <p:nvSpPr>
          <p:cNvPr id="13" name="Footer Placeholder 1"/>
          <p:cNvSpPr txBox="1">
            <a:spLocks/>
          </p:cNvSpPr>
          <p:nvPr/>
        </p:nvSpPr>
        <p:spPr>
          <a:xfrm>
            <a:off x="3799821" y="5261127"/>
            <a:ext cx="3086100" cy="304271"/>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r>
              <a:rPr lang="en-GB" sz="900" smtClean="0">
                <a:solidFill>
                  <a:prstClr val="black">
                    <a:tint val="75000"/>
                  </a:prstClr>
                </a:solidFill>
              </a:rPr>
              <a:t>USAID EPA Workshop 29-30 November 2022</a:t>
            </a:r>
            <a:endParaRPr lang="en-GB" sz="900" dirty="0">
              <a:solidFill>
                <a:prstClr val="black">
                  <a:tint val="75000"/>
                </a:prstClr>
              </a:solidFill>
            </a:endParaRPr>
          </a:p>
        </p:txBody>
      </p:sp>
    </p:spTree>
    <p:extLst>
      <p:ext uri="{BB962C8B-B14F-4D97-AF65-F5344CB8AC3E}">
        <p14:creationId xmlns:p14="http://schemas.microsoft.com/office/powerpoint/2010/main" val="3021229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 name="Picture 344"/>
          <p:cNvPicPr/>
          <p:nvPr/>
        </p:nvPicPr>
        <p:blipFill>
          <a:blip r:embed="rId2"/>
          <a:stretch/>
        </p:blipFill>
        <p:spPr>
          <a:xfrm>
            <a:off x="654" y="5094779"/>
            <a:ext cx="9139188" cy="398392"/>
          </a:xfrm>
          <a:prstGeom prst="rect">
            <a:avLst/>
          </a:prstGeom>
          <a:ln>
            <a:noFill/>
          </a:ln>
        </p:spPr>
      </p:pic>
      <p:pic>
        <p:nvPicPr>
          <p:cNvPr id="8" name="Graphic 7">
            <a:extLst>
              <a:ext uri="{FF2B5EF4-FFF2-40B4-BE49-F238E27FC236}">
                <a16:creationId xmlns:a16="http://schemas.microsoft.com/office/drawing/2014/main" id="{2D8B4D8D-DB39-4C68-B31B-1415C428EA5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28881" y="34360"/>
            <a:ext cx="2001759" cy="1015291"/>
          </a:xfrm>
          <a:prstGeom prst="rect">
            <a:avLst/>
          </a:prstGeom>
        </p:spPr>
      </p:pic>
      <p:sp>
        <p:nvSpPr>
          <p:cNvPr id="17" name="Line 7">
            <a:extLst>
              <a:ext uri="{FF2B5EF4-FFF2-40B4-BE49-F238E27FC236}">
                <a16:creationId xmlns:a16="http://schemas.microsoft.com/office/drawing/2014/main" id="{94FA6878-916A-435F-B39A-F261BC435CFB}"/>
              </a:ext>
            </a:extLst>
          </p:cNvPr>
          <p:cNvSpPr/>
          <p:nvPr/>
        </p:nvSpPr>
        <p:spPr>
          <a:xfrm>
            <a:off x="2660866" y="5191021"/>
            <a:ext cx="0" cy="152608"/>
          </a:xfrm>
          <a:prstGeom prst="line">
            <a:avLst/>
          </a:prstGeom>
          <a:ln w="6350">
            <a:solidFill>
              <a:srgbClr val="00FFFF"/>
            </a:solidFill>
            <a:round/>
          </a:ln>
        </p:spPr>
        <p:style>
          <a:lnRef idx="0">
            <a:scrgbClr r="0" g="0" b="0"/>
          </a:lnRef>
          <a:fillRef idx="0">
            <a:scrgbClr r="0" g="0" b="0"/>
          </a:fillRef>
          <a:effectRef idx="0">
            <a:scrgbClr r="0" g="0" b="0"/>
          </a:effectRef>
          <a:fontRef idx="minor"/>
        </p:style>
        <p:txBody>
          <a:bodyPr/>
          <a:lstStyle/>
          <a:p>
            <a:pPr defTabSz="829452"/>
            <a:endParaRPr lang="en-US" sz="1633" dirty="0">
              <a:solidFill>
                <a:prstClr val="black"/>
              </a:solidFill>
              <a:latin typeface="Arial" panose="020B0604020202020204"/>
            </a:endParaRPr>
          </a:p>
        </p:txBody>
      </p:sp>
      <p:sp>
        <p:nvSpPr>
          <p:cNvPr id="19" name="CustomShape 6">
            <a:extLst>
              <a:ext uri="{FF2B5EF4-FFF2-40B4-BE49-F238E27FC236}">
                <a16:creationId xmlns:a16="http://schemas.microsoft.com/office/drawing/2014/main" id="{5625F217-0C9C-406A-805E-B205376D8F82}"/>
              </a:ext>
            </a:extLst>
          </p:cNvPr>
          <p:cNvSpPr/>
          <p:nvPr/>
        </p:nvSpPr>
        <p:spPr>
          <a:xfrm>
            <a:off x="699145" y="5139190"/>
            <a:ext cx="7267988" cy="256996"/>
          </a:xfrm>
          <a:prstGeom prst="rect">
            <a:avLst/>
          </a:prstGeom>
          <a:noFill/>
          <a:ln>
            <a:noFill/>
          </a:ln>
        </p:spPr>
        <p:style>
          <a:lnRef idx="0">
            <a:scrgbClr r="0" g="0" b="0"/>
          </a:lnRef>
          <a:fillRef idx="0">
            <a:scrgbClr r="0" g="0" b="0"/>
          </a:fillRef>
          <a:effectRef idx="0">
            <a:scrgbClr r="0" g="0" b="0"/>
          </a:effectRef>
          <a:fontRef idx="minor"/>
        </p:style>
        <p:txBody>
          <a:bodyPr lIns="81638" tIns="40819" rIns="81638" bIns="40819"/>
          <a:lstStyle/>
          <a:p>
            <a:pPr defTabSz="829452"/>
            <a:r>
              <a:rPr lang="en-US" sz="907" spc="-1" dirty="0">
                <a:solidFill>
                  <a:srgbClr val="00FFFF"/>
                </a:solidFill>
                <a:latin typeface="Arial" panose="020B0604020202020204"/>
                <a:ea typeface="DejaVu Sans"/>
              </a:rPr>
              <a:t>The Energy Community </a:t>
            </a:r>
            <a:r>
              <a:rPr lang="en-US" sz="907" spc="-1" dirty="0" smtClean="0">
                <a:solidFill>
                  <a:srgbClr val="00FFFF"/>
                </a:solidFill>
                <a:latin typeface="Arial" panose="020B0604020202020204"/>
                <a:ea typeface="DejaVu Sans"/>
              </a:rPr>
              <a:t>Secretariat</a:t>
            </a:r>
            <a:endParaRPr lang="en-US" sz="907" spc="-1" dirty="0">
              <a:solidFill>
                <a:srgbClr val="00FFFF"/>
              </a:solidFill>
              <a:latin typeface="Arial" panose="020B0604020202020204"/>
            </a:endParaRPr>
          </a:p>
          <a:p>
            <a:pPr defTabSz="829452"/>
            <a:endParaRPr lang="en-US" sz="907" spc="-1" dirty="0">
              <a:solidFill>
                <a:prstClr val="black"/>
              </a:solidFill>
              <a:latin typeface="Arial" panose="020B0604020202020204"/>
            </a:endParaRPr>
          </a:p>
        </p:txBody>
      </p:sp>
      <p:sp>
        <p:nvSpPr>
          <p:cNvPr id="14" name="Titel 1"/>
          <p:cNvSpPr txBox="1">
            <a:spLocks/>
          </p:cNvSpPr>
          <p:nvPr/>
        </p:nvSpPr>
        <p:spPr>
          <a:xfrm>
            <a:off x="1924334" y="393322"/>
            <a:ext cx="6796585" cy="517260"/>
          </a:xfrm>
          <a:prstGeom prst="rect">
            <a:avLst/>
          </a:prstGeom>
        </p:spPr>
        <p:txBody>
          <a:bodyPr vert="horz" lIns="82944" tIns="41472" rIns="82944" bIns="41472" rtlCol="0" anchor="ctr">
            <a:noAutofit/>
          </a:bodyPr>
          <a:lstStyle>
            <a:lvl1pPr marL="0" algn="l" defTabSz="380985" rtl="0" eaLnBrk="1" latinLnBrk="0" hangingPunct="1">
              <a:spcBef>
                <a:spcPct val="0"/>
              </a:spcBef>
              <a:buNone/>
              <a:defRPr lang="de-DE" sz="1833" i="1" kern="1200" dirty="0">
                <a:solidFill>
                  <a:schemeClr val="tx2"/>
                </a:solidFill>
                <a:latin typeface="+mj-lt"/>
                <a:ea typeface="+mj-ea"/>
                <a:cs typeface="+mj-cs"/>
              </a:defRPr>
            </a:lvl1pPr>
          </a:lstStyle>
          <a:p>
            <a:r>
              <a:rPr lang="en-GB" sz="1633" b="1" i="0" cap="all" spc="-1" dirty="0" smtClean="0">
                <a:solidFill>
                  <a:srgbClr val="FDD204"/>
                </a:solidFill>
                <a:latin typeface="Arial"/>
                <a:ea typeface="+mn-ea"/>
                <a:cs typeface="+mn-cs"/>
              </a:rPr>
              <a:t> </a:t>
            </a:r>
            <a:r>
              <a:rPr lang="en-GB" sz="1633" b="1" i="0" cap="all" spc="-1" dirty="0">
                <a:solidFill>
                  <a:srgbClr val="FDD204"/>
                </a:solidFill>
                <a:latin typeface="Arial"/>
                <a:ea typeface="+mn-ea"/>
                <a:cs typeface="+mn-cs"/>
              </a:rPr>
              <a:t>At least one NEMO in each bidding zone</a:t>
            </a:r>
          </a:p>
        </p:txBody>
      </p:sp>
      <p:sp>
        <p:nvSpPr>
          <p:cNvPr id="9" name="TextBox 8"/>
          <p:cNvSpPr txBox="1"/>
          <p:nvPr/>
        </p:nvSpPr>
        <p:spPr>
          <a:xfrm>
            <a:off x="543571" y="807289"/>
            <a:ext cx="8307977" cy="4247317"/>
          </a:xfrm>
          <a:prstGeom prst="rect">
            <a:avLst/>
          </a:prstGeom>
          <a:noFill/>
        </p:spPr>
        <p:txBody>
          <a:bodyPr wrap="square" rtlCol="0">
            <a:spAutoFit/>
          </a:bodyPr>
          <a:lstStyle/>
          <a:p>
            <a:r>
              <a:rPr lang="en-GB" dirty="0" smtClean="0"/>
              <a:t>Contracting </a:t>
            </a:r>
            <a:r>
              <a:rPr lang="en-GB" dirty="0"/>
              <a:t>Party electrically connected to a bidding zone in another Contracting Party or Member State shall ensure that one or more NEMOs are designated by four six months after the entry into force of this Regulation to perform the single day-ahead and/or intraday coupling. For that purpose, domestic and non-domestic market operators may be invited to apply to be designated as a NEMO. </a:t>
            </a:r>
            <a:endParaRPr lang="en-GB" dirty="0" smtClean="0"/>
          </a:p>
          <a:p>
            <a:r>
              <a:rPr lang="en-GB" dirty="0" smtClean="0"/>
              <a:t>NEMOs </a:t>
            </a:r>
            <a:r>
              <a:rPr lang="en-GB" dirty="0"/>
              <a:t>shall be designated for an initial term of four years. </a:t>
            </a:r>
            <a:r>
              <a:rPr lang="en-GB" dirty="0" smtClean="0"/>
              <a:t>Except </a:t>
            </a:r>
            <a:r>
              <a:rPr lang="en-GB" dirty="0"/>
              <a:t>where Article 5(1) applies, Contracting Parties shall allow applications for designation at least annually.</a:t>
            </a:r>
          </a:p>
          <a:p>
            <a:r>
              <a:rPr lang="en-GB" dirty="0"/>
              <a:t>	</a:t>
            </a:r>
            <a:endParaRPr lang="en-GB" dirty="0" smtClean="0"/>
          </a:p>
          <a:p>
            <a:r>
              <a:rPr lang="en-GB" dirty="0" smtClean="0"/>
              <a:t>National monopoly in BiH is not permitted.</a:t>
            </a:r>
          </a:p>
          <a:p>
            <a:r>
              <a:rPr lang="en-GB" dirty="0" smtClean="0"/>
              <a:t>Options</a:t>
            </a:r>
            <a:r>
              <a:rPr lang="en-GB" dirty="0"/>
              <a:t>:</a:t>
            </a:r>
          </a:p>
          <a:p>
            <a:pPr marL="285750" indent="-285750">
              <a:buFont typeface="Arial" panose="020B0604020202020204" pitchFamily="34" charset="0"/>
              <a:buChar char="•"/>
            </a:pPr>
            <a:r>
              <a:rPr lang="en-GB" dirty="0"/>
              <a:t>National market operator responsible for all NEMO functions, including  design,  set up a trading platform, clearing system, operation of DSM/IDM trading service and coupling;</a:t>
            </a:r>
          </a:p>
          <a:p>
            <a:pPr marL="285750" indent="-285750">
              <a:buFont typeface="Arial" panose="020B0604020202020204" pitchFamily="34" charset="0"/>
              <a:buChar char="•"/>
            </a:pPr>
            <a:r>
              <a:rPr lang="en-GB" dirty="0"/>
              <a:t>National DAM/IDM with selected NEMO functions </a:t>
            </a:r>
          </a:p>
          <a:p>
            <a:pPr marL="285750" indent="-285750">
              <a:buFont typeface="Arial" panose="020B0604020202020204" pitchFamily="34" charset="0"/>
              <a:buChar char="•"/>
            </a:pPr>
            <a:r>
              <a:rPr lang="en-GB" dirty="0" err="1" smtClean="0"/>
              <a:t>Passporting</a:t>
            </a:r>
            <a:r>
              <a:rPr lang="en-GB" dirty="0" smtClean="0"/>
              <a:t> NEMO -Foreign </a:t>
            </a:r>
            <a:r>
              <a:rPr lang="en-GB" dirty="0"/>
              <a:t>NEMO providing  trading and coupling </a:t>
            </a:r>
            <a:endParaRPr lang="en-GB" sz="1600" dirty="0"/>
          </a:p>
        </p:txBody>
      </p:sp>
      <p:sp>
        <p:nvSpPr>
          <p:cNvPr id="2" name="Footer Placeholder 1"/>
          <p:cNvSpPr>
            <a:spLocks noGrp="1"/>
          </p:cNvSpPr>
          <p:nvPr>
            <p:ph type="ftr" sz="quarter" idx="11"/>
          </p:nvPr>
        </p:nvSpPr>
        <p:spPr>
          <a:xfrm>
            <a:off x="3079538" y="5115189"/>
            <a:ext cx="3086100" cy="304271"/>
          </a:xfrm>
        </p:spPr>
        <p:txBody>
          <a:bodyPr/>
          <a:lstStyle/>
          <a:p>
            <a:pPr defTabSz="685800"/>
            <a:r>
              <a:rPr lang="en-GB" dirty="0" smtClean="0">
                <a:solidFill>
                  <a:prstClr val="black">
                    <a:tint val="75000"/>
                  </a:prstClr>
                </a:solidFill>
              </a:rPr>
              <a:t>USAID EPA Workshop 29-30 November 2022</a:t>
            </a:r>
            <a:endParaRPr lang="en-GB" dirty="0">
              <a:solidFill>
                <a:prstClr val="black">
                  <a:tint val="75000"/>
                </a:prstClr>
              </a:solidFill>
            </a:endParaRPr>
          </a:p>
        </p:txBody>
      </p:sp>
      <p:sp>
        <p:nvSpPr>
          <p:cNvPr id="3" name="Slide Number Placeholder 2"/>
          <p:cNvSpPr>
            <a:spLocks noGrp="1"/>
          </p:cNvSpPr>
          <p:nvPr>
            <p:ph type="sldNum" sz="quarter" idx="12"/>
          </p:nvPr>
        </p:nvSpPr>
        <p:spPr/>
        <p:txBody>
          <a:bodyPr/>
          <a:lstStyle/>
          <a:p>
            <a:pPr defTabSz="685800"/>
            <a:fld id="{08F5414A-BD07-439E-A015-997FE4A1D0F3}" type="slidenum">
              <a:rPr lang="en-GB" smtClean="0">
                <a:solidFill>
                  <a:prstClr val="black">
                    <a:tint val="75000"/>
                  </a:prstClr>
                </a:solidFill>
              </a:rPr>
              <a:pPr defTabSz="685800"/>
              <a:t>7</a:t>
            </a:fld>
            <a:endParaRPr lang="en-GB">
              <a:solidFill>
                <a:prstClr val="black">
                  <a:tint val="75000"/>
                </a:prstClr>
              </a:solidFill>
            </a:endParaRPr>
          </a:p>
        </p:txBody>
      </p:sp>
    </p:spTree>
    <p:extLst>
      <p:ext uri="{BB962C8B-B14F-4D97-AF65-F5344CB8AC3E}">
        <p14:creationId xmlns:p14="http://schemas.microsoft.com/office/powerpoint/2010/main" val="3522760672"/>
      </p:ext>
    </p:extLst>
  </p:cSld>
  <p:clrMapOvr>
    <a:masterClrMapping/>
  </p:clrMapOvr>
  <p:transition>
    <p:wipe dir="d"/>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461" y="336910"/>
            <a:ext cx="6788426" cy="678381"/>
          </a:xfrm>
        </p:spPr>
        <p:txBody>
          <a:bodyPr>
            <a:normAutofit/>
          </a:bodyPr>
          <a:lstStyle/>
          <a:p>
            <a:pPr defTabSz="233280">
              <a:defRPr/>
            </a:pPr>
            <a:r>
              <a:rPr lang="en-GB" sz="1633" b="1" cap="all" spc="-1" dirty="0">
                <a:solidFill>
                  <a:srgbClr val="FDD204"/>
                </a:solidFill>
                <a:latin typeface="Arial"/>
                <a:ea typeface="+mn-ea"/>
                <a:cs typeface="+mn-cs"/>
              </a:rPr>
              <a:t>Summary of Market Operator and DAM/IDM operator organization in </a:t>
            </a:r>
            <a:r>
              <a:rPr lang="en-GB" sz="1633" b="1" cap="all" spc="-1" dirty="0" smtClean="0">
                <a:solidFill>
                  <a:srgbClr val="FDD204"/>
                </a:solidFill>
                <a:latin typeface="Arial"/>
                <a:ea typeface="+mn-ea"/>
                <a:cs typeface="+mn-cs"/>
              </a:rPr>
              <a:t>the EU</a:t>
            </a:r>
            <a:endParaRPr lang="en-GB" sz="1633" b="1" cap="all" spc="-1" dirty="0">
              <a:solidFill>
                <a:srgbClr val="FDD204"/>
              </a:solidFill>
              <a:latin typeface="Arial"/>
              <a:ea typeface="+mn-ea"/>
              <a:cs typeface="+mn-cs"/>
            </a:endParaRPr>
          </a:p>
        </p:txBody>
      </p:sp>
      <p:sp>
        <p:nvSpPr>
          <p:cNvPr id="8" name="Rectangle 4"/>
          <p:cNvSpPr>
            <a:spLocks noChangeArrowheads="1"/>
          </p:cNvSpPr>
          <p:nvPr/>
        </p:nvSpPr>
        <p:spPr bwMode="auto">
          <a:xfrm>
            <a:off x="3817938" y="1487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rPr>
              <a:t/>
            </a:r>
            <a:br>
              <a:rPr kumimoji="0" lang="en-GB" altLang="en-US" sz="1800" b="0" i="0" u="none" strike="noStrike" cap="none" normalizeH="0" baseline="0" smtClean="0">
                <a:ln>
                  <a:noFill/>
                </a:ln>
                <a:solidFill>
                  <a:schemeClr val="tx1"/>
                </a:solidFill>
                <a:effectLst/>
                <a:latin typeface="Arial" panose="020B0604020202020204" pitchFamily="34" charset="0"/>
              </a:rPr>
            </a:b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pic>
        <p:nvPicPr>
          <p:cNvPr id="11" name="Graphic 7">
            <a:extLst>
              <a:ext uri="{FF2B5EF4-FFF2-40B4-BE49-F238E27FC236}">
                <a16:creationId xmlns:a16="http://schemas.microsoft.com/office/drawing/2014/main" id="{2D8B4D8D-DB39-4C68-B31B-1415C428EA56}"/>
              </a:ext>
            </a:extLst>
          </p:cNvPr>
          <p:cNvPicPr>
            <a:picLocks noChangeAspect="1"/>
          </p:cNvPicPr>
          <p:nvPr/>
        </p:nvPicPr>
        <p:blipFill>
          <a:blip r:embed="rId2">
            <a:extLst>
              <a:ext uri="{96DAC541-7B7A-43D3-8B79-37D633B846F1}">
                <asvg:svgBlip xmlns:asvg="http://schemas.microsoft.com/office/drawing/2016/SVG/main" xmlns="" r:embed="rId4"/>
              </a:ext>
            </a:extLst>
          </a:blip>
          <a:stretch>
            <a:fillRect/>
          </a:stretch>
        </p:blipFill>
        <p:spPr>
          <a:xfrm>
            <a:off x="136323" y="0"/>
            <a:ext cx="2001759" cy="1015291"/>
          </a:xfrm>
          <a:prstGeom prst="rect">
            <a:avLst/>
          </a:prstGeom>
        </p:spPr>
      </p:pic>
      <p:sp>
        <p:nvSpPr>
          <p:cNvPr id="3" name="TextBox 2"/>
          <p:cNvSpPr txBox="1"/>
          <p:nvPr/>
        </p:nvSpPr>
        <p:spPr>
          <a:xfrm>
            <a:off x="538298" y="948156"/>
            <a:ext cx="7977052" cy="923330"/>
          </a:xfrm>
          <a:prstGeom prst="rect">
            <a:avLst/>
          </a:prstGeom>
          <a:noFill/>
        </p:spPr>
        <p:txBody>
          <a:bodyPr wrap="square" rtlCol="0">
            <a:spAutoFit/>
          </a:bodyPr>
          <a:lstStyle/>
          <a:p>
            <a:r>
              <a:rPr lang="en-GB" dirty="0" smtClean="0"/>
              <a:t>EU:  </a:t>
            </a:r>
            <a:r>
              <a:rPr lang="en-GB" dirty="0" err="1" smtClean="0">
                <a:hlinkClick r:id="rId5"/>
              </a:rPr>
              <a:t>nemo_committee</a:t>
            </a:r>
            <a:r>
              <a:rPr lang="en-GB" dirty="0" smtClean="0">
                <a:hlinkClick r:id="rId5"/>
              </a:rPr>
              <a:t> </a:t>
            </a:r>
            <a:r>
              <a:rPr lang="en-GB" dirty="0">
                <a:hlinkClick r:id="rId5"/>
              </a:rPr>
              <a:t>(nemo-committee.eu)</a:t>
            </a:r>
            <a:endParaRPr lang="en-GB" dirty="0" smtClean="0"/>
          </a:p>
          <a:p>
            <a:r>
              <a:rPr lang="en-GB" dirty="0" smtClean="0">
                <a:hlinkClick r:id="rId6"/>
              </a:rPr>
              <a:t>ACER_s </a:t>
            </a:r>
            <a:r>
              <a:rPr lang="en-GB" dirty="0">
                <a:hlinkClick r:id="rId6"/>
              </a:rPr>
              <a:t>NEMO_list_2022 published 20220105.xlsx (nemo-committee.eu)</a:t>
            </a:r>
            <a:endParaRPr lang="en-GB" dirty="0" smtClean="0"/>
          </a:p>
          <a:p>
            <a:endParaRPr lang="en-GB" dirty="0"/>
          </a:p>
        </p:txBody>
      </p:sp>
      <p:sp>
        <p:nvSpPr>
          <p:cNvPr id="4" name="Footer Placeholder 3"/>
          <p:cNvSpPr>
            <a:spLocks noGrp="1"/>
          </p:cNvSpPr>
          <p:nvPr>
            <p:ph type="ftr" sz="quarter" idx="11"/>
          </p:nvPr>
        </p:nvSpPr>
        <p:spPr/>
        <p:txBody>
          <a:bodyPr/>
          <a:lstStyle/>
          <a:p>
            <a:pPr defTabSz="685800"/>
            <a:r>
              <a:rPr lang="en-GB" smtClean="0">
                <a:solidFill>
                  <a:prstClr val="black">
                    <a:tint val="75000"/>
                  </a:prstClr>
                </a:solidFill>
              </a:rPr>
              <a:t>USAID EPA Workshop 29-30 November 2022</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08F5414A-BD07-439E-A015-997FE4A1D0F3}" type="slidenum">
              <a:rPr lang="en-GB" smtClean="0">
                <a:solidFill>
                  <a:prstClr val="black">
                    <a:tint val="75000"/>
                  </a:prstClr>
                </a:solidFill>
              </a:rPr>
              <a:pPr defTabSz="685800"/>
              <a:t>8</a:t>
            </a:fld>
            <a:endParaRPr lang="en-GB">
              <a:solidFill>
                <a:prstClr val="black">
                  <a:tint val="75000"/>
                </a:prstClr>
              </a:solidFill>
            </a:endParaRPr>
          </a:p>
        </p:txBody>
      </p:sp>
      <p:graphicFrame>
        <p:nvGraphicFramePr>
          <p:cNvPr id="6" name="Diagram 5"/>
          <p:cNvGraphicFramePr/>
          <p:nvPr>
            <p:extLst>
              <p:ext uri="{D42A27DB-BD31-4B8C-83A1-F6EECF244321}">
                <p14:modId xmlns:p14="http://schemas.microsoft.com/office/powerpoint/2010/main" val="3371847536"/>
              </p:ext>
            </p:extLst>
          </p:nvPr>
        </p:nvGraphicFramePr>
        <p:xfrm>
          <a:off x="1085128" y="1669469"/>
          <a:ext cx="6883392" cy="30767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780505" y="4813592"/>
            <a:ext cx="7188015" cy="369332"/>
          </a:xfrm>
          <a:prstGeom prst="rect">
            <a:avLst/>
          </a:prstGeom>
          <a:noFill/>
        </p:spPr>
        <p:txBody>
          <a:bodyPr wrap="square" rtlCol="0">
            <a:spAutoFit/>
          </a:bodyPr>
          <a:lstStyle/>
          <a:p>
            <a:r>
              <a:rPr lang="en-GB" dirty="0" smtClean="0"/>
              <a:t>Luxembourg is only MS without designated PX, and three </a:t>
            </a:r>
            <a:r>
              <a:rPr lang="en-GB" dirty="0" err="1" smtClean="0"/>
              <a:t>passporting</a:t>
            </a:r>
            <a:r>
              <a:rPr lang="en-GB" dirty="0" smtClean="0"/>
              <a:t> PXs</a:t>
            </a:r>
            <a:endParaRPr lang="en-GB" dirty="0"/>
          </a:p>
        </p:txBody>
      </p:sp>
      <p:pic>
        <p:nvPicPr>
          <p:cNvPr id="12" name="Picture 11"/>
          <p:cNvPicPr/>
          <p:nvPr/>
        </p:nvPicPr>
        <p:blipFill>
          <a:blip r:embed="rId12"/>
          <a:stretch/>
        </p:blipFill>
        <p:spPr>
          <a:xfrm>
            <a:off x="-42770" y="5316873"/>
            <a:ext cx="9139188" cy="398392"/>
          </a:xfrm>
          <a:prstGeom prst="rect">
            <a:avLst/>
          </a:prstGeom>
          <a:ln>
            <a:noFill/>
          </a:ln>
        </p:spPr>
      </p:pic>
      <p:sp>
        <p:nvSpPr>
          <p:cNvPr id="15" name="CustomShape 6">
            <a:extLst>
              <a:ext uri="{FF2B5EF4-FFF2-40B4-BE49-F238E27FC236}">
                <a16:creationId xmlns:a16="http://schemas.microsoft.com/office/drawing/2014/main" id="{5625F217-0C9C-406A-805E-B205376D8F82}"/>
              </a:ext>
            </a:extLst>
          </p:cNvPr>
          <p:cNvSpPr/>
          <p:nvPr/>
        </p:nvSpPr>
        <p:spPr>
          <a:xfrm>
            <a:off x="136323" y="5400349"/>
            <a:ext cx="7267988" cy="256996"/>
          </a:xfrm>
          <a:prstGeom prst="rect">
            <a:avLst/>
          </a:prstGeom>
          <a:noFill/>
          <a:ln>
            <a:noFill/>
          </a:ln>
        </p:spPr>
        <p:style>
          <a:lnRef idx="0">
            <a:scrgbClr r="0" g="0" b="0"/>
          </a:lnRef>
          <a:fillRef idx="0">
            <a:scrgbClr r="0" g="0" b="0"/>
          </a:fillRef>
          <a:effectRef idx="0">
            <a:scrgbClr r="0" g="0" b="0"/>
          </a:effectRef>
          <a:fontRef idx="minor"/>
        </p:style>
        <p:txBody>
          <a:bodyPr lIns="81638" tIns="40819" rIns="81638" bIns="40819"/>
          <a:lstStyle/>
          <a:p>
            <a:pPr defTabSz="829452"/>
            <a:r>
              <a:rPr lang="en-US" sz="907" spc="-1" dirty="0">
                <a:solidFill>
                  <a:srgbClr val="00FFFF"/>
                </a:solidFill>
                <a:latin typeface="Arial" panose="020B0604020202020204"/>
                <a:ea typeface="DejaVu Sans"/>
              </a:rPr>
              <a:t>The Energy Community </a:t>
            </a:r>
            <a:r>
              <a:rPr lang="en-US" sz="907" spc="-1" dirty="0" smtClean="0">
                <a:solidFill>
                  <a:srgbClr val="00FFFF"/>
                </a:solidFill>
                <a:latin typeface="Arial" panose="020B0604020202020204"/>
                <a:ea typeface="DejaVu Sans"/>
              </a:rPr>
              <a:t>Secretariat</a:t>
            </a:r>
            <a:endParaRPr lang="en-US" sz="907" spc="-1" dirty="0">
              <a:solidFill>
                <a:srgbClr val="00FFFF"/>
              </a:solidFill>
              <a:latin typeface="Arial" panose="020B0604020202020204"/>
            </a:endParaRPr>
          </a:p>
          <a:p>
            <a:pPr defTabSz="829452"/>
            <a:endParaRPr lang="en-US" sz="907" spc="-1" dirty="0">
              <a:solidFill>
                <a:prstClr val="black"/>
              </a:solidFill>
              <a:latin typeface="Arial" panose="020B0604020202020204"/>
            </a:endParaRPr>
          </a:p>
        </p:txBody>
      </p:sp>
      <p:sp>
        <p:nvSpPr>
          <p:cNvPr id="16" name="Footer Placeholder 1"/>
          <p:cNvSpPr txBox="1">
            <a:spLocks/>
          </p:cNvSpPr>
          <p:nvPr/>
        </p:nvSpPr>
        <p:spPr>
          <a:xfrm>
            <a:off x="3282304" y="5325016"/>
            <a:ext cx="3086100" cy="304271"/>
          </a:xfrm>
          <a:prstGeom prst="rect">
            <a:avLst/>
          </a:prstGeom>
        </p:spPr>
        <p:txBody>
          <a:bodyPr vert="horz" lIns="91440" tIns="45720" rIns="91440" bIns="45720" rtlCol="0" anchor="ctr"/>
          <a:lstStyle>
            <a:defPPr>
              <a:defRPr lang="de-DE"/>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r>
              <a:rPr lang="en-GB" smtClean="0">
                <a:solidFill>
                  <a:prstClr val="black">
                    <a:tint val="75000"/>
                  </a:prstClr>
                </a:solidFill>
              </a:rPr>
              <a:t>USAID EPA Workshop 29-30 November 2022</a:t>
            </a:r>
            <a:endParaRPr lang="en-GB" dirty="0">
              <a:solidFill>
                <a:prstClr val="black">
                  <a:tint val="75000"/>
                </a:prstClr>
              </a:solidFill>
            </a:endParaRPr>
          </a:p>
        </p:txBody>
      </p:sp>
    </p:spTree>
    <p:extLst>
      <p:ext uri="{BB962C8B-B14F-4D97-AF65-F5344CB8AC3E}">
        <p14:creationId xmlns:p14="http://schemas.microsoft.com/office/powerpoint/2010/main" val="238962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D8B4D8D-DB39-4C68-B31B-1415C428EA5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7947" y="0"/>
            <a:ext cx="2001759" cy="1015291"/>
          </a:xfrm>
          <a:prstGeom prst="rect">
            <a:avLst/>
          </a:prstGeom>
        </p:spPr>
      </p:pic>
      <p:sp>
        <p:nvSpPr>
          <p:cNvPr id="15" name="Titel 1"/>
          <p:cNvSpPr txBox="1">
            <a:spLocks/>
          </p:cNvSpPr>
          <p:nvPr/>
        </p:nvSpPr>
        <p:spPr>
          <a:xfrm>
            <a:off x="1991572" y="293210"/>
            <a:ext cx="7002831" cy="517260"/>
          </a:xfrm>
          <a:prstGeom prst="rect">
            <a:avLst/>
          </a:prstGeom>
        </p:spPr>
        <p:txBody>
          <a:bodyPr vert="horz" lIns="82944" tIns="41472" rIns="82944" bIns="41472" rtlCol="0" anchor="ctr">
            <a:normAutofit/>
          </a:bodyPr>
          <a:lstStyle>
            <a:lvl1pPr marL="0" algn="l" defTabSz="380985" rtl="0" eaLnBrk="1" latinLnBrk="0" hangingPunct="1">
              <a:spcBef>
                <a:spcPct val="0"/>
              </a:spcBef>
              <a:buNone/>
              <a:defRPr lang="de-DE" sz="1833" i="1" kern="1200" dirty="0">
                <a:solidFill>
                  <a:schemeClr val="tx2"/>
                </a:solidFill>
                <a:latin typeface="+mj-lt"/>
                <a:ea typeface="+mj-ea"/>
                <a:cs typeface="+mj-cs"/>
              </a:defRPr>
            </a:lvl1pPr>
          </a:lstStyle>
          <a:p>
            <a:pPr defTabSz="345591"/>
            <a:r>
              <a:rPr lang="en-GB" sz="1633" b="1" i="0" cap="all" spc="-1" dirty="0">
                <a:solidFill>
                  <a:srgbClr val="FDD204"/>
                </a:solidFill>
                <a:latin typeface="Arial"/>
                <a:ea typeface="+mn-ea"/>
                <a:cs typeface="+mn-cs"/>
              </a:rPr>
              <a:t>Day-ahead market establishment in WB6 </a:t>
            </a:r>
          </a:p>
        </p:txBody>
      </p:sp>
      <p:sp>
        <p:nvSpPr>
          <p:cNvPr id="84" name="Freeform 5"/>
          <p:cNvSpPr>
            <a:spLocks noChangeArrowheads="1"/>
          </p:cNvSpPr>
          <p:nvPr/>
        </p:nvSpPr>
        <p:spPr bwMode="auto">
          <a:xfrm>
            <a:off x="3586312" y="1153742"/>
            <a:ext cx="1773486" cy="1406402"/>
          </a:xfrm>
          <a:custGeom>
            <a:avLst/>
            <a:gdLst>
              <a:gd name="T0" fmla="*/ 97 w 2824"/>
              <a:gd name="T1" fmla="*/ 952 h 2303"/>
              <a:gd name="T2" fmla="*/ 115 w 2824"/>
              <a:gd name="T3" fmla="*/ 1057 h 2303"/>
              <a:gd name="T4" fmla="*/ 150 w 2824"/>
              <a:gd name="T5" fmla="*/ 1190 h 2303"/>
              <a:gd name="T6" fmla="*/ 221 w 2824"/>
              <a:gd name="T7" fmla="*/ 1428 h 2303"/>
              <a:gd name="T8" fmla="*/ 247 w 2824"/>
              <a:gd name="T9" fmla="*/ 1525 h 2303"/>
              <a:gd name="T10" fmla="*/ 406 w 2824"/>
              <a:gd name="T11" fmla="*/ 1657 h 2303"/>
              <a:gd name="T12" fmla="*/ 583 w 2824"/>
              <a:gd name="T13" fmla="*/ 1763 h 2303"/>
              <a:gd name="T14" fmla="*/ 627 w 2824"/>
              <a:gd name="T15" fmla="*/ 1834 h 2303"/>
              <a:gd name="T16" fmla="*/ 741 w 2824"/>
              <a:gd name="T17" fmla="*/ 1887 h 2303"/>
              <a:gd name="T18" fmla="*/ 786 w 2824"/>
              <a:gd name="T19" fmla="*/ 1834 h 2303"/>
              <a:gd name="T20" fmla="*/ 927 w 2824"/>
              <a:gd name="T21" fmla="*/ 1834 h 2303"/>
              <a:gd name="T22" fmla="*/ 997 w 2824"/>
              <a:gd name="T23" fmla="*/ 1913 h 2303"/>
              <a:gd name="T24" fmla="*/ 1033 w 2824"/>
              <a:gd name="T25" fmla="*/ 1966 h 2303"/>
              <a:gd name="T26" fmla="*/ 1199 w 2824"/>
              <a:gd name="T27" fmla="*/ 1993 h 2303"/>
              <a:gd name="T28" fmla="*/ 1261 w 2824"/>
              <a:gd name="T29" fmla="*/ 2081 h 2303"/>
              <a:gd name="T30" fmla="*/ 1340 w 2824"/>
              <a:gd name="T31" fmla="*/ 2169 h 2303"/>
              <a:gd name="T32" fmla="*/ 1473 w 2824"/>
              <a:gd name="T33" fmla="*/ 2143 h 2303"/>
              <a:gd name="T34" fmla="*/ 1561 w 2824"/>
              <a:gd name="T35" fmla="*/ 2169 h 2303"/>
              <a:gd name="T36" fmla="*/ 1773 w 2824"/>
              <a:gd name="T37" fmla="*/ 2178 h 2303"/>
              <a:gd name="T38" fmla="*/ 1879 w 2824"/>
              <a:gd name="T39" fmla="*/ 2178 h 2303"/>
              <a:gd name="T40" fmla="*/ 1993 w 2824"/>
              <a:gd name="T41" fmla="*/ 2196 h 2303"/>
              <a:gd name="T42" fmla="*/ 2249 w 2824"/>
              <a:gd name="T43" fmla="*/ 2258 h 2303"/>
              <a:gd name="T44" fmla="*/ 2426 w 2824"/>
              <a:gd name="T45" fmla="*/ 2302 h 2303"/>
              <a:gd name="T46" fmla="*/ 2426 w 2824"/>
              <a:gd name="T47" fmla="*/ 2196 h 2303"/>
              <a:gd name="T48" fmla="*/ 2426 w 2824"/>
              <a:gd name="T49" fmla="*/ 2081 h 2303"/>
              <a:gd name="T50" fmla="*/ 2691 w 2824"/>
              <a:gd name="T51" fmla="*/ 1825 h 2303"/>
              <a:gd name="T52" fmla="*/ 2823 w 2824"/>
              <a:gd name="T53" fmla="*/ 1719 h 2303"/>
              <a:gd name="T54" fmla="*/ 2788 w 2824"/>
              <a:gd name="T55" fmla="*/ 1560 h 2303"/>
              <a:gd name="T56" fmla="*/ 2682 w 2824"/>
              <a:gd name="T57" fmla="*/ 1375 h 2303"/>
              <a:gd name="T58" fmla="*/ 2682 w 2824"/>
              <a:gd name="T59" fmla="*/ 1163 h 2303"/>
              <a:gd name="T60" fmla="*/ 2602 w 2824"/>
              <a:gd name="T61" fmla="*/ 1040 h 2303"/>
              <a:gd name="T62" fmla="*/ 2585 w 2824"/>
              <a:gd name="T63" fmla="*/ 996 h 2303"/>
              <a:gd name="T64" fmla="*/ 2752 w 2824"/>
              <a:gd name="T65" fmla="*/ 854 h 2303"/>
              <a:gd name="T66" fmla="*/ 2788 w 2824"/>
              <a:gd name="T67" fmla="*/ 775 h 2303"/>
              <a:gd name="T68" fmla="*/ 2744 w 2824"/>
              <a:gd name="T69" fmla="*/ 600 h 2303"/>
              <a:gd name="T70" fmla="*/ 2682 w 2824"/>
              <a:gd name="T71" fmla="*/ 450 h 2303"/>
              <a:gd name="T72" fmla="*/ 2699 w 2824"/>
              <a:gd name="T73" fmla="*/ 344 h 2303"/>
              <a:gd name="T74" fmla="*/ 2523 w 2824"/>
              <a:gd name="T75" fmla="*/ 229 h 2303"/>
              <a:gd name="T76" fmla="*/ 2452 w 2824"/>
              <a:gd name="T77" fmla="*/ 202 h 2303"/>
              <a:gd name="T78" fmla="*/ 2002 w 2824"/>
              <a:gd name="T79" fmla="*/ 202 h 2303"/>
              <a:gd name="T80" fmla="*/ 1535 w 2824"/>
              <a:gd name="T81" fmla="*/ 114 h 2303"/>
              <a:gd name="T82" fmla="*/ 1429 w 2824"/>
              <a:gd name="T83" fmla="*/ 185 h 2303"/>
              <a:gd name="T84" fmla="*/ 1296 w 2824"/>
              <a:gd name="T85" fmla="*/ 176 h 2303"/>
              <a:gd name="T86" fmla="*/ 1226 w 2824"/>
              <a:gd name="T87" fmla="*/ 8 h 2303"/>
              <a:gd name="T88" fmla="*/ 1146 w 2824"/>
              <a:gd name="T89" fmla="*/ 0 h 2303"/>
              <a:gd name="T90" fmla="*/ 733 w 2824"/>
              <a:gd name="T91" fmla="*/ 105 h 2303"/>
              <a:gd name="T92" fmla="*/ 583 w 2824"/>
              <a:gd name="T93" fmla="*/ 194 h 2303"/>
              <a:gd name="T94" fmla="*/ 371 w 2824"/>
              <a:gd name="T95" fmla="*/ 282 h 2303"/>
              <a:gd name="T96" fmla="*/ 124 w 2824"/>
              <a:gd name="T97" fmla="*/ 344 h 2303"/>
              <a:gd name="T98" fmla="*/ 80 w 2824"/>
              <a:gd name="T99" fmla="*/ 414 h 2303"/>
              <a:gd name="T100" fmla="*/ 36 w 2824"/>
              <a:gd name="T101" fmla="*/ 458 h 2303"/>
              <a:gd name="T102" fmla="*/ 53 w 2824"/>
              <a:gd name="T103" fmla="*/ 696 h 2303"/>
              <a:gd name="T104" fmla="*/ 0 w 2824"/>
              <a:gd name="T105" fmla="*/ 810 h 2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4" h="2303">
                <a:moveTo>
                  <a:pt x="44" y="881"/>
                </a:moveTo>
                <a:lnTo>
                  <a:pt x="44" y="881"/>
                </a:lnTo>
                <a:lnTo>
                  <a:pt x="80" y="907"/>
                </a:lnTo>
                <a:lnTo>
                  <a:pt x="97" y="952"/>
                </a:lnTo>
                <a:lnTo>
                  <a:pt x="106" y="987"/>
                </a:lnTo>
                <a:lnTo>
                  <a:pt x="115" y="1031"/>
                </a:lnTo>
                <a:lnTo>
                  <a:pt x="115" y="1031"/>
                </a:lnTo>
                <a:lnTo>
                  <a:pt x="115" y="1057"/>
                </a:lnTo>
                <a:lnTo>
                  <a:pt x="133" y="1084"/>
                </a:lnTo>
                <a:lnTo>
                  <a:pt x="141" y="1119"/>
                </a:lnTo>
                <a:lnTo>
                  <a:pt x="150" y="1190"/>
                </a:lnTo>
                <a:lnTo>
                  <a:pt x="150" y="1190"/>
                </a:lnTo>
                <a:lnTo>
                  <a:pt x="159" y="1269"/>
                </a:lnTo>
                <a:lnTo>
                  <a:pt x="177" y="1331"/>
                </a:lnTo>
                <a:lnTo>
                  <a:pt x="194" y="1384"/>
                </a:lnTo>
                <a:lnTo>
                  <a:pt x="221" y="1428"/>
                </a:lnTo>
                <a:lnTo>
                  <a:pt x="221" y="1428"/>
                </a:lnTo>
                <a:lnTo>
                  <a:pt x="238" y="1455"/>
                </a:lnTo>
                <a:lnTo>
                  <a:pt x="247" y="1490"/>
                </a:lnTo>
                <a:lnTo>
                  <a:pt x="247" y="1525"/>
                </a:lnTo>
                <a:lnTo>
                  <a:pt x="230" y="1560"/>
                </a:lnTo>
                <a:lnTo>
                  <a:pt x="230" y="1560"/>
                </a:lnTo>
                <a:lnTo>
                  <a:pt x="318" y="1613"/>
                </a:lnTo>
                <a:lnTo>
                  <a:pt x="406" y="1657"/>
                </a:lnTo>
                <a:lnTo>
                  <a:pt x="406" y="1657"/>
                </a:lnTo>
                <a:lnTo>
                  <a:pt x="494" y="1693"/>
                </a:lnTo>
                <a:lnTo>
                  <a:pt x="547" y="1728"/>
                </a:lnTo>
                <a:lnTo>
                  <a:pt x="583" y="1763"/>
                </a:lnTo>
                <a:lnTo>
                  <a:pt x="600" y="1799"/>
                </a:lnTo>
                <a:lnTo>
                  <a:pt x="600" y="1799"/>
                </a:lnTo>
                <a:lnTo>
                  <a:pt x="609" y="1816"/>
                </a:lnTo>
                <a:lnTo>
                  <a:pt x="627" y="1834"/>
                </a:lnTo>
                <a:lnTo>
                  <a:pt x="671" y="1878"/>
                </a:lnTo>
                <a:lnTo>
                  <a:pt x="697" y="1887"/>
                </a:lnTo>
                <a:lnTo>
                  <a:pt x="724" y="1887"/>
                </a:lnTo>
                <a:lnTo>
                  <a:pt x="741" y="1887"/>
                </a:lnTo>
                <a:lnTo>
                  <a:pt x="759" y="1860"/>
                </a:lnTo>
                <a:lnTo>
                  <a:pt x="759" y="1860"/>
                </a:lnTo>
                <a:lnTo>
                  <a:pt x="768" y="1843"/>
                </a:lnTo>
                <a:lnTo>
                  <a:pt x="786" y="1834"/>
                </a:lnTo>
                <a:lnTo>
                  <a:pt x="812" y="1825"/>
                </a:lnTo>
                <a:lnTo>
                  <a:pt x="830" y="1825"/>
                </a:lnTo>
                <a:lnTo>
                  <a:pt x="927" y="1834"/>
                </a:lnTo>
                <a:lnTo>
                  <a:pt x="927" y="1834"/>
                </a:lnTo>
                <a:lnTo>
                  <a:pt x="944" y="1834"/>
                </a:lnTo>
                <a:lnTo>
                  <a:pt x="962" y="1843"/>
                </a:lnTo>
                <a:lnTo>
                  <a:pt x="980" y="1878"/>
                </a:lnTo>
                <a:lnTo>
                  <a:pt x="997" y="1913"/>
                </a:lnTo>
                <a:lnTo>
                  <a:pt x="1006" y="1940"/>
                </a:lnTo>
                <a:lnTo>
                  <a:pt x="1006" y="1940"/>
                </a:lnTo>
                <a:lnTo>
                  <a:pt x="1015" y="1957"/>
                </a:lnTo>
                <a:lnTo>
                  <a:pt x="1033" y="1966"/>
                </a:lnTo>
                <a:lnTo>
                  <a:pt x="1086" y="1975"/>
                </a:lnTo>
                <a:lnTo>
                  <a:pt x="1146" y="1975"/>
                </a:lnTo>
                <a:lnTo>
                  <a:pt x="1182" y="1984"/>
                </a:lnTo>
                <a:lnTo>
                  <a:pt x="1199" y="1993"/>
                </a:lnTo>
                <a:lnTo>
                  <a:pt x="1199" y="1993"/>
                </a:lnTo>
                <a:lnTo>
                  <a:pt x="1217" y="2010"/>
                </a:lnTo>
                <a:lnTo>
                  <a:pt x="1235" y="2028"/>
                </a:lnTo>
                <a:lnTo>
                  <a:pt x="1261" y="2081"/>
                </a:lnTo>
                <a:lnTo>
                  <a:pt x="1296" y="2125"/>
                </a:lnTo>
                <a:lnTo>
                  <a:pt x="1314" y="2152"/>
                </a:lnTo>
                <a:lnTo>
                  <a:pt x="1340" y="2169"/>
                </a:lnTo>
                <a:lnTo>
                  <a:pt x="1340" y="2169"/>
                </a:lnTo>
                <a:lnTo>
                  <a:pt x="1367" y="2178"/>
                </a:lnTo>
                <a:lnTo>
                  <a:pt x="1385" y="2178"/>
                </a:lnTo>
                <a:lnTo>
                  <a:pt x="1438" y="2160"/>
                </a:lnTo>
                <a:lnTo>
                  <a:pt x="1473" y="2143"/>
                </a:lnTo>
                <a:lnTo>
                  <a:pt x="1499" y="2143"/>
                </a:lnTo>
                <a:lnTo>
                  <a:pt x="1517" y="2152"/>
                </a:lnTo>
                <a:lnTo>
                  <a:pt x="1517" y="2152"/>
                </a:lnTo>
                <a:lnTo>
                  <a:pt x="1561" y="2169"/>
                </a:lnTo>
                <a:lnTo>
                  <a:pt x="1632" y="2187"/>
                </a:lnTo>
                <a:lnTo>
                  <a:pt x="1702" y="2187"/>
                </a:lnTo>
                <a:lnTo>
                  <a:pt x="1738" y="2187"/>
                </a:lnTo>
                <a:lnTo>
                  <a:pt x="1773" y="2178"/>
                </a:lnTo>
                <a:lnTo>
                  <a:pt x="1773" y="2178"/>
                </a:lnTo>
                <a:lnTo>
                  <a:pt x="1799" y="2169"/>
                </a:lnTo>
                <a:lnTo>
                  <a:pt x="1826" y="2169"/>
                </a:lnTo>
                <a:lnTo>
                  <a:pt x="1879" y="2178"/>
                </a:lnTo>
                <a:lnTo>
                  <a:pt x="1932" y="2196"/>
                </a:lnTo>
                <a:lnTo>
                  <a:pt x="1958" y="2196"/>
                </a:lnTo>
                <a:lnTo>
                  <a:pt x="1993" y="2196"/>
                </a:lnTo>
                <a:lnTo>
                  <a:pt x="1993" y="2196"/>
                </a:lnTo>
                <a:lnTo>
                  <a:pt x="2073" y="2196"/>
                </a:lnTo>
                <a:lnTo>
                  <a:pt x="2152" y="2213"/>
                </a:lnTo>
                <a:lnTo>
                  <a:pt x="2214" y="2231"/>
                </a:lnTo>
                <a:lnTo>
                  <a:pt x="2249" y="2258"/>
                </a:lnTo>
                <a:lnTo>
                  <a:pt x="2249" y="2258"/>
                </a:lnTo>
                <a:lnTo>
                  <a:pt x="2276" y="2266"/>
                </a:lnTo>
                <a:lnTo>
                  <a:pt x="2311" y="2284"/>
                </a:lnTo>
                <a:lnTo>
                  <a:pt x="2426" y="2302"/>
                </a:lnTo>
                <a:lnTo>
                  <a:pt x="2426" y="2302"/>
                </a:lnTo>
                <a:lnTo>
                  <a:pt x="2426" y="2284"/>
                </a:lnTo>
                <a:lnTo>
                  <a:pt x="2435" y="2258"/>
                </a:lnTo>
                <a:lnTo>
                  <a:pt x="2426" y="2196"/>
                </a:lnTo>
                <a:lnTo>
                  <a:pt x="2417" y="2143"/>
                </a:lnTo>
                <a:lnTo>
                  <a:pt x="2408" y="2108"/>
                </a:lnTo>
                <a:lnTo>
                  <a:pt x="2408" y="2108"/>
                </a:lnTo>
                <a:lnTo>
                  <a:pt x="2426" y="2081"/>
                </a:lnTo>
                <a:lnTo>
                  <a:pt x="2452" y="2055"/>
                </a:lnTo>
                <a:lnTo>
                  <a:pt x="2541" y="1966"/>
                </a:lnTo>
                <a:lnTo>
                  <a:pt x="2691" y="1825"/>
                </a:lnTo>
                <a:lnTo>
                  <a:pt x="2691" y="1825"/>
                </a:lnTo>
                <a:lnTo>
                  <a:pt x="2726" y="1790"/>
                </a:lnTo>
                <a:lnTo>
                  <a:pt x="2761" y="1772"/>
                </a:lnTo>
                <a:lnTo>
                  <a:pt x="2796" y="1755"/>
                </a:lnTo>
                <a:lnTo>
                  <a:pt x="2823" y="1719"/>
                </a:lnTo>
                <a:lnTo>
                  <a:pt x="2823" y="1719"/>
                </a:lnTo>
                <a:lnTo>
                  <a:pt x="2823" y="1684"/>
                </a:lnTo>
                <a:lnTo>
                  <a:pt x="2823" y="1649"/>
                </a:lnTo>
                <a:lnTo>
                  <a:pt x="2788" y="1560"/>
                </a:lnTo>
                <a:lnTo>
                  <a:pt x="2735" y="1481"/>
                </a:lnTo>
                <a:lnTo>
                  <a:pt x="2699" y="1428"/>
                </a:lnTo>
                <a:lnTo>
                  <a:pt x="2699" y="1428"/>
                </a:lnTo>
                <a:lnTo>
                  <a:pt x="2682" y="1375"/>
                </a:lnTo>
                <a:lnTo>
                  <a:pt x="2673" y="1305"/>
                </a:lnTo>
                <a:lnTo>
                  <a:pt x="2673" y="1225"/>
                </a:lnTo>
                <a:lnTo>
                  <a:pt x="2682" y="1163"/>
                </a:lnTo>
                <a:lnTo>
                  <a:pt x="2682" y="1163"/>
                </a:lnTo>
                <a:lnTo>
                  <a:pt x="2682" y="1137"/>
                </a:lnTo>
                <a:lnTo>
                  <a:pt x="2673" y="1119"/>
                </a:lnTo>
                <a:lnTo>
                  <a:pt x="2638" y="1075"/>
                </a:lnTo>
                <a:lnTo>
                  <a:pt x="2602" y="1040"/>
                </a:lnTo>
                <a:lnTo>
                  <a:pt x="2585" y="1031"/>
                </a:lnTo>
                <a:lnTo>
                  <a:pt x="2585" y="1013"/>
                </a:lnTo>
                <a:lnTo>
                  <a:pt x="2585" y="1013"/>
                </a:lnTo>
                <a:lnTo>
                  <a:pt x="2585" y="996"/>
                </a:lnTo>
                <a:lnTo>
                  <a:pt x="2602" y="969"/>
                </a:lnTo>
                <a:lnTo>
                  <a:pt x="2646" y="925"/>
                </a:lnTo>
                <a:lnTo>
                  <a:pt x="2699" y="890"/>
                </a:lnTo>
                <a:lnTo>
                  <a:pt x="2752" y="854"/>
                </a:lnTo>
                <a:lnTo>
                  <a:pt x="2752" y="854"/>
                </a:lnTo>
                <a:lnTo>
                  <a:pt x="2770" y="846"/>
                </a:lnTo>
                <a:lnTo>
                  <a:pt x="2788" y="810"/>
                </a:lnTo>
                <a:lnTo>
                  <a:pt x="2788" y="775"/>
                </a:lnTo>
                <a:lnTo>
                  <a:pt x="2788" y="740"/>
                </a:lnTo>
                <a:lnTo>
                  <a:pt x="2779" y="661"/>
                </a:lnTo>
                <a:lnTo>
                  <a:pt x="2761" y="626"/>
                </a:lnTo>
                <a:lnTo>
                  <a:pt x="2744" y="600"/>
                </a:lnTo>
                <a:lnTo>
                  <a:pt x="2744" y="600"/>
                </a:lnTo>
                <a:lnTo>
                  <a:pt x="2708" y="564"/>
                </a:lnTo>
                <a:lnTo>
                  <a:pt x="2691" y="511"/>
                </a:lnTo>
                <a:lnTo>
                  <a:pt x="2682" y="450"/>
                </a:lnTo>
                <a:lnTo>
                  <a:pt x="2699" y="379"/>
                </a:lnTo>
                <a:lnTo>
                  <a:pt x="2699" y="379"/>
                </a:lnTo>
                <a:lnTo>
                  <a:pt x="2699" y="361"/>
                </a:lnTo>
                <a:lnTo>
                  <a:pt x="2699" y="344"/>
                </a:lnTo>
                <a:lnTo>
                  <a:pt x="2682" y="317"/>
                </a:lnTo>
                <a:lnTo>
                  <a:pt x="2646" y="282"/>
                </a:lnTo>
                <a:lnTo>
                  <a:pt x="2602" y="264"/>
                </a:lnTo>
                <a:lnTo>
                  <a:pt x="2523" y="229"/>
                </a:lnTo>
                <a:lnTo>
                  <a:pt x="2461" y="211"/>
                </a:lnTo>
                <a:lnTo>
                  <a:pt x="2461" y="211"/>
                </a:lnTo>
                <a:lnTo>
                  <a:pt x="2461" y="211"/>
                </a:lnTo>
                <a:lnTo>
                  <a:pt x="2452" y="202"/>
                </a:lnTo>
                <a:lnTo>
                  <a:pt x="2452" y="202"/>
                </a:lnTo>
                <a:lnTo>
                  <a:pt x="2364" y="211"/>
                </a:lnTo>
                <a:lnTo>
                  <a:pt x="2249" y="211"/>
                </a:lnTo>
                <a:lnTo>
                  <a:pt x="2002" y="202"/>
                </a:lnTo>
                <a:lnTo>
                  <a:pt x="1791" y="185"/>
                </a:lnTo>
                <a:lnTo>
                  <a:pt x="1685" y="167"/>
                </a:lnTo>
                <a:lnTo>
                  <a:pt x="1685" y="167"/>
                </a:lnTo>
                <a:lnTo>
                  <a:pt x="1535" y="114"/>
                </a:lnTo>
                <a:lnTo>
                  <a:pt x="1535" y="114"/>
                </a:lnTo>
                <a:lnTo>
                  <a:pt x="1508" y="141"/>
                </a:lnTo>
                <a:lnTo>
                  <a:pt x="1473" y="167"/>
                </a:lnTo>
                <a:lnTo>
                  <a:pt x="1429" y="185"/>
                </a:lnTo>
                <a:lnTo>
                  <a:pt x="1367" y="194"/>
                </a:lnTo>
                <a:lnTo>
                  <a:pt x="1367" y="194"/>
                </a:lnTo>
                <a:lnTo>
                  <a:pt x="1323" y="194"/>
                </a:lnTo>
                <a:lnTo>
                  <a:pt x="1296" y="176"/>
                </a:lnTo>
                <a:lnTo>
                  <a:pt x="1270" y="150"/>
                </a:lnTo>
                <a:lnTo>
                  <a:pt x="1252" y="123"/>
                </a:lnTo>
                <a:lnTo>
                  <a:pt x="1235" y="61"/>
                </a:lnTo>
                <a:lnTo>
                  <a:pt x="1226" y="8"/>
                </a:lnTo>
                <a:lnTo>
                  <a:pt x="1226" y="8"/>
                </a:lnTo>
                <a:lnTo>
                  <a:pt x="1226" y="0"/>
                </a:lnTo>
                <a:lnTo>
                  <a:pt x="1208" y="0"/>
                </a:lnTo>
                <a:lnTo>
                  <a:pt x="1146" y="0"/>
                </a:lnTo>
                <a:lnTo>
                  <a:pt x="1059" y="8"/>
                </a:lnTo>
                <a:lnTo>
                  <a:pt x="953" y="35"/>
                </a:lnTo>
                <a:lnTo>
                  <a:pt x="847" y="61"/>
                </a:lnTo>
                <a:lnTo>
                  <a:pt x="733" y="105"/>
                </a:lnTo>
                <a:lnTo>
                  <a:pt x="644" y="150"/>
                </a:lnTo>
                <a:lnTo>
                  <a:pt x="609" y="167"/>
                </a:lnTo>
                <a:lnTo>
                  <a:pt x="583" y="194"/>
                </a:lnTo>
                <a:lnTo>
                  <a:pt x="583" y="194"/>
                </a:lnTo>
                <a:lnTo>
                  <a:pt x="547" y="220"/>
                </a:lnTo>
                <a:lnTo>
                  <a:pt x="521" y="238"/>
                </a:lnTo>
                <a:lnTo>
                  <a:pt x="450" y="264"/>
                </a:lnTo>
                <a:lnTo>
                  <a:pt x="371" y="282"/>
                </a:lnTo>
                <a:lnTo>
                  <a:pt x="300" y="300"/>
                </a:lnTo>
                <a:lnTo>
                  <a:pt x="177" y="317"/>
                </a:lnTo>
                <a:lnTo>
                  <a:pt x="133" y="335"/>
                </a:lnTo>
                <a:lnTo>
                  <a:pt x="124" y="344"/>
                </a:lnTo>
                <a:lnTo>
                  <a:pt x="115" y="353"/>
                </a:lnTo>
                <a:lnTo>
                  <a:pt x="115" y="353"/>
                </a:lnTo>
                <a:lnTo>
                  <a:pt x="106" y="388"/>
                </a:lnTo>
                <a:lnTo>
                  <a:pt x="80" y="414"/>
                </a:lnTo>
                <a:lnTo>
                  <a:pt x="53" y="423"/>
                </a:lnTo>
                <a:lnTo>
                  <a:pt x="36" y="423"/>
                </a:lnTo>
                <a:lnTo>
                  <a:pt x="36" y="423"/>
                </a:lnTo>
                <a:lnTo>
                  <a:pt x="36" y="458"/>
                </a:lnTo>
                <a:lnTo>
                  <a:pt x="36" y="458"/>
                </a:lnTo>
                <a:lnTo>
                  <a:pt x="44" y="520"/>
                </a:lnTo>
                <a:lnTo>
                  <a:pt x="53" y="608"/>
                </a:lnTo>
                <a:lnTo>
                  <a:pt x="53" y="696"/>
                </a:lnTo>
                <a:lnTo>
                  <a:pt x="44" y="731"/>
                </a:lnTo>
                <a:lnTo>
                  <a:pt x="27" y="766"/>
                </a:lnTo>
                <a:lnTo>
                  <a:pt x="27" y="766"/>
                </a:lnTo>
                <a:lnTo>
                  <a:pt x="0" y="810"/>
                </a:lnTo>
                <a:lnTo>
                  <a:pt x="0" y="846"/>
                </a:lnTo>
                <a:lnTo>
                  <a:pt x="18" y="863"/>
                </a:lnTo>
                <a:lnTo>
                  <a:pt x="44" y="881"/>
                </a:lnTo>
              </a:path>
            </a:pathLst>
          </a:custGeom>
          <a:solidFill>
            <a:srgbClr val="283583"/>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endParaRPr lang="de-DE" kern="0">
              <a:solidFill>
                <a:prstClr val="black"/>
              </a:solidFill>
              <a:latin typeface="Arial"/>
            </a:endParaRPr>
          </a:p>
        </p:txBody>
      </p:sp>
      <p:sp>
        <p:nvSpPr>
          <p:cNvPr id="85" name="Freeform 6"/>
          <p:cNvSpPr>
            <a:spLocks noChangeArrowheads="1"/>
          </p:cNvSpPr>
          <p:nvPr/>
        </p:nvSpPr>
        <p:spPr bwMode="auto">
          <a:xfrm>
            <a:off x="3841250" y="3465414"/>
            <a:ext cx="665057" cy="614291"/>
          </a:xfrm>
          <a:custGeom>
            <a:avLst/>
            <a:gdLst>
              <a:gd name="T0" fmla="*/ 141 w 1059"/>
              <a:gd name="T1" fmla="*/ 327 h 1007"/>
              <a:gd name="T2" fmla="*/ 185 w 1059"/>
              <a:gd name="T3" fmla="*/ 406 h 1007"/>
              <a:gd name="T4" fmla="*/ 265 w 1059"/>
              <a:gd name="T5" fmla="*/ 494 h 1007"/>
              <a:gd name="T6" fmla="*/ 380 w 1059"/>
              <a:gd name="T7" fmla="*/ 600 h 1007"/>
              <a:gd name="T8" fmla="*/ 388 w 1059"/>
              <a:gd name="T9" fmla="*/ 618 h 1007"/>
              <a:gd name="T10" fmla="*/ 406 w 1059"/>
              <a:gd name="T11" fmla="*/ 662 h 1007"/>
              <a:gd name="T12" fmla="*/ 547 w 1059"/>
              <a:gd name="T13" fmla="*/ 803 h 1007"/>
              <a:gd name="T14" fmla="*/ 627 w 1059"/>
              <a:gd name="T15" fmla="*/ 891 h 1007"/>
              <a:gd name="T16" fmla="*/ 705 w 1059"/>
              <a:gd name="T17" fmla="*/ 944 h 1007"/>
              <a:gd name="T18" fmla="*/ 776 w 1059"/>
              <a:gd name="T19" fmla="*/ 1006 h 1007"/>
              <a:gd name="T20" fmla="*/ 793 w 1059"/>
              <a:gd name="T21" fmla="*/ 918 h 1007"/>
              <a:gd name="T22" fmla="*/ 793 w 1059"/>
              <a:gd name="T23" fmla="*/ 882 h 1007"/>
              <a:gd name="T24" fmla="*/ 882 w 1059"/>
              <a:gd name="T25" fmla="*/ 724 h 1007"/>
              <a:gd name="T26" fmla="*/ 996 w 1059"/>
              <a:gd name="T27" fmla="*/ 591 h 1007"/>
              <a:gd name="T28" fmla="*/ 1014 w 1059"/>
              <a:gd name="T29" fmla="*/ 582 h 1007"/>
              <a:gd name="T30" fmla="*/ 1040 w 1059"/>
              <a:gd name="T31" fmla="*/ 538 h 1007"/>
              <a:gd name="T32" fmla="*/ 1058 w 1059"/>
              <a:gd name="T33" fmla="*/ 309 h 1007"/>
              <a:gd name="T34" fmla="*/ 1049 w 1059"/>
              <a:gd name="T35" fmla="*/ 185 h 1007"/>
              <a:gd name="T36" fmla="*/ 864 w 1059"/>
              <a:gd name="T37" fmla="*/ 79 h 1007"/>
              <a:gd name="T38" fmla="*/ 784 w 1059"/>
              <a:gd name="T39" fmla="*/ 53 h 1007"/>
              <a:gd name="T40" fmla="*/ 424 w 1059"/>
              <a:gd name="T41" fmla="*/ 27 h 1007"/>
              <a:gd name="T42" fmla="*/ 327 w 1059"/>
              <a:gd name="T43" fmla="*/ 9 h 1007"/>
              <a:gd name="T44" fmla="*/ 274 w 1059"/>
              <a:gd name="T45" fmla="*/ 9 h 1007"/>
              <a:gd name="T46" fmla="*/ 185 w 1059"/>
              <a:gd name="T47" fmla="*/ 53 h 1007"/>
              <a:gd name="T48" fmla="*/ 132 w 1059"/>
              <a:gd name="T49" fmla="*/ 44 h 1007"/>
              <a:gd name="T50" fmla="*/ 115 w 1059"/>
              <a:gd name="T51" fmla="*/ 35 h 1007"/>
              <a:gd name="T52" fmla="*/ 62 w 1059"/>
              <a:gd name="T53" fmla="*/ 35 h 1007"/>
              <a:gd name="T54" fmla="*/ 27 w 1059"/>
              <a:gd name="T55" fmla="*/ 53 h 1007"/>
              <a:gd name="T56" fmla="*/ 0 w 1059"/>
              <a:gd name="T57" fmla="*/ 97 h 1007"/>
              <a:gd name="T58" fmla="*/ 9 w 1059"/>
              <a:gd name="T59" fmla="*/ 124 h 1007"/>
              <a:gd name="T60" fmla="*/ 35 w 1059"/>
              <a:gd name="T61" fmla="*/ 168 h 1007"/>
              <a:gd name="T62" fmla="*/ 124 w 1059"/>
              <a:gd name="T63" fmla="*/ 265 h 1007"/>
              <a:gd name="T64" fmla="*/ 141 w 1059"/>
              <a:gd name="T65" fmla="*/ 327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9" h="1007">
                <a:moveTo>
                  <a:pt x="141" y="327"/>
                </a:moveTo>
                <a:lnTo>
                  <a:pt x="141" y="327"/>
                </a:lnTo>
                <a:lnTo>
                  <a:pt x="150" y="362"/>
                </a:lnTo>
                <a:lnTo>
                  <a:pt x="185" y="406"/>
                </a:lnTo>
                <a:lnTo>
                  <a:pt x="221" y="450"/>
                </a:lnTo>
                <a:lnTo>
                  <a:pt x="265" y="494"/>
                </a:lnTo>
                <a:lnTo>
                  <a:pt x="353" y="565"/>
                </a:lnTo>
                <a:lnTo>
                  <a:pt x="380" y="600"/>
                </a:lnTo>
                <a:lnTo>
                  <a:pt x="388" y="618"/>
                </a:lnTo>
                <a:lnTo>
                  <a:pt x="388" y="618"/>
                </a:lnTo>
                <a:lnTo>
                  <a:pt x="388" y="635"/>
                </a:lnTo>
                <a:lnTo>
                  <a:pt x="406" y="662"/>
                </a:lnTo>
                <a:lnTo>
                  <a:pt x="468" y="724"/>
                </a:lnTo>
                <a:lnTo>
                  <a:pt x="547" y="803"/>
                </a:lnTo>
                <a:lnTo>
                  <a:pt x="591" y="847"/>
                </a:lnTo>
                <a:lnTo>
                  <a:pt x="627" y="891"/>
                </a:lnTo>
                <a:lnTo>
                  <a:pt x="627" y="891"/>
                </a:lnTo>
                <a:lnTo>
                  <a:pt x="705" y="944"/>
                </a:lnTo>
                <a:lnTo>
                  <a:pt x="776" y="1006"/>
                </a:lnTo>
                <a:lnTo>
                  <a:pt x="776" y="1006"/>
                </a:lnTo>
                <a:lnTo>
                  <a:pt x="793" y="953"/>
                </a:lnTo>
                <a:lnTo>
                  <a:pt x="793" y="918"/>
                </a:lnTo>
                <a:lnTo>
                  <a:pt x="793" y="918"/>
                </a:lnTo>
                <a:lnTo>
                  <a:pt x="793" y="882"/>
                </a:lnTo>
                <a:lnTo>
                  <a:pt x="811" y="838"/>
                </a:lnTo>
                <a:lnTo>
                  <a:pt x="882" y="724"/>
                </a:lnTo>
                <a:lnTo>
                  <a:pt x="961" y="627"/>
                </a:lnTo>
                <a:lnTo>
                  <a:pt x="996" y="591"/>
                </a:lnTo>
                <a:lnTo>
                  <a:pt x="1014" y="582"/>
                </a:lnTo>
                <a:lnTo>
                  <a:pt x="1014" y="582"/>
                </a:lnTo>
                <a:lnTo>
                  <a:pt x="1032" y="574"/>
                </a:lnTo>
                <a:lnTo>
                  <a:pt x="1040" y="538"/>
                </a:lnTo>
                <a:lnTo>
                  <a:pt x="1058" y="432"/>
                </a:lnTo>
                <a:lnTo>
                  <a:pt x="1058" y="309"/>
                </a:lnTo>
                <a:lnTo>
                  <a:pt x="1049" y="185"/>
                </a:lnTo>
                <a:lnTo>
                  <a:pt x="1049" y="185"/>
                </a:lnTo>
                <a:lnTo>
                  <a:pt x="952" y="124"/>
                </a:lnTo>
                <a:lnTo>
                  <a:pt x="864" y="79"/>
                </a:lnTo>
                <a:lnTo>
                  <a:pt x="784" y="53"/>
                </a:lnTo>
                <a:lnTo>
                  <a:pt x="784" y="53"/>
                </a:lnTo>
                <a:lnTo>
                  <a:pt x="583" y="35"/>
                </a:lnTo>
                <a:lnTo>
                  <a:pt x="424" y="27"/>
                </a:lnTo>
                <a:lnTo>
                  <a:pt x="327" y="9"/>
                </a:lnTo>
                <a:lnTo>
                  <a:pt x="327" y="9"/>
                </a:lnTo>
                <a:lnTo>
                  <a:pt x="300" y="0"/>
                </a:lnTo>
                <a:lnTo>
                  <a:pt x="274" y="9"/>
                </a:lnTo>
                <a:lnTo>
                  <a:pt x="230" y="35"/>
                </a:lnTo>
                <a:lnTo>
                  <a:pt x="185" y="53"/>
                </a:lnTo>
                <a:lnTo>
                  <a:pt x="159" y="53"/>
                </a:lnTo>
                <a:lnTo>
                  <a:pt x="132" y="44"/>
                </a:lnTo>
                <a:lnTo>
                  <a:pt x="132" y="44"/>
                </a:lnTo>
                <a:lnTo>
                  <a:pt x="115" y="35"/>
                </a:lnTo>
                <a:lnTo>
                  <a:pt x="88" y="27"/>
                </a:lnTo>
                <a:lnTo>
                  <a:pt x="62" y="35"/>
                </a:lnTo>
                <a:lnTo>
                  <a:pt x="44" y="44"/>
                </a:lnTo>
                <a:lnTo>
                  <a:pt x="27" y="53"/>
                </a:lnTo>
                <a:lnTo>
                  <a:pt x="9" y="79"/>
                </a:lnTo>
                <a:lnTo>
                  <a:pt x="0" y="97"/>
                </a:lnTo>
                <a:lnTo>
                  <a:pt x="9" y="124"/>
                </a:lnTo>
                <a:lnTo>
                  <a:pt x="9" y="124"/>
                </a:lnTo>
                <a:lnTo>
                  <a:pt x="18" y="150"/>
                </a:lnTo>
                <a:lnTo>
                  <a:pt x="35" y="168"/>
                </a:lnTo>
                <a:lnTo>
                  <a:pt x="80" y="212"/>
                </a:lnTo>
                <a:lnTo>
                  <a:pt x="124" y="265"/>
                </a:lnTo>
                <a:lnTo>
                  <a:pt x="141" y="291"/>
                </a:lnTo>
                <a:lnTo>
                  <a:pt x="141" y="327"/>
                </a:lnTo>
              </a:path>
            </a:pathLst>
          </a:custGeom>
          <a:solidFill>
            <a:srgbClr val="FF0000"/>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86" name="Freeform 7"/>
          <p:cNvSpPr>
            <a:spLocks noChangeArrowheads="1"/>
          </p:cNvSpPr>
          <p:nvPr/>
        </p:nvSpPr>
        <p:spPr bwMode="auto">
          <a:xfrm>
            <a:off x="3503179" y="3163656"/>
            <a:ext cx="997586" cy="845996"/>
          </a:xfrm>
          <a:custGeom>
            <a:avLst/>
            <a:gdLst>
              <a:gd name="T0" fmla="*/ 123 w 1588"/>
              <a:gd name="T1" fmla="*/ 556 h 1386"/>
              <a:gd name="T2" fmla="*/ 256 w 1588"/>
              <a:gd name="T3" fmla="*/ 591 h 1386"/>
              <a:gd name="T4" fmla="*/ 282 w 1588"/>
              <a:gd name="T5" fmla="*/ 653 h 1386"/>
              <a:gd name="T6" fmla="*/ 388 w 1588"/>
              <a:gd name="T7" fmla="*/ 874 h 1386"/>
              <a:gd name="T8" fmla="*/ 547 w 1588"/>
              <a:gd name="T9" fmla="*/ 1068 h 1386"/>
              <a:gd name="T10" fmla="*/ 688 w 1588"/>
              <a:gd name="T11" fmla="*/ 1138 h 1386"/>
              <a:gd name="T12" fmla="*/ 785 w 1588"/>
              <a:gd name="T13" fmla="*/ 1200 h 1386"/>
              <a:gd name="T14" fmla="*/ 812 w 1588"/>
              <a:gd name="T15" fmla="*/ 1244 h 1386"/>
              <a:gd name="T16" fmla="*/ 944 w 1588"/>
              <a:gd name="T17" fmla="*/ 1324 h 1386"/>
              <a:gd name="T18" fmla="*/ 1103 w 1588"/>
              <a:gd name="T19" fmla="*/ 1350 h 1386"/>
              <a:gd name="T20" fmla="*/ 1129 w 1588"/>
              <a:gd name="T21" fmla="*/ 1341 h 1386"/>
              <a:gd name="T22" fmla="*/ 944 w 1588"/>
              <a:gd name="T23" fmla="*/ 1156 h 1386"/>
              <a:gd name="T24" fmla="*/ 926 w 1588"/>
              <a:gd name="T25" fmla="*/ 1112 h 1386"/>
              <a:gd name="T26" fmla="*/ 803 w 1588"/>
              <a:gd name="T27" fmla="*/ 988 h 1386"/>
              <a:gd name="T28" fmla="*/ 688 w 1588"/>
              <a:gd name="T29" fmla="*/ 856 h 1386"/>
              <a:gd name="T30" fmla="*/ 679 w 1588"/>
              <a:gd name="T31" fmla="*/ 785 h 1386"/>
              <a:gd name="T32" fmla="*/ 573 w 1588"/>
              <a:gd name="T33" fmla="*/ 662 h 1386"/>
              <a:gd name="T34" fmla="*/ 547 w 1588"/>
              <a:gd name="T35" fmla="*/ 618 h 1386"/>
              <a:gd name="T36" fmla="*/ 565 w 1588"/>
              <a:gd name="T37" fmla="*/ 547 h 1386"/>
              <a:gd name="T38" fmla="*/ 626 w 1588"/>
              <a:gd name="T39" fmla="*/ 521 h 1386"/>
              <a:gd name="T40" fmla="*/ 670 w 1588"/>
              <a:gd name="T41" fmla="*/ 538 h 1386"/>
              <a:gd name="T42" fmla="*/ 768 w 1588"/>
              <a:gd name="T43" fmla="*/ 529 h 1386"/>
              <a:gd name="T44" fmla="*/ 865 w 1588"/>
              <a:gd name="T45" fmla="*/ 503 h 1386"/>
              <a:gd name="T46" fmla="*/ 1121 w 1588"/>
              <a:gd name="T47" fmla="*/ 529 h 1386"/>
              <a:gd name="T48" fmla="*/ 1402 w 1588"/>
              <a:gd name="T49" fmla="*/ 573 h 1386"/>
              <a:gd name="T50" fmla="*/ 1587 w 1588"/>
              <a:gd name="T51" fmla="*/ 679 h 1386"/>
              <a:gd name="T52" fmla="*/ 1561 w 1588"/>
              <a:gd name="T53" fmla="*/ 556 h 1386"/>
              <a:gd name="T54" fmla="*/ 1534 w 1588"/>
              <a:gd name="T55" fmla="*/ 441 h 1386"/>
              <a:gd name="T56" fmla="*/ 1481 w 1588"/>
              <a:gd name="T57" fmla="*/ 406 h 1386"/>
              <a:gd name="T58" fmla="*/ 1428 w 1588"/>
              <a:gd name="T59" fmla="*/ 335 h 1386"/>
              <a:gd name="T60" fmla="*/ 1402 w 1588"/>
              <a:gd name="T61" fmla="*/ 221 h 1386"/>
              <a:gd name="T62" fmla="*/ 1234 w 1588"/>
              <a:gd name="T63" fmla="*/ 265 h 1386"/>
              <a:gd name="T64" fmla="*/ 1059 w 1588"/>
              <a:gd name="T65" fmla="*/ 229 h 1386"/>
              <a:gd name="T66" fmla="*/ 997 w 1588"/>
              <a:gd name="T67" fmla="*/ 185 h 1386"/>
              <a:gd name="T68" fmla="*/ 750 w 1588"/>
              <a:gd name="T69" fmla="*/ 0 h 1386"/>
              <a:gd name="T70" fmla="*/ 618 w 1588"/>
              <a:gd name="T71" fmla="*/ 106 h 1386"/>
              <a:gd name="T72" fmla="*/ 556 w 1588"/>
              <a:gd name="T73" fmla="*/ 132 h 1386"/>
              <a:gd name="T74" fmla="*/ 529 w 1588"/>
              <a:gd name="T75" fmla="*/ 247 h 1386"/>
              <a:gd name="T76" fmla="*/ 503 w 1588"/>
              <a:gd name="T77" fmla="*/ 265 h 1386"/>
              <a:gd name="T78" fmla="*/ 432 w 1588"/>
              <a:gd name="T79" fmla="*/ 318 h 1386"/>
              <a:gd name="T80" fmla="*/ 397 w 1588"/>
              <a:gd name="T81" fmla="*/ 397 h 1386"/>
              <a:gd name="T82" fmla="*/ 318 w 1588"/>
              <a:gd name="T83" fmla="*/ 397 h 1386"/>
              <a:gd name="T84" fmla="*/ 212 w 1588"/>
              <a:gd name="T85" fmla="*/ 388 h 1386"/>
              <a:gd name="T86" fmla="*/ 0 w 1588"/>
              <a:gd name="T87" fmla="*/ 432 h 1386"/>
              <a:gd name="T88" fmla="*/ 26 w 1588"/>
              <a:gd name="T89" fmla="*/ 547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8" h="1386">
                <a:moveTo>
                  <a:pt x="53" y="556"/>
                </a:moveTo>
                <a:lnTo>
                  <a:pt x="53" y="556"/>
                </a:lnTo>
                <a:lnTo>
                  <a:pt x="123" y="556"/>
                </a:lnTo>
                <a:lnTo>
                  <a:pt x="194" y="565"/>
                </a:lnTo>
                <a:lnTo>
                  <a:pt x="229" y="573"/>
                </a:lnTo>
                <a:lnTo>
                  <a:pt x="256" y="591"/>
                </a:lnTo>
                <a:lnTo>
                  <a:pt x="273" y="618"/>
                </a:lnTo>
                <a:lnTo>
                  <a:pt x="282" y="653"/>
                </a:lnTo>
                <a:lnTo>
                  <a:pt x="282" y="653"/>
                </a:lnTo>
                <a:lnTo>
                  <a:pt x="291" y="697"/>
                </a:lnTo>
                <a:lnTo>
                  <a:pt x="318" y="750"/>
                </a:lnTo>
                <a:lnTo>
                  <a:pt x="388" y="874"/>
                </a:lnTo>
                <a:lnTo>
                  <a:pt x="476" y="988"/>
                </a:lnTo>
                <a:lnTo>
                  <a:pt x="547" y="1068"/>
                </a:lnTo>
                <a:lnTo>
                  <a:pt x="547" y="1068"/>
                </a:lnTo>
                <a:lnTo>
                  <a:pt x="573" y="1094"/>
                </a:lnTo>
                <a:lnTo>
                  <a:pt x="618" y="1112"/>
                </a:lnTo>
                <a:lnTo>
                  <a:pt x="688" y="1138"/>
                </a:lnTo>
                <a:lnTo>
                  <a:pt x="750" y="1165"/>
                </a:lnTo>
                <a:lnTo>
                  <a:pt x="776" y="1182"/>
                </a:lnTo>
                <a:lnTo>
                  <a:pt x="785" y="1200"/>
                </a:lnTo>
                <a:lnTo>
                  <a:pt x="785" y="1200"/>
                </a:lnTo>
                <a:lnTo>
                  <a:pt x="794" y="1226"/>
                </a:lnTo>
                <a:lnTo>
                  <a:pt x="812" y="1244"/>
                </a:lnTo>
                <a:lnTo>
                  <a:pt x="838" y="1271"/>
                </a:lnTo>
                <a:lnTo>
                  <a:pt x="865" y="1288"/>
                </a:lnTo>
                <a:lnTo>
                  <a:pt x="944" y="1324"/>
                </a:lnTo>
                <a:lnTo>
                  <a:pt x="1041" y="1332"/>
                </a:lnTo>
                <a:lnTo>
                  <a:pt x="1041" y="1332"/>
                </a:lnTo>
                <a:lnTo>
                  <a:pt x="1103" y="1350"/>
                </a:lnTo>
                <a:lnTo>
                  <a:pt x="1165" y="1385"/>
                </a:lnTo>
                <a:lnTo>
                  <a:pt x="1165" y="1385"/>
                </a:lnTo>
                <a:lnTo>
                  <a:pt x="1129" y="1341"/>
                </a:lnTo>
                <a:lnTo>
                  <a:pt x="1085" y="1297"/>
                </a:lnTo>
                <a:lnTo>
                  <a:pt x="1006" y="1218"/>
                </a:lnTo>
                <a:lnTo>
                  <a:pt x="944" y="1156"/>
                </a:lnTo>
                <a:lnTo>
                  <a:pt x="926" y="1129"/>
                </a:lnTo>
                <a:lnTo>
                  <a:pt x="926" y="1112"/>
                </a:lnTo>
                <a:lnTo>
                  <a:pt x="926" y="1112"/>
                </a:lnTo>
                <a:lnTo>
                  <a:pt x="918" y="1094"/>
                </a:lnTo>
                <a:lnTo>
                  <a:pt x="891" y="1059"/>
                </a:lnTo>
                <a:lnTo>
                  <a:pt x="803" y="988"/>
                </a:lnTo>
                <a:lnTo>
                  <a:pt x="759" y="944"/>
                </a:lnTo>
                <a:lnTo>
                  <a:pt x="723" y="900"/>
                </a:lnTo>
                <a:lnTo>
                  <a:pt x="688" y="856"/>
                </a:lnTo>
                <a:lnTo>
                  <a:pt x="679" y="821"/>
                </a:lnTo>
                <a:lnTo>
                  <a:pt x="679" y="821"/>
                </a:lnTo>
                <a:lnTo>
                  <a:pt x="679" y="785"/>
                </a:lnTo>
                <a:lnTo>
                  <a:pt x="662" y="759"/>
                </a:lnTo>
                <a:lnTo>
                  <a:pt x="618" y="706"/>
                </a:lnTo>
                <a:lnTo>
                  <a:pt x="573" y="662"/>
                </a:lnTo>
                <a:lnTo>
                  <a:pt x="556" y="644"/>
                </a:lnTo>
                <a:lnTo>
                  <a:pt x="547" y="618"/>
                </a:lnTo>
                <a:lnTo>
                  <a:pt x="547" y="618"/>
                </a:lnTo>
                <a:lnTo>
                  <a:pt x="538" y="591"/>
                </a:lnTo>
                <a:lnTo>
                  <a:pt x="547" y="573"/>
                </a:lnTo>
                <a:lnTo>
                  <a:pt x="565" y="547"/>
                </a:lnTo>
                <a:lnTo>
                  <a:pt x="582" y="538"/>
                </a:lnTo>
                <a:lnTo>
                  <a:pt x="600" y="529"/>
                </a:lnTo>
                <a:lnTo>
                  <a:pt x="626" y="521"/>
                </a:lnTo>
                <a:lnTo>
                  <a:pt x="653" y="529"/>
                </a:lnTo>
                <a:lnTo>
                  <a:pt x="670" y="538"/>
                </a:lnTo>
                <a:lnTo>
                  <a:pt x="670" y="538"/>
                </a:lnTo>
                <a:lnTo>
                  <a:pt x="697" y="547"/>
                </a:lnTo>
                <a:lnTo>
                  <a:pt x="723" y="547"/>
                </a:lnTo>
                <a:lnTo>
                  <a:pt x="768" y="529"/>
                </a:lnTo>
                <a:lnTo>
                  <a:pt x="812" y="503"/>
                </a:lnTo>
                <a:lnTo>
                  <a:pt x="838" y="494"/>
                </a:lnTo>
                <a:lnTo>
                  <a:pt x="865" y="503"/>
                </a:lnTo>
                <a:lnTo>
                  <a:pt x="865" y="503"/>
                </a:lnTo>
                <a:lnTo>
                  <a:pt x="962" y="521"/>
                </a:lnTo>
                <a:lnTo>
                  <a:pt x="1121" y="529"/>
                </a:lnTo>
                <a:lnTo>
                  <a:pt x="1322" y="547"/>
                </a:lnTo>
                <a:lnTo>
                  <a:pt x="1322" y="547"/>
                </a:lnTo>
                <a:lnTo>
                  <a:pt x="1402" y="573"/>
                </a:lnTo>
                <a:lnTo>
                  <a:pt x="1490" y="618"/>
                </a:lnTo>
                <a:lnTo>
                  <a:pt x="1587" y="679"/>
                </a:lnTo>
                <a:lnTo>
                  <a:pt x="1587" y="679"/>
                </a:lnTo>
                <a:lnTo>
                  <a:pt x="1578" y="618"/>
                </a:lnTo>
                <a:lnTo>
                  <a:pt x="1578" y="618"/>
                </a:lnTo>
                <a:lnTo>
                  <a:pt x="1561" y="556"/>
                </a:lnTo>
                <a:lnTo>
                  <a:pt x="1552" y="494"/>
                </a:lnTo>
                <a:lnTo>
                  <a:pt x="1543" y="468"/>
                </a:lnTo>
                <a:lnTo>
                  <a:pt x="1534" y="441"/>
                </a:lnTo>
                <a:lnTo>
                  <a:pt x="1517" y="423"/>
                </a:lnTo>
                <a:lnTo>
                  <a:pt x="1481" y="406"/>
                </a:lnTo>
                <a:lnTo>
                  <a:pt x="1481" y="406"/>
                </a:lnTo>
                <a:lnTo>
                  <a:pt x="1464" y="397"/>
                </a:lnTo>
                <a:lnTo>
                  <a:pt x="1455" y="379"/>
                </a:lnTo>
                <a:lnTo>
                  <a:pt x="1428" y="335"/>
                </a:lnTo>
                <a:lnTo>
                  <a:pt x="1411" y="282"/>
                </a:lnTo>
                <a:lnTo>
                  <a:pt x="1402" y="221"/>
                </a:lnTo>
                <a:lnTo>
                  <a:pt x="1402" y="221"/>
                </a:lnTo>
                <a:lnTo>
                  <a:pt x="1305" y="256"/>
                </a:lnTo>
                <a:lnTo>
                  <a:pt x="1305" y="256"/>
                </a:lnTo>
                <a:lnTo>
                  <a:pt x="1234" y="265"/>
                </a:lnTo>
                <a:lnTo>
                  <a:pt x="1147" y="256"/>
                </a:lnTo>
                <a:lnTo>
                  <a:pt x="1103" y="247"/>
                </a:lnTo>
                <a:lnTo>
                  <a:pt x="1059" y="229"/>
                </a:lnTo>
                <a:lnTo>
                  <a:pt x="1023" y="212"/>
                </a:lnTo>
                <a:lnTo>
                  <a:pt x="997" y="185"/>
                </a:lnTo>
                <a:lnTo>
                  <a:pt x="997" y="185"/>
                </a:lnTo>
                <a:lnTo>
                  <a:pt x="953" y="141"/>
                </a:lnTo>
                <a:lnTo>
                  <a:pt x="882" y="88"/>
                </a:lnTo>
                <a:lnTo>
                  <a:pt x="750" y="0"/>
                </a:lnTo>
                <a:lnTo>
                  <a:pt x="750" y="0"/>
                </a:lnTo>
                <a:lnTo>
                  <a:pt x="670" y="71"/>
                </a:lnTo>
                <a:lnTo>
                  <a:pt x="618" y="106"/>
                </a:lnTo>
                <a:lnTo>
                  <a:pt x="573" y="123"/>
                </a:lnTo>
                <a:lnTo>
                  <a:pt x="573" y="123"/>
                </a:lnTo>
                <a:lnTo>
                  <a:pt x="556" y="132"/>
                </a:lnTo>
                <a:lnTo>
                  <a:pt x="547" y="150"/>
                </a:lnTo>
                <a:lnTo>
                  <a:pt x="538" y="194"/>
                </a:lnTo>
                <a:lnTo>
                  <a:pt x="529" y="247"/>
                </a:lnTo>
                <a:lnTo>
                  <a:pt x="520" y="256"/>
                </a:lnTo>
                <a:lnTo>
                  <a:pt x="503" y="265"/>
                </a:lnTo>
                <a:lnTo>
                  <a:pt x="503" y="265"/>
                </a:lnTo>
                <a:lnTo>
                  <a:pt x="485" y="273"/>
                </a:lnTo>
                <a:lnTo>
                  <a:pt x="468" y="282"/>
                </a:lnTo>
                <a:lnTo>
                  <a:pt x="432" y="318"/>
                </a:lnTo>
                <a:lnTo>
                  <a:pt x="415" y="362"/>
                </a:lnTo>
                <a:lnTo>
                  <a:pt x="397" y="397"/>
                </a:lnTo>
                <a:lnTo>
                  <a:pt x="397" y="397"/>
                </a:lnTo>
                <a:lnTo>
                  <a:pt x="388" y="406"/>
                </a:lnTo>
                <a:lnTo>
                  <a:pt x="370" y="406"/>
                </a:lnTo>
                <a:lnTo>
                  <a:pt x="318" y="397"/>
                </a:lnTo>
                <a:lnTo>
                  <a:pt x="265" y="388"/>
                </a:lnTo>
                <a:lnTo>
                  <a:pt x="238" y="388"/>
                </a:lnTo>
                <a:lnTo>
                  <a:pt x="212" y="388"/>
                </a:lnTo>
                <a:lnTo>
                  <a:pt x="212" y="388"/>
                </a:lnTo>
                <a:lnTo>
                  <a:pt x="115" y="415"/>
                </a:lnTo>
                <a:lnTo>
                  <a:pt x="0" y="432"/>
                </a:lnTo>
                <a:lnTo>
                  <a:pt x="0" y="432"/>
                </a:lnTo>
                <a:lnTo>
                  <a:pt x="18" y="521"/>
                </a:lnTo>
                <a:lnTo>
                  <a:pt x="26" y="547"/>
                </a:lnTo>
                <a:lnTo>
                  <a:pt x="44" y="556"/>
                </a:lnTo>
                <a:lnTo>
                  <a:pt x="53" y="556"/>
                </a:lnTo>
              </a:path>
            </a:pathLst>
          </a:custGeom>
          <a:solidFill>
            <a:srgbClr val="283583"/>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endParaRPr lang="de-DE" kern="0">
              <a:solidFill>
                <a:prstClr val="black"/>
              </a:solidFill>
              <a:latin typeface="Arial"/>
            </a:endParaRPr>
          </a:p>
        </p:txBody>
      </p:sp>
      <p:sp>
        <p:nvSpPr>
          <p:cNvPr id="87" name="Freeform 8"/>
          <p:cNvSpPr>
            <a:spLocks noChangeArrowheads="1"/>
          </p:cNvSpPr>
          <p:nvPr/>
        </p:nvSpPr>
        <p:spPr bwMode="auto">
          <a:xfrm>
            <a:off x="4473054" y="4052762"/>
            <a:ext cx="338071" cy="662787"/>
          </a:xfrm>
          <a:custGeom>
            <a:avLst/>
            <a:gdLst>
              <a:gd name="T0" fmla="*/ 79 w 539"/>
              <a:gd name="T1" fmla="*/ 397 h 1086"/>
              <a:gd name="T2" fmla="*/ 35 w 539"/>
              <a:gd name="T3" fmla="*/ 485 h 1086"/>
              <a:gd name="T4" fmla="*/ 9 w 539"/>
              <a:gd name="T5" fmla="*/ 618 h 1086"/>
              <a:gd name="T6" fmla="*/ 27 w 539"/>
              <a:gd name="T7" fmla="*/ 741 h 1086"/>
              <a:gd name="T8" fmla="*/ 71 w 539"/>
              <a:gd name="T9" fmla="*/ 829 h 1086"/>
              <a:gd name="T10" fmla="*/ 106 w 539"/>
              <a:gd name="T11" fmla="*/ 865 h 1086"/>
              <a:gd name="T12" fmla="*/ 168 w 539"/>
              <a:gd name="T13" fmla="*/ 971 h 1086"/>
              <a:gd name="T14" fmla="*/ 238 w 539"/>
              <a:gd name="T15" fmla="*/ 1068 h 1086"/>
              <a:gd name="T16" fmla="*/ 274 w 539"/>
              <a:gd name="T17" fmla="*/ 1085 h 1086"/>
              <a:gd name="T18" fmla="*/ 327 w 539"/>
              <a:gd name="T19" fmla="*/ 944 h 1086"/>
              <a:gd name="T20" fmla="*/ 353 w 539"/>
              <a:gd name="T21" fmla="*/ 926 h 1086"/>
              <a:gd name="T22" fmla="*/ 380 w 539"/>
              <a:gd name="T23" fmla="*/ 918 h 1086"/>
              <a:gd name="T24" fmla="*/ 397 w 539"/>
              <a:gd name="T25" fmla="*/ 882 h 1086"/>
              <a:gd name="T26" fmla="*/ 415 w 539"/>
              <a:gd name="T27" fmla="*/ 829 h 1086"/>
              <a:gd name="T28" fmla="*/ 424 w 539"/>
              <a:gd name="T29" fmla="*/ 812 h 1086"/>
              <a:gd name="T30" fmla="*/ 494 w 539"/>
              <a:gd name="T31" fmla="*/ 723 h 1086"/>
              <a:gd name="T32" fmla="*/ 530 w 539"/>
              <a:gd name="T33" fmla="*/ 644 h 1086"/>
              <a:gd name="T34" fmla="*/ 538 w 539"/>
              <a:gd name="T35" fmla="*/ 635 h 1086"/>
              <a:gd name="T36" fmla="*/ 477 w 539"/>
              <a:gd name="T37" fmla="*/ 582 h 1086"/>
              <a:gd name="T38" fmla="*/ 388 w 539"/>
              <a:gd name="T39" fmla="*/ 494 h 1086"/>
              <a:gd name="T40" fmla="*/ 371 w 539"/>
              <a:gd name="T41" fmla="*/ 450 h 1086"/>
              <a:gd name="T42" fmla="*/ 362 w 539"/>
              <a:gd name="T43" fmla="*/ 309 h 1086"/>
              <a:gd name="T44" fmla="*/ 397 w 539"/>
              <a:gd name="T45" fmla="*/ 141 h 1086"/>
              <a:gd name="T46" fmla="*/ 274 w 539"/>
              <a:gd name="T47" fmla="*/ 53 h 1086"/>
              <a:gd name="T48" fmla="*/ 168 w 539"/>
              <a:gd name="T49" fmla="*/ 0 h 1086"/>
              <a:gd name="T50" fmla="*/ 141 w 539"/>
              <a:gd name="T51" fmla="*/ 0 h 1086"/>
              <a:gd name="T52" fmla="*/ 106 w 539"/>
              <a:gd name="T53" fmla="*/ 18 h 1086"/>
              <a:gd name="T54" fmla="*/ 27 w 539"/>
              <a:gd name="T55" fmla="*/ 132 h 1086"/>
              <a:gd name="T56" fmla="*/ 0 w 539"/>
              <a:gd name="T57" fmla="*/ 212 h 1086"/>
              <a:gd name="T58" fmla="*/ 97 w 539"/>
              <a:gd name="T59" fmla="*/ 273 h 1086"/>
              <a:gd name="T60" fmla="*/ 124 w 539"/>
              <a:gd name="T61" fmla="*/ 318 h 1086"/>
              <a:gd name="T62" fmla="*/ 106 w 539"/>
              <a:gd name="T63" fmla="*/ 362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9" h="1086">
                <a:moveTo>
                  <a:pt x="79" y="397"/>
                </a:moveTo>
                <a:lnTo>
                  <a:pt x="79" y="397"/>
                </a:lnTo>
                <a:lnTo>
                  <a:pt x="53" y="432"/>
                </a:lnTo>
                <a:lnTo>
                  <a:pt x="35" y="485"/>
                </a:lnTo>
                <a:lnTo>
                  <a:pt x="18" y="547"/>
                </a:lnTo>
                <a:lnTo>
                  <a:pt x="9" y="618"/>
                </a:lnTo>
                <a:lnTo>
                  <a:pt x="9" y="679"/>
                </a:lnTo>
                <a:lnTo>
                  <a:pt x="27" y="741"/>
                </a:lnTo>
                <a:lnTo>
                  <a:pt x="44" y="794"/>
                </a:lnTo>
                <a:lnTo>
                  <a:pt x="71" y="829"/>
                </a:lnTo>
                <a:lnTo>
                  <a:pt x="71" y="829"/>
                </a:lnTo>
                <a:lnTo>
                  <a:pt x="106" y="865"/>
                </a:lnTo>
                <a:lnTo>
                  <a:pt x="124" y="900"/>
                </a:lnTo>
                <a:lnTo>
                  <a:pt x="168" y="971"/>
                </a:lnTo>
                <a:lnTo>
                  <a:pt x="212" y="1041"/>
                </a:lnTo>
                <a:lnTo>
                  <a:pt x="238" y="1068"/>
                </a:lnTo>
                <a:lnTo>
                  <a:pt x="274" y="1085"/>
                </a:lnTo>
                <a:lnTo>
                  <a:pt x="274" y="1085"/>
                </a:lnTo>
                <a:lnTo>
                  <a:pt x="309" y="979"/>
                </a:lnTo>
                <a:lnTo>
                  <a:pt x="327" y="944"/>
                </a:lnTo>
                <a:lnTo>
                  <a:pt x="344" y="935"/>
                </a:lnTo>
                <a:lnTo>
                  <a:pt x="353" y="926"/>
                </a:lnTo>
                <a:lnTo>
                  <a:pt x="353" y="926"/>
                </a:lnTo>
                <a:lnTo>
                  <a:pt x="380" y="918"/>
                </a:lnTo>
                <a:lnTo>
                  <a:pt x="388" y="909"/>
                </a:lnTo>
                <a:lnTo>
                  <a:pt x="397" y="882"/>
                </a:lnTo>
                <a:lnTo>
                  <a:pt x="406" y="847"/>
                </a:lnTo>
                <a:lnTo>
                  <a:pt x="415" y="829"/>
                </a:lnTo>
                <a:lnTo>
                  <a:pt x="424" y="812"/>
                </a:lnTo>
                <a:lnTo>
                  <a:pt x="424" y="812"/>
                </a:lnTo>
                <a:lnTo>
                  <a:pt x="459" y="776"/>
                </a:lnTo>
                <a:lnTo>
                  <a:pt x="494" y="723"/>
                </a:lnTo>
                <a:lnTo>
                  <a:pt x="521" y="679"/>
                </a:lnTo>
                <a:lnTo>
                  <a:pt x="530" y="644"/>
                </a:lnTo>
                <a:lnTo>
                  <a:pt x="530" y="644"/>
                </a:lnTo>
                <a:lnTo>
                  <a:pt x="538" y="635"/>
                </a:lnTo>
                <a:lnTo>
                  <a:pt x="538" y="635"/>
                </a:lnTo>
                <a:lnTo>
                  <a:pt x="477" y="582"/>
                </a:lnTo>
                <a:lnTo>
                  <a:pt x="424" y="538"/>
                </a:lnTo>
                <a:lnTo>
                  <a:pt x="388" y="494"/>
                </a:lnTo>
                <a:lnTo>
                  <a:pt x="371" y="450"/>
                </a:lnTo>
                <a:lnTo>
                  <a:pt x="371" y="450"/>
                </a:lnTo>
                <a:lnTo>
                  <a:pt x="362" y="388"/>
                </a:lnTo>
                <a:lnTo>
                  <a:pt x="362" y="309"/>
                </a:lnTo>
                <a:lnTo>
                  <a:pt x="380" y="221"/>
                </a:lnTo>
                <a:lnTo>
                  <a:pt x="397" y="141"/>
                </a:lnTo>
                <a:lnTo>
                  <a:pt x="397" y="141"/>
                </a:lnTo>
                <a:lnTo>
                  <a:pt x="274" y="53"/>
                </a:lnTo>
                <a:lnTo>
                  <a:pt x="194" y="18"/>
                </a:lnTo>
                <a:lnTo>
                  <a:pt x="168" y="0"/>
                </a:lnTo>
                <a:lnTo>
                  <a:pt x="141" y="0"/>
                </a:lnTo>
                <a:lnTo>
                  <a:pt x="141" y="0"/>
                </a:lnTo>
                <a:lnTo>
                  <a:pt x="124" y="0"/>
                </a:lnTo>
                <a:lnTo>
                  <a:pt x="106" y="18"/>
                </a:lnTo>
                <a:lnTo>
                  <a:pt x="62" y="62"/>
                </a:lnTo>
                <a:lnTo>
                  <a:pt x="27" y="132"/>
                </a:lnTo>
                <a:lnTo>
                  <a:pt x="0" y="212"/>
                </a:lnTo>
                <a:lnTo>
                  <a:pt x="0" y="212"/>
                </a:lnTo>
                <a:lnTo>
                  <a:pt x="71" y="256"/>
                </a:lnTo>
                <a:lnTo>
                  <a:pt x="97" y="273"/>
                </a:lnTo>
                <a:lnTo>
                  <a:pt x="115" y="291"/>
                </a:lnTo>
                <a:lnTo>
                  <a:pt x="124" y="318"/>
                </a:lnTo>
                <a:lnTo>
                  <a:pt x="115" y="344"/>
                </a:lnTo>
                <a:lnTo>
                  <a:pt x="106" y="362"/>
                </a:lnTo>
                <a:lnTo>
                  <a:pt x="79" y="397"/>
                </a:lnTo>
              </a:path>
            </a:pathLst>
          </a:custGeom>
          <a:solidFill>
            <a:srgbClr val="FFD500"/>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88" name="Freeform 10"/>
          <p:cNvSpPr>
            <a:spLocks noChangeArrowheads="1"/>
          </p:cNvSpPr>
          <p:nvPr/>
        </p:nvSpPr>
        <p:spPr bwMode="auto">
          <a:xfrm>
            <a:off x="3935466" y="2662525"/>
            <a:ext cx="1202645" cy="665482"/>
          </a:xfrm>
          <a:custGeom>
            <a:avLst/>
            <a:gdLst>
              <a:gd name="T0" fmla="*/ 71 w 1915"/>
              <a:gd name="T1" fmla="*/ 812 h 1087"/>
              <a:gd name="T2" fmla="*/ 62 w 1915"/>
              <a:gd name="T3" fmla="*/ 821 h 1087"/>
              <a:gd name="T4" fmla="*/ 265 w 1915"/>
              <a:gd name="T5" fmla="*/ 962 h 1087"/>
              <a:gd name="T6" fmla="*/ 309 w 1915"/>
              <a:gd name="T7" fmla="*/ 1006 h 1087"/>
              <a:gd name="T8" fmla="*/ 371 w 1915"/>
              <a:gd name="T9" fmla="*/ 1050 h 1087"/>
              <a:gd name="T10" fmla="*/ 459 w 1915"/>
              <a:gd name="T11" fmla="*/ 1077 h 1087"/>
              <a:gd name="T12" fmla="*/ 617 w 1915"/>
              <a:gd name="T13" fmla="*/ 1077 h 1087"/>
              <a:gd name="T14" fmla="*/ 846 w 1915"/>
              <a:gd name="T15" fmla="*/ 1006 h 1087"/>
              <a:gd name="T16" fmla="*/ 1023 w 1915"/>
              <a:gd name="T17" fmla="*/ 944 h 1087"/>
              <a:gd name="T18" fmla="*/ 1155 w 1915"/>
              <a:gd name="T19" fmla="*/ 989 h 1087"/>
              <a:gd name="T20" fmla="*/ 1235 w 1915"/>
              <a:gd name="T21" fmla="*/ 997 h 1087"/>
              <a:gd name="T22" fmla="*/ 1261 w 1915"/>
              <a:gd name="T23" fmla="*/ 980 h 1087"/>
              <a:gd name="T24" fmla="*/ 1358 w 1915"/>
              <a:gd name="T25" fmla="*/ 927 h 1087"/>
              <a:gd name="T26" fmla="*/ 1411 w 1915"/>
              <a:gd name="T27" fmla="*/ 874 h 1087"/>
              <a:gd name="T28" fmla="*/ 1490 w 1915"/>
              <a:gd name="T29" fmla="*/ 768 h 1087"/>
              <a:gd name="T30" fmla="*/ 1640 w 1915"/>
              <a:gd name="T31" fmla="*/ 494 h 1087"/>
              <a:gd name="T32" fmla="*/ 1685 w 1915"/>
              <a:gd name="T33" fmla="*/ 424 h 1087"/>
              <a:gd name="T34" fmla="*/ 1782 w 1915"/>
              <a:gd name="T35" fmla="*/ 371 h 1087"/>
              <a:gd name="T36" fmla="*/ 1879 w 1915"/>
              <a:gd name="T37" fmla="*/ 300 h 1087"/>
              <a:gd name="T38" fmla="*/ 1914 w 1915"/>
              <a:gd name="T39" fmla="*/ 256 h 1087"/>
              <a:gd name="T40" fmla="*/ 1896 w 1915"/>
              <a:gd name="T41" fmla="*/ 221 h 1087"/>
              <a:gd name="T42" fmla="*/ 1861 w 1915"/>
              <a:gd name="T43" fmla="*/ 203 h 1087"/>
              <a:gd name="T44" fmla="*/ 1790 w 1915"/>
              <a:gd name="T45" fmla="*/ 159 h 1087"/>
              <a:gd name="T46" fmla="*/ 1676 w 1915"/>
              <a:gd name="T47" fmla="*/ 133 h 1087"/>
              <a:gd name="T48" fmla="*/ 1605 w 1915"/>
              <a:gd name="T49" fmla="*/ 97 h 1087"/>
              <a:gd name="T50" fmla="*/ 1579 w 1915"/>
              <a:gd name="T51" fmla="*/ 80 h 1087"/>
              <a:gd name="T52" fmla="*/ 1464 w 1915"/>
              <a:gd name="T53" fmla="*/ 36 h 1087"/>
              <a:gd name="T54" fmla="*/ 1332 w 1915"/>
              <a:gd name="T55" fmla="*/ 0 h 1087"/>
              <a:gd name="T56" fmla="*/ 1287 w 1915"/>
              <a:gd name="T57" fmla="*/ 27 h 1087"/>
              <a:gd name="T58" fmla="*/ 1120 w 1915"/>
              <a:gd name="T59" fmla="*/ 150 h 1087"/>
              <a:gd name="T60" fmla="*/ 1058 w 1915"/>
              <a:gd name="T61" fmla="*/ 186 h 1087"/>
              <a:gd name="T62" fmla="*/ 979 w 1915"/>
              <a:gd name="T63" fmla="*/ 186 h 1087"/>
              <a:gd name="T64" fmla="*/ 829 w 1915"/>
              <a:gd name="T65" fmla="*/ 221 h 1087"/>
              <a:gd name="T66" fmla="*/ 749 w 1915"/>
              <a:gd name="T67" fmla="*/ 256 h 1087"/>
              <a:gd name="T68" fmla="*/ 740 w 1915"/>
              <a:gd name="T69" fmla="*/ 283 h 1087"/>
              <a:gd name="T70" fmla="*/ 740 w 1915"/>
              <a:gd name="T71" fmla="*/ 291 h 1087"/>
              <a:gd name="T72" fmla="*/ 687 w 1915"/>
              <a:gd name="T73" fmla="*/ 318 h 1087"/>
              <a:gd name="T74" fmla="*/ 573 w 1915"/>
              <a:gd name="T75" fmla="*/ 336 h 1087"/>
              <a:gd name="T76" fmla="*/ 441 w 1915"/>
              <a:gd name="T77" fmla="*/ 318 h 1087"/>
              <a:gd name="T78" fmla="*/ 344 w 1915"/>
              <a:gd name="T79" fmla="*/ 283 h 1087"/>
              <a:gd name="T80" fmla="*/ 300 w 1915"/>
              <a:gd name="T81" fmla="*/ 230 h 1087"/>
              <a:gd name="T82" fmla="*/ 274 w 1915"/>
              <a:gd name="T83" fmla="*/ 265 h 1087"/>
              <a:gd name="T84" fmla="*/ 265 w 1915"/>
              <a:gd name="T85" fmla="*/ 309 h 1087"/>
              <a:gd name="T86" fmla="*/ 256 w 1915"/>
              <a:gd name="T87" fmla="*/ 344 h 1087"/>
              <a:gd name="T88" fmla="*/ 238 w 1915"/>
              <a:gd name="T89" fmla="*/ 380 h 1087"/>
              <a:gd name="T90" fmla="*/ 177 w 1915"/>
              <a:gd name="T91" fmla="*/ 389 h 1087"/>
              <a:gd name="T92" fmla="*/ 133 w 1915"/>
              <a:gd name="T93" fmla="*/ 389 h 1087"/>
              <a:gd name="T94" fmla="*/ 106 w 1915"/>
              <a:gd name="T95" fmla="*/ 397 h 1087"/>
              <a:gd name="T96" fmla="*/ 106 w 1915"/>
              <a:gd name="T97" fmla="*/ 468 h 1087"/>
              <a:gd name="T98" fmla="*/ 97 w 1915"/>
              <a:gd name="T99" fmla="*/ 503 h 1087"/>
              <a:gd name="T100" fmla="*/ 88 w 1915"/>
              <a:gd name="T101" fmla="*/ 521 h 1087"/>
              <a:gd name="T102" fmla="*/ 80 w 1915"/>
              <a:gd name="T103" fmla="*/ 583 h 1087"/>
              <a:gd name="T104" fmla="*/ 62 w 1915"/>
              <a:gd name="T105" fmla="*/ 627 h 1087"/>
              <a:gd name="T106" fmla="*/ 44 w 1915"/>
              <a:gd name="T107" fmla="*/ 636 h 1087"/>
              <a:gd name="T108" fmla="*/ 18 w 1915"/>
              <a:gd name="T109" fmla="*/ 653 h 1087"/>
              <a:gd name="T110" fmla="*/ 0 w 1915"/>
              <a:gd name="T111" fmla="*/ 706 h 1087"/>
              <a:gd name="T112" fmla="*/ 44 w 1915"/>
              <a:gd name="T113" fmla="*/ 768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15" h="1087">
                <a:moveTo>
                  <a:pt x="71" y="812"/>
                </a:moveTo>
                <a:lnTo>
                  <a:pt x="71" y="812"/>
                </a:lnTo>
                <a:lnTo>
                  <a:pt x="62" y="821"/>
                </a:lnTo>
                <a:lnTo>
                  <a:pt x="62" y="821"/>
                </a:lnTo>
                <a:lnTo>
                  <a:pt x="194" y="909"/>
                </a:lnTo>
                <a:lnTo>
                  <a:pt x="265" y="962"/>
                </a:lnTo>
                <a:lnTo>
                  <a:pt x="309" y="1006"/>
                </a:lnTo>
                <a:lnTo>
                  <a:pt x="309" y="1006"/>
                </a:lnTo>
                <a:lnTo>
                  <a:pt x="335" y="1033"/>
                </a:lnTo>
                <a:lnTo>
                  <a:pt x="371" y="1050"/>
                </a:lnTo>
                <a:lnTo>
                  <a:pt x="415" y="1068"/>
                </a:lnTo>
                <a:lnTo>
                  <a:pt x="459" y="1077"/>
                </a:lnTo>
                <a:lnTo>
                  <a:pt x="546" y="1086"/>
                </a:lnTo>
                <a:lnTo>
                  <a:pt x="617" y="1077"/>
                </a:lnTo>
                <a:lnTo>
                  <a:pt x="617" y="1077"/>
                </a:lnTo>
                <a:lnTo>
                  <a:pt x="846" y="1006"/>
                </a:lnTo>
                <a:lnTo>
                  <a:pt x="1023" y="944"/>
                </a:lnTo>
                <a:lnTo>
                  <a:pt x="1023" y="944"/>
                </a:lnTo>
                <a:lnTo>
                  <a:pt x="1076" y="962"/>
                </a:lnTo>
                <a:lnTo>
                  <a:pt x="1155" y="989"/>
                </a:lnTo>
                <a:lnTo>
                  <a:pt x="1155" y="989"/>
                </a:lnTo>
                <a:lnTo>
                  <a:pt x="1235" y="997"/>
                </a:lnTo>
                <a:lnTo>
                  <a:pt x="1235" y="997"/>
                </a:lnTo>
                <a:lnTo>
                  <a:pt x="1261" y="980"/>
                </a:lnTo>
                <a:lnTo>
                  <a:pt x="1305" y="962"/>
                </a:lnTo>
                <a:lnTo>
                  <a:pt x="1358" y="927"/>
                </a:lnTo>
                <a:lnTo>
                  <a:pt x="1411" y="874"/>
                </a:lnTo>
                <a:lnTo>
                  <a:pt x="1411" y="874"/>
                </a:lnTo>
                <a:lnTo>
                  <a:pt x="1455" y="830"/>
                </a:lnTo>
                <a:lnTo>
                  <a:pt x="1490" y="768"/>
                </a:lnTo>
                <a:lnTo>
                  <a:pt x="1570" y="627"/>
                </a:lnTo>
                <a:lnTo>
                  <a:pt x="1640" y="494"/>
                </a:lnTo>
                <a:lnTo>
                  <a:pt x="1667" y="450"/>
                </a:lnTo>
                <a:lnTo>
                  <a:pt x="1685" y="424"/>
                </a:lnTo>
                <a:lnTo>
                  <a:pt x="1685" y="424"/>
                </a:lnTo>
                <a:lnTo>
                  <a:pt x="1782" y="371"/>
                </a:lnTo>
                <a:lnTo>
                  <a:pt x="1879" y="300"/>
                </a:lnTo>
                <a:lnTo>
                  <a:pt x="1879" y="300"/>
                </a:lnTo>
                <a:lnTo>
                  <a:pt x="1914" y="274"/>
                </a:lnTo>
                <a:lnTo>
                  <a:pt x="1914" y="256"/>
                </a:lnTo>
                <a:lnTo>
                  <a:pt x="1914" y="247"/>
                </a:lnTo>
                <a:lnTo>
                  <a:pt x="1896" y="221"/>
                </a:lnTo>
                <a:lnTo>
                  <a:pt x="1861" y="203"/>
                </a:lnTo>
                <a:lnTo>
                  <a:pt x="1861" y="203"/>
                </a:lnTo>
                <a:lnTo>
                  <a:pt x="1826" y="186"/>
                </a:lnTo>
                <a:lnTo>
                  <a:pt x="1790" y="159"/>
                </a:lnTo>
                <a:lnTo>
                  <a:pt x="1790" y="159"/>
                </a:lnTo>
                <a:lnTo>
                  <a:pt x="1676" y="133"/>
                </a:lnTo>
                <a:lnTo>
                  <a:pt x="1632" y="115"/>
                </a:lnTo>
                <a:lnTo>
                  <a:pt x="1605" y="97"/>
                </a:lnTo>
                <a:lnTo>
                  <a:pt x="1605" y="97"/>
                </a:lnTo>
                <a:lnTo>
                  <a:pt x="1579" y="80"/>
                </a:lnTo>
                <a:lnTo>
                  <a:pt x="1543" y="62"/>
                </a:lnTo>
                <a:lnTo>
                  <a:pt x="1464" y="36"/>
                </a:lnTo>
                <a:lnTo>
                  <a:pt x="1332" y="0"/>
                </a:lnTo>
                <a:lnTo>
                  <a:pt x="1332" y="0"/>
                </a:lnTo>
                <a:lnTo>
                  <a:pt x="1314" y="9"/>
                </a:lnTo>
                <a:lnTo>
                  <a:pt x="1287" y="27"/>
                </a:lnTo>
                <a:lnTo>
                  <a:pt x="1208" y="89"/>
                </a:lnTo>
                <a:lnTo>
                  <a:pt x="1120" y="150"/>
                </a:lnTo>
                <a:lnTo>
                  <a:pt x="1085" y="177"/>
                </a:lnTo>
                <a:lnTo>
                  <a:pt x="1058" y="186"/>
                </a:lnTo>
                <a:lnTo>
                  <a:pt x="1058" y="186"/>
                </a:lnTo>
                <a:lnTo>
                  <a:pt x="979" y="186"/>
                </a:lnTo>
                <a:lnTo>
                  <a:pt x="882" y="203"/>
                </a:lnTo>
                <a:lnTo>
                  <a:pt x="829" y="221"/>
                </a:lnTo>
                <a:lnTo>
                  <a:pt x="784" y="239"/>
                </a:lnTo>
                <a:lnTo>
                  <a:pt x="749" y="256"/>
                </a:lnTo>
                <a:lnTo>
                  <a:pt x="749" y="265"/>
                </a:lnTo>
                <a:lnTo>
                  <a:pt x="740" y="283"/>
                </a:lnTo>
                <a:lnTo>
                  <a:pt x="740" y="283"/>
                </a:lnTo>
                <a:lnTo>
                  <a:pt x="740" y="291"/>
                </a:lnTo>
                <a:lnTo>
                  <a:pt x="732" y="300"/>
                </a:lnTo>
                <a:lnTo>
                  <a:pt x="687" y="318"/>
                </a:lnTo>
                <a:lnTo>
                  <a:pt x="634" y="327"/>
                </a:lnTo>
                <a:lnTo>
                  <a:pt x="573" y="336"/>
                </a:lnTo>
                <a:lnTo>
                  <a:pt x="503" y="336"/>
                </a:lnTo>
                <a:lnTo>
                  <a:pt x="441" y="318"/>
                </a:lnTo>
                <a:lnTo>
                  <a:pt x="380" y="309"/>
                </a:lnTo>
                <a:lnTo>
                  <a:pt x="344" y="283"/>
                </a:lnTo>
                <a:lnTo>
                  <a:pt x="344" y="283"/>
                </a:lnTo>
                <a:lnTo>
                  <a:pt x="300" y="230"/>
                </a:lnTo>
                <a:lnTo>
                  <a:pt x="300" y="230"/>
                </a:lnTo>
                <a:lnTo>
                  <a:pt x="274" y="265"/>
                </a:lnTo>
                <a:lnTo>
                  <a:pt x="265" y="291"/>
                </a:lnTo>
                <a:lnTo>
                  <a:pt x="265" y="309"/>
                </a:lnTo>
                <a:lnTo>
                  <a:pt x="265" y="309"/>
                </a:lnTo>
                <a:lnTo>
                  <a:pt x="256" y="344"/>
                </a:lnTo>
                <a:lnTo>
                  <a:pt x="247" y="362"/>
                </a:lnTo>
                <a:lnTo>
                  <a:pt x="238" y="380"/>
                </a:lnTo>
                <a:lnTo>
                  <a:pt x="221" y="389"/>
                </a:lnTo>
                <a:lnTo>
                  <a:pt x="177" y="389"/>
                </a:lnTo>
                <a:lnTo>
                  <a:pt x="133" y="389"/>
                </a:lnTo>
                <a:lnTo>
                  <a:pt x="133" y="389"/>
                </a:lnTo>
                <a:lnTo>
                  <a:pt x="115" y="389"/>
                </a:lnTo>
                <a:lnTo>
                  <a:pt x="106" y="397"/>
                </a:lnTo>
                <a:lnTo>
                  <a:pt x="106" y="424"/>
                </a:lnTo>
                <a:lnTo>
                  <a:pt x="106" y="468"/>
                </a:lnTo>
                <a:lnTo>
                  <a:pt x="106" y="486"/>
                </a:lnTo>
                <a:lnTo>
                  <a:pt x="97" y="503"/>
                </a:lnTo>
                <a:lnTo>
                  <a:pt x="97" y="503"/>
                </a:lnTo>
                <a:lnTo>
                  <a:pt x="88" y="521"/>
                </a:lnTo>
                <a:lnTo>
                  <a:pt x="80" y="539"/>
                </a:lnTo>
                <a:lnTo>
                  <a:pt x="80" y="583"/>
                </a:lnTo>
                <a:lnTo>
                  <a:pt x="71" y="618"/>
                </a:lnTo>
                <a:lnTo>
                  <a:pt x="62" y="627"/>
                </a:lnTo>
                <a:lnTo>
                  <a:pt x="44" y="636"/>
                </a:lnTo>
                <a:lnTo>
                  <a:pt x="44" y="636"/>
                </a:lnTo>
                <a:lnTo>
                  <a:pt x="27" y="644"/>
                </a:lnTo>
                <a:lnTo>
                  <a:pt x="18" y="653"/>
                </a:lnTo>
                <a:lnTo>
                  <a:pt x="0" y="706"/>
                </a:lnTo>
                <a:lnTo>
                  <a:pt x="0" y="706"/>
                </a:lnTo>
                <a:lnTo>
                  <a:pt x="18" y="724"/>
                </a:lnTo>
                <a:lnTo>
                  <a:pt x="44" y="768"/>
                </a:lnTo>
                <a:lnTo>
                  <a:pt x="71" y="812"/>
                </a:lnTo>
              </a:path>
            </a:pathLst>
          </a:custGeom>
          <a:solidFill>
            <a:srgbClr val="283583"/>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endParaRPr lang="de-DE" kern="0">
              <a:solidFill>
                <a:prstClr val="black"/>
              </a:solidFill>
              <a:latin typeface="Arial"/>
            </a:endParaRPr>
          </a:p>
        </p:txBody>
      </p:sp>
      <p:sp>
        <p:nvSpPr>
          <p:cNvPr id="89" name="Freeform 12"/>
          <p:cNvSpPr>
            <a:spLocks noChangeArrowheads="1"/>
          </p:cNvSpPr>
          <p:nvPr/>
        </p:nvSpPr>
        <p:spPr bwMode="auto">
          <a:xfrm>
            <a:off x="4062936" y="2457762"/>
            <a:ext cx="1047465" cy="409527"/>
          </a:xfrm>
          <a:custGeom>
            <a:avLst/>
            <a:gdLst>
              <a:gd name="T0" fmla="*/ 537 w 1668"/>
              <a:gd name="T1" fmla="*/ 618 h 672"/>
              <a:gd name="T2" fmla="*/ 546 w 1668"/>
              <a:gd name="T3" fmla="*/ 591 h 672"/>
              <a:gd name="T4" fmla="*/ 626 w 1668"/>
              <a:gd name="T5" fmla="*/ 556 h 672"/>
              <a:gd name="T6" fmla="*/ 776 w 1668"/>
              <a:gd name="T7" fmla="*/ 521 h 672"/>
              <a:gd name="T8" fmla="*/ 855 w 1668"/>
              <a:gd name="T9" fmla="*/ 521 h 672"/>
              <a:gd name="T10" fmla="*/ 917 w 1668"/>
              <a:gd name="T11" fmla="*/ 485 h 672"/>
              <a:gd name="T12" fmla="*/ 1084 w 1668"/>
              <a:gd name="T13" fmla="*/ 362 h 672"/>
              <a:gd name="T14" fmla="*/ 1129 w 1668"/>
              <a:gd name="T15" fmla="*/ 335 h 672"/>
              <a:gd name="T16" fmla="*/ 1261 w 1668"/>
              <a:gd name="T17" fmla="*/ 371 h 672"/>
              <a:gd name="T18" fmla="*/ 1376 w 1668"/>
              <a:gd name="T19" fmla="*/ 415 h 672"/>
              <a:gd name="T20" fmla="*/ 1402 w 1668"/>
              <a:gd name="T21" fmla="*/ 432 h 672"/>
              <a:gd name="T22" fmla="*/ 1473 w 1668"/>
              <a:gd name="T23" fmla="*/ 468 h 672"/>
              <a:gd name="T24" fmla="*/ 1587 w 1668"/>
              <a:gd name="T25" fmla="*/ 494 h 672"/>
              <a:gd name="T26" fmla="*/ 1534 w 1668"/>
              <a:gd name="T27" fmla="*/ 415 h 672"/>
              <a:gd name="T28" fmla="*/ 1526 w 1668"/>
              <a:gd name="T29" fmla="*/ 388 h 672"/>
              <a:gd name="T30" fmla="*/ 1543 w 1668"/>
              <a:gd name="T31" fmla="*/ 344 h 672"/>
              <a:gd name="T32" fmla="*/ 1623 w 1668"/>
              <a:gd name="T33" fmla="*/ 212 h 672"/>
              <a:gd name="T34" fmla="*/ 1658 w 1668"/>
              <a:gd name="T35" fmla="*/ 176 h 672"/>
              <a:gd name="T36" fmla="*/ 1667 w 1668"/>
              <a:gd name="T37" fmla="*/ 168 h 672"/>
              <a:gd name="T38" fmla="*/ 1517 w 1668"/>
              <a:gd name="T39" fmla="*/ 132 h 672"/>
              <a:gd name="T40" fmla="*/ 1490 w 1668"/>
              <a:gd name="T41" fmla="*/ 124 h 672"/>
              <a:gd name="T42" fmla="*/ 1393 w 1668"/>
              <a:gd name="T43" fmla="*/ 79 h 672"/>
              <a:gd name="T44" fmla="*/ 1234 w 1668"/>
              <a:gd name="T45" fmla="*/ 62 h 672"/>
              <a:gd name="T46" fmla="*/ 1199 w 1668"/>
              <a:gd name="T47" fmla="*/ 62 h 672"/>
              <a:gd name="T48" fmla="*/ 1120 w 1668"/>
              <a:gd name="T49" fmla="*/ 44 h 672"/>
              <a:gd name="T50" fmla="*/ 1040 w 1668"/>
              <a:gd name="T51" fmla="*/ 35 h 672"/>
              <a:gd name="T52" fmla="*/ 1014 w 1668"/>
              <a:gd name="T53" fmla="*/ 44 h 672"/>
              <a:gd name="T54" fmla="*/ 943 w 1668"/>
              <a:gd name="T55" fmla="*/ 53 h 672"/>
              <a:gd name="T56" fmla="*/ 802 w 1668"/>
              <a:gd name="T57" fmla="*/ 35 h 672"/>
              <a:gd name="T58" fmla="*/ 758 w 1668"/>
              <a:gd name="T59" fmla="*/ 18 h 672"/>
              <a:gd name="T60" fmla="*/ 714 w 1668"/>
              <a:gd name="T61" fmla="*/ 9 h 672"/>
              <a:gd name="T62" fmla="*/ 626 w 1668"/>
              <a:gd name="T63" fmla="*/ 44 h 672"/>
              <a:gd name="T64" fmla="*/ 581 w 1668"/>
              <a:gd name="T65" fmla="*/ 35 h 672"/>
              <a:gd name="T66" fmla="*/ 555 w 1668"/>
              <a:gd name="T67" fmla="*/ 18 h 672"/>
              <a:gd name="T68" fmla="*/ 537 w 1668"/>
              <a:gd name="T69" fmla="*/ 0 h 672"/>
              <a:gd name="T70" fmla="*/ 405 w 1668"/>
              <a:gd name="T71" fmla="*/ 97 h 672"/>
              <a:gd name="T72" fmla="*/ 370 w 1668"/>
              <a:gd name="T73" fmla="*/ 141 h 672"/>
              <a:gd name="T74" fmla="*/ 300 w 1668"/>
              <a:gd name="T75" fmla="*/ 212 h 672"/>
              <a:gd name="T76" fmla="*/ 230 w 1668"/>
              <a:gd name="T77" fmla="*/ 256 h 672"/>
              <a:gd name="T78" fmla="*/ 88 w 1668"/>
              <a:gd name="T79" fmla="*/ 282 h 672"/>
              <a:gd name="T80" fmla="*/ 62 w 1668"/>
              <a:gd name="T81" fmla="*/ 291 h 672"/>
              <a:gd name="T82" fmla="*/ 0 w 1668"/>
              <a:gd name="T83" fmla="*/ 379 h 672"/>
              <a:gd name="T84" fmla="*/ 62 w 1668"/>
              <a:gd name="T85" fmla="*/ 503 h 672"/>
              <a:gd name="T86" fmla="*/ 141 w 1668"/>
              <a:gd name="T87" fmla="*/ 618 h 672"/>
              <a:gd name="T88" fmla="*/ 177 w 1668"/>
              <a:gd name="T89" fmla="*/ 644 h 672"/>
              <a:gd name="T90" fmla="*/ 300 w 1668"/>
              <a:gd name="T91" fmla="*/ 671 h 672"/>
              <a:gd name="T92" fmla="*/ 431 w 1668"/>
              <a:gd name="T93" fmla="*/ 662 h 672"/>
              <a:gd name="T94" fmla="*/ 529 w 1668"/>
              <a:gd name="T95" fmla="*/ 635 h 672"/>
              <a:gd name="T96" fmla="*/ 537 w 1668"/>
              <a:gd name="T97" fmla="*/ 618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8" h="672">
                <a:moveTo>
                  <a:pt x="537" y="618"/>
                </a:moveTo>
                <a:lnTo>
                  <a:pt x="537" y="618"/>
                </a:lnTo>
                <a:lnTo>
                  <a:pt x="546" y="600"/>
                </a:lnTo>
                <a:lnTo>
                  <a:pt x="546" y="591"/>
                </a:lnTo>
                <a:lnTo>
                  <a:pt x="581" y="574"/>
                </a:lnTo>
                <a:lnTo>
                  <a:pt x="626" y="556"/>
                </a:lnTo>
                <a:lnTo>
                  <a:pt x="679" y="538"/>
                </a:lnTo>
                <a:lnTo>
                  <a:pt x="776" y="521"/>
                </a:lnTo>
                <a:lnTo>
                  <a:pt x="855" y="521"/>
                </a:lnTo>
                <a:lnTo>
                  <a:pt x="855" y="521"/>
                </a:lnTo>
                <a:lnTo>
                  <a:pt x="882" y="512"/>
                </a:lnTo>
                <a:lnTo>
                  <a:pt x="917" y="485"/>
                </a:lnTo>
                <a:lnTo>
                  <a:pt x="1005" y="424"/>
                </a:lnTo>
                <a:lnTo>
                  <a:pt x="1084" y="362"/>
                </a:lnTo>
                <a:lnTo>
                  <a:pt x="1111" y="344"/>
                </a:lnTo>
                <a:lnTo>
                  <a:pt x="1129" y="335"/>
                </a:lnTo>
                <a:lnTo>
                  <a:pt x="1129" y="335"/>
                </a:lnTo>
                <a:lnTo>
                  <a:pt x="1261" y="371"/>
                </a:lnTo>
                <a:lnTo>
                  <a:pt x="1340" y="397"/>
                </a:lnTo>
                <a:lnTo>
                  <a:pt x="1376" y="415"/>
                </a:lnTo>
                <a:lnTo>
                  <a:pt x="1402" y="432"/>
                </a:lnTo>
                <a:lnTo>
                  <a:pt x="1402" y="432"/>
                </a:lnTo>
                <a:lnTo>
                  <a:pt x="1429" y="450"/>
                </a:lnTo>
                <a:lnTo>
                  <a:pt x="1473" y="468"/>
                </a:lnTo>
                <a:lnTo>
                  <a:pt x="1587" y="494"/>
                </a:lnTo>
                <a:lnTo>
                  <a:pt x="1587" y="494"/>
                </a:lnTo>
                <a:lnTo>
                  <a:pt x="1543" y="441"/>
                </a:lnTo>
                <a:lnTo>
                  <a:pt x="1534" y="415"/>
                </a:lnTo>
                <a:lnTo>
                  <a:pt x="1526" y="388"/>
                </a:lnTo>
                <a:lnTo>
                  <a:pt x="1526" y="388"/>
                </a:lnTo>
                <a:lnTo>
                  <a:pt x="1534" y="371"/>
                </a:lnTo>
                <a:lnTo>
                  <a:pt x="1543" y="344"/>
                </a:lnTo>
                <a:lnTo>
                  <a:pt x="1579" y="274"/>
                </a:lnTo>
                <a:lnTo>
                  <a:pt x="1623" y="212"/>
                </a:lnTo>
                <a:lnTo>
                  <a:pt x="1658" y="176"/>
                </a:lnTo>
                <a:lnTo>
                  <a:pt x="1658" y="176"/>
                </a:lnTo>
                <a:lnTo>
                  <a:pt x="1667" y="168"/>
                </a:lnTo>
                <a:lnTo>
                  <a:pt x="1667" y="168"/>
                </a:lnTo>
                <a:lnTo>
                  <a:pt x="1552" y="150"/>
                </a:lnTo>
                <a:lnTo>
                  <a:pt x="1517" y="132"/>
                </a:lnTo>
                <a:lnTo>
                  <a:pt x="1490" y="124"/>
                </a:lnTo>
                <a:lnTo>
                  <a:pt x="1490" y="124"/>
                </a:lnTo>
                <a:lnTo>
                  <a:pt x="1455" y="97"/>
                </a:lnTo>
                <a:lnTo>
                  <a:pt x="1393" y="79"/>
                </a:lnTo>
                <a:lnTo>
                  <a:pt x="1314" y="62"/>
                </a:lnTo>
                <a:lnTo>
                  <a:pt x="1234" y="62"/>
                </a:lnTo>
                <a:lnTo>
                  <a:pt x="1234" y="62"/>
                </a:lnTo>
                <a:lnTo>
                  <a:pt x="1199" y="62"/>
                </a:lnTo>
                <a:lnTo>
                  <a:pt x="1173" y="62"/>
                </a:lnTo>
                <a:lnTo>
                  <a:pt x="1120" y="44"/>
                </a:lnTo>
                <a:lnTo>
                  <a:pt x="1067" y="35"/>
                </a:lnTo>
                <a:lnTo>
                  <a:pt x="1040" y="35"/>
                </a:lnTo>
                <a:lnTo>
                  <a:pt x="1014" y="44"/>
                </a:lnTo>
                <a:lnTo>
                  <a:pt x="1014" y="44"/>
                </a:lnTo>
                <a:lnTo>
                  <a:pt x="979" y="53"/>
                </a:lnTo>
                <a:lnTo>
                  <a:pt x="943" y="53"/>
                </a:lnTo>
                <a:lnTo>
                  <a:pt x="873" y="53"/>
                </a:lnTo>
                <a:lnTo>
                  <a:pt x="802" y="35"/>
                </a:lnTo>
                <a:lnTo>
                  <a:pt x="758" y="18"/>
                </a:lnTo>
                <a:lnTo>
                  <a:pt x="758" y="18"/>
                </a:lnTo>
                <a:lnTo>
                  <a:pt x="740" y="9"/>
                </a:lnTo>
                <a:lnTo>
                  <a:pt x="714" y="9"/>
                </a:lnTo>
                <a:lnTo>
                  <a:pt x="679" y="26"/>
                </a:lnTo>
                <a:lnTo>
                  <a:pt x="626" y="44"/>
                </a:lnTo>
                <a:lnTo>
                  <a:pt x="608" y="44"/>
                </a:lnTo>
                <a:lnTo>
                  <a:pt x="581" y="35"/>
                </a:lnTo>
                <a:lnTo>
                  <a:pt x="581" y="35"/>
                </a:lnTo>
                <a:lnTo>
                  <a:pt x="555" y="18"/>
                </a:lnTo>
                <a:lnTo>
                  <a:pt x="537" y="0"/>
                </a:lnTo>
                <a:lnTo>
                  <a:pt x="537" y="0"/>
                </a:lnTo>
                <a:lnTo>
                  <a:pt x="449" y="62"/>
                </a:lnTo>
                <a:lnTo>
                  <a:pt x="405" y="97"/>
                </a:lnTo>
                <a:lnTo>
                  <a:pt x="370" y="141"/>
                </a:lnTo>
                <a:lnTo>
                  <a:pt x="370" y="141"/>
                </a:lnTo>
                <a:lnTo>
                  <a:pt x="334" y="185"/>
                </a:lnTo>
                <a:lnTo>
                  <a:pt x="300" y="212"/>
                </a:lnTo>
                <a:lnTo>
                  <a:pt x="265" y="238"/>
                </a:lnTo>
                <a:lnTo>
                  <a:pt x="230" y="256"/>
                </a:lnTo>
                <a:lnTo>
                  <a:pt x="150" y="274"/>
                </a:lnTo>
                <a:lnTo>
                  <a:pt x="88" y="282"/>
                </a:lnTo>
                <a:lnTo>
                  <a:pt x="88" y="282"/>
                </a:lnTo>
                <a:lnTo>
                  <a:pt x="62" y="291"/>
                </a:lnTo>
                <a:lnTo>
                  <a:pt x="35" y="318"/>
                </a:lnTo>
                <a:lnTo>
                  <a:pt x="0" y="379"/>
                </a:lnTo>
                <a:lnTo>
                  <a:pt x="0" y="379"/>
                </a:lnTo>
                <a:lnTo>
                  <a:pt x="62" y="503"/>
                </a:lnTo>
                <a:lnTo>
                  <a:pt x="97" y="565"/>
                </a:lnTo>
                <a:lnTo>
                  <a:pt x="141" y="618"/>
                </a:lnTo>
                <a:lnTo>
                  <a:pt x="141" y="618"/>
                </a:lnTo>
                <a:lnTo>
                  <a:pt x="177" y="644"/>
                </a:lnTo>
                <a:lnTo>
                  <a:pt x="238" y="653"/>
                </a:lnTo>
                <a:lnTo>
                  <a:pt x="300" y="671"/>
                </a:lnTo>
                <a:lnTo>
                  <a:pt x="370" y="671"/>
                </a:lnTo>
                <a:lnTo>
                  <a:pt x="431" y="662"/>
                </a:lnTo>
                <a:lnTo>
                  <a:pt x="484" y="653"/>
                </a:lnTo>
                <a:lnTo>
                  <a:pt x="529" y="635"/>
                </a:lnTo>
                <a:lnTo>
                  <a:pt x="537" y="626"/>
                </a:lnTo>
                <a:lnTo>
                  <a:pt x="537" y="618"/>
                </a:lnTo>
              </a:path>
            </a:pathLst>
          </a:custGeom>
          <a:solidFill>
            <a:srgbClr val="283583"/>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endParaRPr lang="de-DE" kern="0">
              <a:solidFill>
                <a:prstClr val="black"/>
              </a:solidFill>
              <a:latin typeface="Arial"/>
            </a:endParaRPr>
          </a:p>
        </p:txBody>
      </p:sp>
      <p:sp>
        <p:nvSpPr>
          <p:cNvPr id="90" name="Freeform 17"/>
          <p:cNvSpPr>
            <a:spLocks noChangeArrowheads="1"/>
          </p:cNvSpPr>
          <p:nvPr/>
        </p:nvSpPr>
        <p:spPr bwMode="auto">
          <a:xfrm>
            <a:off x="4711366" y="2737965"/>
            <a:ext cx="1679269" cy="1066925"/>
          </a:xfrm>
          <a:custGeom>
            <a:avLst/>
            <a:gdLst>
              <a:gd name="T0" fmla="*/ 220 w 2674"/>
              <a:gd name="T1" fmla="*/ 1173 h 1748"/>
              <a:gd name="T2" fmla="*/ 229 w 2674"/>
              <a:gd name="T3" fmla="*/ 1253 h 1748"/>
              <a:gd name="T4" fmla="*/ 238 w 2674"/>
              <a:gd name="T5" fmla="*/ 1350 h 1748"/>
              <a:gd name="T6" fmla="*/ 476 w 2674"/>
              <a:gd name="T7" fmla="*/ 1394 h 1748"/>
              <a:gd name="T8" fmla="*/ 564 w 2674"/>
              <a:gd name="T9" fmla="*/ 1438 h 1748"/>
              <a:gd name="T10" fmla="*/ 573 w 2674"/>
              <a:gd name="T11" fmla="*/ 1491 h 1748"/>
              <a:gd name="T12" fmla="*/ 591 w 2674"/>
              <a:gd name="T13" fmla="*/ 1579 h 1748"/>
              <a:gd name="T14" fmla="*/ 644 w 2674"/>
              <a:gd name="T15" fmla="*/ 1606 h 1748"/>
              <a:gd name="T16" fmla="*/ 741 w 2674"/>
              <a:gd name="T17" fmla="*/ 1694 h 1748"/>
              <a:gd name="T18" fmla="*/ 811 w 2674"/>
              <a:gd name="T19" fmla="*/ 1694 h 1748"/>
              <a:gd name="T20" fmla="*/ 1076 w 2674"/>
              <a:gd name="T21" fmla="*/ 1729 h 1748"/>
              <a:gd name="T22" fmla="*/ 1217 w 2674"/>
              <a:gd name="T23" fmla="*/ 1729 h 1748"/>
              <a:gd name="T24" fmla="*/ 1447 w 2674"/>
              <a:gd name="T25" fmla="*/ 1738 h 1748"/>
              <a:gd name="T26" fmla="*/ 1597 w 2674"/>
              <a:gd name="T27" fmla="*/ 1650 h 1748"/>
              <a:gd name="T28" fmla="*/ 1667 w 2674"/>
              <a:gd name="T29" fmla="*/ 1615 h 1748"/>
              <a:gd name="T30" fmla="*/ 1950 w 2674"/>
              <a:gd name="T31" fmla="*/ 1588 h 1748"/>
              <a:gd name="T32" fmla="*/ 2153 w 2674"/>
              <a:gd name="T33" fmla="*/ 1632 h 1748"/>
              <a:gd name="T34" fmla="*/ 2188 w 2674"/>
              <a:gd name="T35" fmla="*/ 1659 h 1748"/>
              <a:gd name="T36" fmla="*/ 2373 w 2674"/>
              <a:gd name="T37" fmla="*/ 1747 h 1748"/>
              <a:gd name="T38" fmla="*/ 2373 w 2674"/>
              <a:gd name="T39" fmla="*/ 1668 h 1748"/>
              <a:gd name="T40" fmla="*/ 2382 w 2674"/>
              <a:gd name="T41" fmla="*/ 1509 h 1748"/>
              <a:gd name="T42" fmla="*/ 2453 w 2674"/>
              <a:gd name="T43" fmla="*/ 1376 h 1748"/>
              <a:gd name="T44" fmla="*/ 2514 w 2674"/>
              <a:gd name="T45" fmla="*/ 1350 h 1748"/>
              <a:gd name="T46" fmla="*/ 2638 w 2674"/>
              <a:gd name="T47" fmla="*/ 1323 h 1748"/>
              <a:gd name="T48" fmla="*/ 2673 w 2674"/>
              <a:gd name="T49" fmla="*/ 1235 h 1748"/>
              <a:gd name="T50" fmla="*/ 2673 w 2674"/>
              <a:gd name="T51" fmla="*/ 1173 h 1748"/>
              <a:gd name="T52" fmla="*/ 2567 w 2674"/>
              <a:gd name="T53" fmla="*/ 1094 h 1748"/>
              <a:gd name="T54" fmla="*/ 2479 w 2674"/>
              <a:gd name="T55" fmla="*/ 1129 h 1748"/>
              <a:gd name="T56" fmla="*/ 2400 w 2674"/>
              <a:gd name="T57" fmla="*/ 1165 h 1748"/>
              <a:gd name="T58" fmla="*/ 2285 w 2674"/>
              <a:gd name="T59" fmla="*/ 1120 h 1748"/>
              <a:gd name="T60" fmla="*/ 2285 w 2674"/>
              <a:gd name="T61" fmla="*/ 1094 h 1748"/>
              <a:gd name="T62" fmla="*/ 2267 w 2674"/>
              <a:gd name="T63" fmla="*/ 1059 h 1748"/>
              <a:gd name="T64" fmla="*/ 2214 w 2674"/>
              <a:gd name="T65" fmla="*/ 918 h 1748"/>
              <a:gd name="T66" fmla="*/ 2223 w 2674"/>
              <a:gd name="T67" fmla="*/ 776 h 1748"/>
              <a:gd name="T68" fmla="*/ 2250 w 2674"/>
              <a:gd name="T69" fmla="*/ 741 h 1748"/>
              <a:gd name="T70" fmla="*/ 2232 w 2674"/>
              <a:gd name="T71" fmla="*/ 618 h 1748"/>
              <a:gd name="T72" fmla="*/ 2056 w 2674"/>
              <a:gd name="T73" fmla="*/ 335 h 1748"/>
              <a:gd name="T74" fmla="*/ 1967 w 2674"/>
              <a:gd name="T75" fmla="*/ 203 h 1748"/>
              <a:gd name="T76" fmla="*/ 1764 w 2674"/>
              <a:gd name="T77" fmla="*/ 35 h 1748"/>
              <a:gd name="T78" fmla="*/ 1711 w 2674"/>
              <a:gd name="T79" fmla="*/ 70 h 1748"/>
              <a:gd name="T80" fmla="*/ 1588 w 2674"/>
              <a:gd name="T81" fmla="*/ 150 h 1748"/>
              <a:gd name="T82" fmla="*/ 1473 w 2674"/>
              <a:gd name="T83" fmla="*/ 150 h 1748"/>
              <a:gd name="T84" fmla="*/ 1394 w 2674"/>
              <a:gd name="T85" fmla="*/ 176 h 1748"/>
              <a:gd name="T86" fmla="*/ 1323 w 2674"/>
              <a:gd name="T87" fmla="*/ 220 h 1748"/>
              <a:gd name="T88" fmla="*/ 1261 w 2674"/>
              <a:gd name="T89" fmla="*/ 212 h 1748"/>
              <a:gd name="T90" fmla="*/ 1138 w 2674"/>
              <a:gd name="T91" fmla="*/ 159 h 1748"/>
              <a:gd name="T92" fmla="*/ 1023 w 2674"/>
              <a:gd name="T93" fmla="*/ 150 h 1748"/>
              <a:gd name="T94" fmla="*/ 794 w 2674"/>
              <a:gd name="T95" fmla="*/ 106 h 1748"/>
              <a:gd name="T96" fmla="*/ 679 w 2674"/>
              <a:gd name="T97" fmla="*/ 115 h 1748"/>
              <a:gd name="T98" fmla="*/ 670 w 2674"/>
              <a:gd name="T99" fmla="*/ 159 h 1748"/>
              <a:gd name="T100" fmla="*/ 547 w 2674"/>
              <a:gd name="T101" fmla="*/ 247 h 1748"/>
              <a:gd name="T102" fmla="*/ 432 w 2674"/>
              <a:gd name="T103" fmla="*/ 326 h 1748"/>
              <a:gd name="T104" fmla="*/ 255 w 2674"/>
              <a:gd name="T105" fmla="*/ 644 h 1748"/>
              <a:gd name="T106" fmla="*/ 176 w 2674"/>
              <a:gd name="T107" fmla="*/ 750 h 1748"/>
              <a:gd name="T108" fmla="*/ 17 w 2674"/>
              <a:gd name="T109" fmla="*/ 865 h 1748"/>
              <a:gd name="T110" fmla="*/ 0 w 2674"/>
              <a:gd name="T111" fmla="*/ 891 h 1748"/>
              <a:gd name="T112" fmla="*/ 44 w 2674"/>
              <a:gd name="T113" fmla="*/ 970 h 1748"/>
              <a:gd name="T114" fmla="*/ 97 w 2674"/>
              <a:gd name="T115" fmla="*/ 1059 h 1748"/>
              <a:gd name="T116" fmla="*/ 123 w 2674"/>
              <a:gd name="T117" fmla="*/ 1129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74" h="1748">
                <a:moveTo>
                  <a:pt x="202" y="1165"/>
                </a:moveTo>
                <a:lnTo>
                  <a:pt x="202" y="1165"/>
                </a:lnTo>
                <a:lnTo>
                  <a:pt x="220" y="1173"/>
                </a:lnTo>
                <a:lnTo>
                  <a:pt x="229" y="1191"/>
                </a:lnTo>
                <a:lnTo>
                  <a:pt x="229" y="1218"/>
                </a:lnTo>
                <a:lnTo>
                  <a:pt x="229" y="1253"/>
                </a:lnTo>
                <a:lnTo>
                  <a:pt x="220" y="1315"/>
                </a:lnTo>
                <a:lnTo>
                  <a:pt x="229" y="1341"/>
                </a:lnTo>
                <a:lnTo>
                  <a:pt x="238" y="1350"/>
                </a:lnTo>
                <a:lnTo>
                  <a:pt x="238" y="1350"/>
                </a:lnTo>
                <a:lnTo>
                  <a:pt x="423" y="1385"/>
                </a:lnTo>
                <a:lnTo>
                  <a:pt x="476" y="1394"/>
                </a:lnTo>
                <a:lnTo>
                  <a:pt x="520" y="1412"/>
                </a:lnTo>
                <a:lnTo>
                  <a:pt x="555" y="1429"/>
                </a:lnTo>
                <a:lnTo>
                  <a:pt x="564" y="1438"/>
                </a:lnTo>
                <a:lnTo>
                  <a:pt x="573" y="1447"/>
                </a:lnTo>
                <a:lnTo>
                  <a:pt x="573" y="1447"/>
                </a:lnTo>
                <a:lnTo>
                  <a:pt x="573" y="1491"/>
                </a:lnTo>
                <a:lnTo>
                  <a:pt x="582" y="1518"/>
                </a:lnTo>
                <a:lnTo>
                  <a:pt x="591" y="1553"/>
                </a:lnTo>
                <a:lnTo>
                  <a:pt x="591" y="1579"/>
                </a:lnTo>
                <a:lnTo>
                  <a:pt x="591" y="1579"/>
                </a:lnTo>
                <a:lnTo>
                  <a:pt x="617" y="1588"/>
                </a:lnTo>
                <a:lnTo>
                  <a:pt x="644" y="1606"/>
                </a:lnTo>
                <a:lnTo>
                  <a:pt x="688" y="1641"/>
                </a:lnTo>
                <a:lnTo>
                  <a:pt x="723" y="1685"/>
                </a:lnTo>
                <a:lnTo>
                  <a:pt x="741" y="1694"/>
                </a:lnTo>
                <a:lnTo>
                  <a:pt x="758" y="1694"/>
                </a:lnTo>
                <a:lnTo>
                  <a:pt x="758" y="1694"/>
                </a:lnTo>
                <a:lnTo>
                  <a:pt x="811" y="1694"/>
                </a:lnTo>
                <a:lnTo>
                  <a:pt x="908" y="1712"/>
                </a:lnTo>
                <a:lnTo>
                  <a:pt x="1005" y="1729"/>
                </a:lnTo>
                <a:lnTo>
                  <a:pt x="1076" y="1729"/>
                </a:lnTo>
                <a:lnTo>
                  <a:pt x="1076" y="1729"/>
                </a:lnTo>
                <a:lnTo>
                  <a:pt x="1129" y="1729"/>
                </a:lnTo>
                <a:lnTo>
                  <a:pt x="1217" y="1729"/>
                </a:lnTo>
                <a:lnTo>
                  <a:pt x="1385" y="1738"/>
                </a:lnTo>
                <a:lnTo>
                  <a:pt x="1385" y="1738"/>
                </a:lnTo>
                <a:lnTo>
                  <a:pt x="1447" y="1738"/>
                </a:lnTo>
                <a:lnTo>
                  <a:pt x="1500" y="1721"/>
                </a:lnTo>
                <a:lnTo>
                  <a:pt x="1553" y="1694"/>
                </a:lnTo>
                <a:lnTo>
                  <a:pt x="1597" y="1650"/>
                </a:lnTo>
                <a:lnTo>
                  <a:pt x="1597" y="1650"/>
                </a:lnTo>
                <a:lnTo>
                  <a:pt x="1632" y="1632"/>
                </a:lnTo>
                <a:lnTo>
                  <a:pt x="1667" y="1615"/>
                </a:lnTo>
                <a:lnTo>
                  <a:pt x="1773" y="1597"/>
                </a:lnTo>
                <a:lnTo>
                  <a:pt x="1879" y="1588"/>
                </a:lnTo>
                <a:lnTo>
                  <a:pt x="1950" y="1588"/>
                </a:lnTo>
                <a:lnTo>
                  <a:pt x="1950" y="1588"/>
                </a:lnTo>
                <a:lnTo>
                  <a:pt x="2091" y="1615"/>
                </a:lnTo>
                <a:lnTo>
                  <a:pt x="2153" y="1632"/>
                </a:lnTo>
                <a:lnTo>
                  <a:pt x="2170" y="1641"/>
                </a:lnTo>
                <a:lnTo>
                  <a:pt x="2188" y="1659"/>
                </a:lnTo>
                <a:lnTo>
                  <a:pt x="2188" y="1659"/>
                </a:lnTo>
                <a:lnTo>
                  <a:pt x="2214" y="1676"/>
                </a:lnTo>
                <a:lnTo>
                  <a:pt x="2250" y="1703"/>
                </a:lnTo>
                <a:lnTo>
                  <a:pt x="2373" y="1747"/>
                </a:lnTo>
                <a:lnTo>
                  <a:pt x="2373" y="1747"/>
                </a:lnTo>
                <a:lnTo>
                  <a:pt x="2373" y="1712"/>
                </a:lnTo>
                <a:lnTo>
                  <a:pt x="2373" y="1668"/>
                </a:lnTo>
                <a:lnTo>
                  <a:pt x="2373" y="1588"/>
                </a:lnTo>
                <a:lnTo>
                  <a:pt x="2373" y="1588"/>
                </a:lnTo>
                <a:lnTo>
                  <a:pt x="2382" y="1509"/>
                </a:lnTo>
                <a:lnTo>
                  <a:pt x="2409" y="1438"/>
                </a:lnTo>
                <a:lnTo>
                  <a:pt x="2435" y="1403"/>
                </a:lnTo>
                <a:lnTo>
                  <a:pt x="2453" y="1376"/>
                </a:lnTo>
                <a:lnTo>
                  <a:pt x="2488" y="1359"/>
                </a:lnTo>
                <a:lnTo>
                  <a:pt x="2514" y="1350"/>
                </a:lnTo>
                <a:lnTo>
                  <a:pt x="2514" y="1350"/>
                </a:lnTo>
                <a:lnTo>
                  <a:pt x="2585" y="1341"/>
                </a:lnTo>
                <a:lnTo>
                  <a:pt x="2611" y="1332"/>
                </a:lnTo>
                <a:lnTo>
                  <a:pt x="2638" y="1323"/>
                </a:lnTo>
                <a:lnTo>
                  <a:pt x="2656" y="1297"/>
                </a:lnTo>
                <a:lnTo>
                  <a:pt x="2664" y="1270"/>
                </a:lnTo>
                <a:lnTo>
                  <a:pt x="2673" y="1235"/>
                </a:lnTo>
                <a:lnTo>
                  <a:pt x="2673" y="1182"/>
                </a:lnTo>
                <a:lnTo>
                  <a:pt x="2673" y="1182"/>
                </a:lnTo>
                <a:lnTo>
                  <a:pt x="2673" y="1173"/>
                </a:lnTo>
                <a:lnTo>
                  <a:pt x="2673" y="1173"/>
                </a:lnTo>
                <a:lnTo>
                  <a:pt x="2603" y="1120"/>
                </a:lnTo>
                <a:lnTo>
                  <a:pt x="2567" y="1094"/>
                </a:lnTo>
                <a:lnTo>
                  <a:pt x="2567" y="1094"/>
                </a:lnTo>
                <a:lnTo>
                  <a:pt x="2532" y="1112"/>
                </a:lnTo>
                <a:lnTo>
                  <a:pt x="2479" y="1129"/>
                </a:lnTo>
                <a:lnTo>
                  <a:pt x="2435" y="1156"/>
                </a:lnTo>
                <a:lnTo>
                  <a:pt x="2400" y="1165"/>
                </a:lnTo>
                <a:lnTo>
                  <a:pt x="2400" y="1165"/>
                </a:lnTo>
                <a:lnTo>
                  <a:pt x="2356" y="1156"/>
                </a:lnTo>
                <a:lnTo>
                  <a:pt x="2311" y="1138"/>
                </a:lnTo>
                <a:lnTo>
                  <a:pt x="2285" y="1120"/>
                </a:lnTo>
                <a:lnTo>
                  <a:pt x="2276" y="1112"/>
                </a:lnTo>
                <a:lnTo>
                  <a:pt x="2285" y="1094"/>
                </a:lnTo>
                <a:lnTo>
                  <a:pt x="2285" y="1094"/>
                </a:lnTo>
                <a:lnTo>
                  <a:pt x="2294" y="1085"/>
                </a:lnTo>
                <a:lnTo>
                  <a:pt x="2294" y="1085"/>
                </a:lnTo>
                <a:lnTo>
                  <a:pt x="2267" y="1059"/>
                </a:lnTo>
                <a:lnTo>
                  <a:pt x="2241" y="1015"/>
                </a:lnTo>
                <a:lnTo>
                  <a:pt x="2223" y="962"/>
                </a:lnTo>
                <a:lnTo>
                  <a:pt x="2214" y="918"/>
                </a:lnTo>
                <a:lnTo>
                  <a:pt x="2214" y="865"/>
                </a:lnTo>
                <a:lnTo>
                  <a:pt x="2214" y="820"/>
                </a:lnTo>
                <a:lnTo>
                  <a:pt x="2223" y="776"/>
                </a:lnTo>
                <a:lnTo>
                  <a:pt x="2241" y="750"/>
                </a:lnTo>
                <a:lnTo>
                  <a:pt x="2241" y="750"/>
                </a:lnTo>
                <a:lnTo>
                  <a:pt x="2250" y="741"/>
                </a:lnTo>
                <a:lnTo>
                  <a:pt x="2259" y="715"/>
                </a:lnTo>
                <a:lnTo>
                  <a:pt x="2250" y="670"/>
                </a:lnTo>
                <a:lnTo>
                  <a:pt x="2232" y="618"/>
                </a:lnTo>
                <a:lnTo>
                  <a:pt x="2206" y="556"/>
                </a:lnTo>
                <a:lnTo>
                  <a:pt x="2126" y="432"/>
                </a:lnTo>
                <a:lnTo>
                  <a:pt x="2056" y="335"/>
                </a:lnTo>
                <a:lnTo>
                  <a:pt x="2056" y="335"/>
                </a:lnTo>
                <a:lnTo>
                  <a:pt x="2020" y="282"/>
                </a:lnTo>
                <a:lnTo>
                  <a:pt x="1967" y="203"/>
                </a:lnTo>
                <a:lnTo>
                  <a:pt x="1861" y="0"/>
                </a:lnTo>
                <a:lnTo>
                  <a:pt x="1861" y="0"/>
                </a:lnTo>
                <a:lnTo>
                  <a:pt x="1764" y="35"/>
                </a:lnTo>
                <a:lnTo>
                  <a:pt x="1729" y="53"/>
                </a:lnTo>
                <a:lnTo>
                  <a:pt x="1711" y="70"/>
                </a:lnTo>
                <a:lnTo>
                  <a:pt x="1711" y="70"/>
                </a:lnTo>
                <a:lnTo>
                  <a:pt x="1685" y="97"/>
                </a:lnTo>
                <a:lnTo>
                  <a:pt x="1641" y="132"/>
                </a:lnTo>
                <a:lnTo>
                  <a:pt x="1588" y="150"/>
                </a:lnTo>
                <a:lnTo>
                  <a:pt x="1544" y="159"/>
                </a:lnTo>
                <a:lnTo>
                  <a:pt x="1544" y="159"/>
                </a:lnTo>
                <a:lnTo>
                  <a:pt x="1473" y="150"/>
                </a:lnTo>
                <a:lnTo>
                  <a:pt x="1429" y="150"/>
                </a:lnTo>
                <a:lnTo>
                  <a:pt x="1411" y="159"/>
                </a:lnTo>
                <a:lnTo>
                  <a:pt x="1394" y="176"/>
                </a:lnTo>
                <a:lnTo>
                  <a:pt x="1394" y="176"/>
                </a:lnTo>
                <a:lnTo>
                  <a:pt x="1358" y="203"/>
                </a:lnTo>
                <a:lnTo>
                  <a:pt x="1323" y="220"/>
                </a:lnTo>
                <a:lnTo>
                  <a:pt x="1288" y="220"/>
                </a:lnTo>
                <a:lnTo>
                  <a:pt x="1261" y="212"/>
                </a:lnTo>
                <a:lnTo>
                  <a:pt x="1261" y="212"/>
                </a:lnTo>
                <a:lnTo>
                  <a:pt x="1235" y="185"/>
                </a:lnTo>
                <a:lnTo>
                  <a:pt x="1191" y="176"/>
                </a:lnTo>
                <a:lnTo>
                  <a:pt x="1138" y="159"/>
                </a:lnTo>
                <a:lnTo>
                  <a:pt x="1094" y="159"/>
                </a:lnTo>
                <a:lnTo>
                  <a:pt x="1094" y="159"/>
                </a:lnTo>
                <a:lnTo>
                  <a:pt x="1023" y="150"/>
                </a:lnTo>
                <a:lnTo>
                  <a:pt x="935" y="132"/>
                </a:lnTo>
                <a:lnTo>
                  <a:pt x="847" y="115"/>
                </a:lnTo>
                <a:lnTo>
                  <a:pt x="794" y="106"/>
                </a:lnTo>
                <a:lnTo>
                  <a:pt x="794" y="106"/>
                </a:lnTo>
                <a:lnTo>
                  <a:pt x="679" y="115"/>
                </a:lnTo>
                <a:lnTo>
                  <a:pt x="679" y="115"/>
                </a:lnTo>
                <a:lnTo>
                  <a:pt x="679" y="123"/>
                </a:lnTo>
                <a:lnTo>
                  <a:pt x="679" y="141"/>
                </a:lnTo>
                <a:lnTo>
                  <a:pt x="670" y="159"/>
                </a:lnTo>
                <a:lnTo>
                  <a:pt x="644" y="176"/>
                </a:lnTo>
                <a:lnTo>
                  <a:pt x="644" y="176"/>
                </a:lnTo>
                <a:lnTo>
                  <a:pt x="547" y="247"/>
                </a:lnTo>
                <a:lnTo>
                  <a:pt x="450" y="300"/>
                </a:lnTo>
                <a:lnTo>
                  <a:pt x="450" y="300"/>
                </a:lnTo>
                <a:lnTo>
                  <a:pt x="432" y="326"/>
                </a:lnTo>
                <a:lnTo>
                  <a:pt x="405" y="370"/>
                </a:lnTo>
                <a:lnTo>
                  <a:pt x="335" y="503"/>
                </a:lnTo>
                <a:lnTo>
                  <a:pt x="255" y="644"/>
                </a:lnTo>
                <a:lnTo>
                  <a:pt x="220" y="706"/>
                </a:lnTo>
                <a:lnTo>
                  <a:pt x="176" y="750"/>
                </a:lnTo>
                <a:lnTo>
                  <a:pt x="176" y="750"/>
                </a:lnTo>
                <a:lnTo>
                  <a:pt x="114" y="803"/>
                </a:lnTo>
                <a:lnTo>
                  <a:pt x="52" y="847"/>
                </a:lnTo>
                <a:lnTo>
                  <a:pt x="17" y="865"/>
                </a:lnTo>
                <a:lnTo>
                  <a:pt x="0" y="882"/>
                </a:lnTo>
                <a:lnTo>
                  <a:pt x="0" y="891"/>
                </a:lnTo>
                <a:lnTo>
                  <a:pt x="0" y="891"/>
                </a:lnTo>
                <a:lnTo>
                  <a:pt x="0" y="909"/>
                </a:lnTo>
                <a:lnTo>
                  <a:pt x="8" y="926"/>
                </a:lnTo>
                <a:lnTo>
                  <a:pt x="44" y="970"/>
                </a:lnTo>
                <a:lnTo>
                  <a:pt x="79" y="1015"/>
                </a:lnTo>
                <a:lnTo>
                  <a:pt x="97" y="1041"/>
                </a:lnTo>
                <a:lnTo>
                  <a:pt x="97" y="1059"/>
                </a:lnTo>
                <a:lnTo>
                  <a:pt x="97" y="1059"/>
                </a:lnTo>
                <a:lnTo>
                  <a:pt x="105" y="1103"/>
                </a:lnTo>
                <a:lnTo>
                  <a:pt x="123" y="1129"/>
                </a:lnTo>
                <a:lnTo>
                  <a:pt x="150" y="1156"/>
                </a:lnTo>
                <a:lnTo>
                  <a:pt x="202" y="1165"/>
                </a:lnTo>
              </a:path>
            </a:pathLst>
          </a:custGeom>
          <a:solidFill>
            <a:srgbClr val="283583"/>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endParaRPr lang="de-DE" kern="0">
              <a:solidFill>
                <a:prstClr val="black"/>
              </a:solidFill>
              <a:latin typeface="Arial"/>
            </a:endParaRPr>
          </a:p>
        </p:txBody>
      </p:sp>
      <p:sp>
        <p:nvSpPr>
          <p:cNvPr id="92" name="Freeform 19"/>
          <p:cNvSpPr>
            <a:spLocks noChangeArrowheads="1"/>
          </p:cNvSpPr>
          <p:nvPr/>
        </p:nvSpPr>
        <p:spPr bwMode="auto">
          <a:xfrm>
            <a:off x="5032811" y="3702509"/>
            <a:ext cx="1169393" cy="625067"/>
          </a:xfrm>
          <a:custGeom>
            <a:avLst/>
            <a:gdLst>
              <a:gd name="T0" fmla="*/ 124 w 1863"/>
              <a:gd name="T1" fmla="*/ 433 h 1025"/>
              <a:gd name="T2" fmla="*/ 53 w 1863"/>
              <a:gd name="T3" fmla="*/ 512 h 1025"/>
              <a:gd name="T4" fmla="*/ 44 w 1863"/>
              <a:gd name="T5" fmla="*/ 583 h 1025"/>
              <a:gd name="T6" fmla="*/ 44 w 1863"/>
              <a:gd name="T7" fmla="*/ 689 h 1025"/>
              <a:gd name="T8" fmla="*/ 186 w 1863"/>
              <a:gd name="T9" fmla="*/ 839 h 1025"/>
              <a:gd name="T10" fmla="*/ 212 w 1863"/>
              <a:gd name="T11" fmla="*/ 883 h 1025"/>
              <a:gd name="T12" fmla="*/ 265 w 1863"/>
              <a:gd name="T13" fmla="*/ 945 h 1025"/>
              <a:gd name="T14" fmla="*/ 486 w 1863"/>
              <a:gd name="T15" fmla="*/ 953 h 1025"/>
              <a:gd name="T16" fmla="*/ 671 w 1863"/>
              <a:gd name="T17" fmla="*/ 971 h 1025"/>
              <a:gd name="T18" fmla="*/ 847 w 1863"/>
              <a:gd name="T19" fmla="*/ 1006 h 1025"/>
              <a:gd name="T20" fmla="*/ 1033 w 1863"/>
              <a:gd name="T21" fmla="*/ 1015 h 1025"/>
              <a:gd name="T22" fmla="*/ 1103 w 1863"/>
              <a:gd name="T23" fmla="*/ 962 h 1025"/>
              <a:gd name="T24" fmla="*/ 1095 w 1863"/>
              <a:gd name="T25" fmla="*/ 936 h 1025"/>
              <a:gd name="T26" fmla="*/ 1192 w 1863"/>
              <a:gd name="T27" fmla="*/ 892 h 1025"/>
              <a:gd name="T28" fmla="*/ 1227 w 1863"/>
              <a:gd name="T29" fmla="*/ 830 h 1025"/>
              <a:gd name="T30" fmla="*/ 1236 w 1863"/>
              <a:gd name="T31" fmla="*/ 803 h 1025"/>
              <a:gd name="T32" fmla="*/ 1465 w 1863"/>
              <a:gd name="T33" fmla="*/ 786 h 1025"/>
              <a:gd name="T34" fmla="*/ 1545 w 1863"/>
              <a:gd name="T35" fmla="*/ 803 h 1025"/>
              <a:gd name="T36" fmla="*/ 1633 w 1863"/>
              <a:gd name="T37" fmla="*/ 795 h 1025"/>
              <a:gd name="T38" fmla="*/ 1642 w 1863"/>
              <a:gd name="T39" fmla="*/ 733 h 1025"/>
              <a:gd name="T40" fmla="*/ 1624 w 1863"/>
              <a:gd name="T41" fmla="*/ 706 h 1025"/>
              <a:gd name="T42" fmla="*/ 1545 w 1863"/>
              <a:gd name="T43" fmla="*/ 600 h 1025"/>
              <a:gd name="T44" fmla="*/ 1545 w 1863"/>
              <a:gd name="T45" fmla="*/ 494 h 1025"/>
              <a:gd name="T46" fmla="*/ 1580 w 1863"/>
              <a:gd name="T47" fmla="*/ 468 h 1025"/>
              <a:gd name="T48" fmla="*/ 1730 w 1863"/>
              <a:gd name="T49" fmla="*/ 283 h 1025"/>
              <a:gd name="T50" fmla="*/ 1800 w 1863"/>
              <a:gd name="T51" fmla="*/ 230 h 1025"/>
              <a:gd name="T52" fmla="*/ 1853 w 1863"/>
              <a:gd name="T53" fmla="*/ 186 h 1025"/>
              <a:gd name="T54" fmla="*/ 1739 w 1863"/>
              <a:gd name="T55" fmla="*/ 124 h 1025"/>
              <a:gd name="T56" fmla="*/ 1677 w 1863"/>
              <a:gd name="T57" fmla="*/ 80 h 1025"/>
              <a:gd name="T58" fmla="*/ 1580 w 1863"/>
              <a:gd name="T59" fmla="*/ 36 h 1025"/>
              <a:gd name="T60" fmla="*/ 1368 w 1863"/>
              <a:gd name="T61" fmla="*/ 9 h 1025"/>
              <a:gd name="T62" fmla="*/ 1121 w 1863"/>
              <a:gd name="T63" fmla="*/ 53 h 1025"/>
              <a:gd name="T64" fmla="*/ 1042 w 1863"/>
              <a:gd name="T65" fmla="*/ 115 h 1025"/>
              <a:gd name="T66" fmla="*/ 874 w 1863"/>
              <a:gd name="T67" fmla="*/ 159 h 1025"/>
              <a:gd name="T68" fmla="*/ 618 w 1863"/>
              <a:gd name="T69" fmla="*/ 150 h 1025"/>
              <a:gd name="T70" fmla="*/ 494 w 1863"/>
              <a:gd name="T71" fmla="*/ 150 h 1025"/>
              <a:gd name="T72" fmla="*/ 247 w 1863"/>
              <a:gd name="T73" fmla="*/ 115 h 1025"/>
              <a:gd name="T74" fmla="*/ 212 w 1863"/>
              <a:gd name="T75" fmla="*/ 106 h 1025"/>
              <a:gd name="T76" fmla="*/ 106 w 1863"/>
              <a:gd name="T77" fmla="*/ 9 h 1025"/>
              <a:gd name="T78" fmla="*/ 71 w 1863"/>
              <a:gd name="T79" fmla="*/ 18 h 1025"/>
              <a:gd name="T80" fmla="*/ 36 w 1863"/>
              <a:gd name="T81" fmla="*/ 44 h 1025"/>
              <a:gd name="T82" fmla="*/ 0 w 1863"/>
              <a:gd name="T83" fmla="*/ 124 h 1025"/>
              <a:gd name="T84" fmla="*/ 27 w 1863"/>
              <a:gd name="T85" fmla="*/ 212 h 1025"/>
              <a:gd name="T86" fmla="*/ 106 w 1863"/>
              <a:gd name="T87" fmla="*/ 292 h 1025"/>
              <a:gd name="T88" fmla="*/ 159 w 1863"/>
              <a:gd name="T89" fmla="*/ 406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3" h="1025">
                <a:moveTo>
                  <a:pt x="142" y="424"/>
                </a:moveTo>
                <a:lnTo>
                  <a:pt x="142" y="424"/>
                </a:lnTo>
                <a:lnTo>
                  <a:pt x="124" y="433"/>
                </a:lnTo>
                <a:lnTo>
                  <a:pt x="106" y="442"/>
                </a:lnTo>
                <a:lnTo>
                  <a:pt x="71" y="468"/>
                </a:lnTo>
                <a:lnTo>
                  <a:pt x="53" y="512"/>
                </a:lnTo>
                <a:lnTo>
                  <a:pt x="44" y="547"/>
                </a:lnTo>
                <a:lnTo>
                  <a:pt x="44" y="547"/>
                </a:lnTo>
                <a:lnTo>
                  <a:pt x="44" y="583"/>
                </a:lnTo>
                <a:lnTo>
                  <a:pt x="36" y="627"/>
                </a:lnTo>
                <a:lnTo>
                  <a:pt x="36" y="662"/>
                </a:lnTo>
                <a:lnTo>
                  <a:pt x="44" y="689"/>
                </a:lnTo>
                <a:lnTo>
                  <a:pt x="44" y="689"/>
                </a:lnTo>
                <a:lnTo>
                  <a:pt x="133" y="777"/>
                </a:lnTo>
                <a:lnTo>
                  <a:pt x="186" y="839"/>
                </a:lnTo>
                <a:lnTo>
                  <a:pt x="203" y="865"/>
                </a:lnTo>
                <a:lnTo>
                  <a:pt x="212" y="883"/>
                </a:lnTo>
                <a:lnTo>
                  <a:pt x="212" y="883"/>
                </a:lnTo>
                <a:lnTo>
                  <a:pt x="221" y="900"/>
                </a:lnTo>
                <a:lnTo>
                  <a:pt x="239" y="927"/>
                </a:lnTo>
                <a:lnTo>
                  <a:pt x="265" y="945"/>
                </a:lnTo>
                <a:lnTo>
                  <a:pt x="265" y="962"/>
                </a:lnTo>
                <a:lnTo>
                  <a:pt x="265" y="962"/>
                </a:lnTo>
                <a:lnTo>
                  <a:pt x="486" y="953"/>
                </a:lnTo>
                <a:lnTo>
                  <a:pt x="600" y="953"/>
                </a:lnTo>
                <a:lnTo>
                  <a:pt x="636" y="962"/>
                </a:lnTo>
                <a:lnTo>
                  <a:pt x="671" y="971"/>
                </a:lnTo>
                <a:lnTo>
                  <a:pt x="671" y="971"/>
                </a:lnTo>
                <a:lnTo>
                  <a:pt x="742" y="989"/>
                </a:lnTo>
                <a:lnTo>
                  <a:pt x="847" y="1006"/>
                </a:lnTo>
                <a:lnTo>
                  <a:pt x="980" y="1024"/>
                </a:lnTo>
                <a:lnTo>
                  <a:pt x="980" y="1024"/>
                </a:lnTo>
                <a:lnTo>
                  <a:pt x="1033" y="1015"/>
                </a:lnTo>
                <a:lnTo>
                  <a:pt x="1077" y="1006"/>
                </a:lnTo>
                <a:lnTo>
                  <a:pt x="1095" y="980"/>
                </a:lnTo>
                <a:lnTo>
                  <a:pt x="1103" y="962"/>
                </a:lnTo>
                <a:lnTo>
                  <a:pt x="1095" y="953"/>
                </a:lnTo>
                <a:lnTo>
                  <a:pt x="1095" y="953"/>
                </a:lnTo>
                <a:lnTo>
                  <a:pt x="1095" y="936"/>
                </a:lnTo>
                <a:lnTo>
                  <a:pt x="1103" y="927"/>
                </a:lnTo>
                <a:lnTo>
                  <a:pt x="1139" y="900"/>
                </a:lnTo>
                <a:lnTo>
                  <a:pt x="1192" y="892"/>
                </a:lnTo>
                <a:lnTo>
                  <a:pt x="1245" y="883"/>
                </a:lnTo>
                <a:lnTo>
                  <a:pt x="1245" y="883"/>
                </a:lnTo>
                <a:lnTo>
                  <a:pt x="1227" y="830"/>
                </a:lnTo>
                <a:lnTo>
                  <a:pt x="1227" y="812"/>
                </a:lnTo>
                <a:lnTo>
                  <a:pt x="1236" y="803"/>
                </a:lnTo>
                <a:lnTo>
                  <a:pt x="1236" y="803"/>
                </a:lnTo>
                <a:lnTo>
                  <a:pt x="1289" y="786"/>
                </a:lnTo>
                <a:lnTo>
                  <a:pt x="1368" y="777"/>
                </a:lnTo>
                <a:lnTo>
                  <a:pt x="1465" y="786"/>
                </a:lnTo>
                <a:lnTo>
                  <a:pt x="1509" y="786"/>
                </a:lnTo>
                <a:lnTo>
                  <a:pt x="1545" y="803"/>
                </a:lnTo>
                <a:lnTo>
                  <a:pt x="1545" y="803"/>
                </a:lnTo>
                <a:lnTo>
                  <a:pt x="1571" y="812"/>
                </a:lnTo>
                <a:lnTo>
                  <a:pt x="1606" y="803"/>
                </a:lnTo>
                <a:lnTo>
                  <a:pt x="1633" y="795"/>
                </a:lnTo>
                <a:lnTo>
                  <a:pt x="1659" y="777"/>
                </a:lnTo>
                <a:lnTo>
                  <a:pt x="1659" y="777"/>
                </a:lnTo>
                <a:lnTo>
                  <a:pt x="1642" y="733"/>
                </a:lnTo>
                <a:lnTo>
                  <a:pt x="1633" y="715"/>
                </a:lnTo>
                <a:lnTo>
                  <a:pt x="1624" y="706"/>
                </a:lnTo>
                <a:lnTo>
                  <a:pt x="1624" y="706"/>
                </a:lnTo>
                <a:lnTo>
                  <a:pt x="1597" y="697"/>
                </a:lnTo>
                <a:lnTo>
                  <a:pt x="1580" y="671"/>
                </a:lnTo>
                <a:lnTo>
                  <a:pt x="1545" y="600"/>
                </a:lnTo>
                <a:lnTo>
                  <a:pt x="1536" y="556"/>
                </a:lnTo>
                <a:lnTo>
                  <a:pt x="1536" y="521"/>
                </a:lnTo>
                <a:lnTo>
                  <a:pt x="1545" y="494"/>
                </a:lnTo>
                <a:lnTo>
                  <a:pt x="1562" y="486"/>
                </a:lnTo>
                <a:lnTo>
                  <a:pt x="1562" y="486"/>
                </a:lnTo>
                <a:lnTo>
                  <a:pt x="1580" y="468"/>
                </a:lnTo>
                <a:lnTo>
                  <a:pt x="1606" y="442"/>
                </a:lnTo>
                <a:lnTo>
                  <a:pt x="1668" y="362"/>
                </a:lnTo>
                <a:lnTo>
                  <a:pt x="1730" y="283"/>
                </a:lnTo>
                <a:lnTo>
                  <a:pt x="1765" y="247"/>
                </a:lnTo>
                <a:lnTo>
                  <a:pt x="1800" y="230"/>
                </a:lnTo>
                <a:lnTo>
                  <a:pt x="1800" y="230"/>
                </a:lnTo>
                <a:lnTo>
                  <a:pt x="1818" y="221"/>
                </a:lnTo>
                <a:lnTo>
                  <a:pt x="1836" y="203"/>
                </a:lnTo>
                <a:lnTo>
                  <a:pt x="1853" y="186"/>
                </a:lnTo>
                <a:lnTo>
                  <a:pt x="1862" y="168"/>
                </a:lnTo>
                <a:lnTo>
                  <a:pt x="1862" y="168"/>
                </a:lnTo>
                <a:lnTo>
                  <a:pt x="1739" y="124"/>
                </a:lnTo>
                <a:lnTo>
                  <a:pt x="1703" y="97"/>
                </a:lnTo>
                <a:lnTo>
                  <a:pt x="1677" y="80"/>
                </a:lnTo>
                <a:lnTo>
                  <a:pt x="1677" y="80"/>
                </a:lnTo>
                <a:lnTo>
                  <a:pt x="1659" y="62"/>
                </a:lnTo>
                <a:lnTo>
                  <a:pt x="1642" y="53"/>
                </a:lnTo>
                <a:lnTo>
                  <a:pt x="1580" y="36"/>
                </a:lnTo>
                <a:lnTo>
                  <a:pt x="1439" y="9"/>
                </a:lnTo>
                <a:lnTo>
                  <a:pt x="1439" y="9"/>
                </a:lnTo>
                <a:lnTo>
                  <a:pt x="1368" y="9"/>
                </a:lnTo>
                <a:lnTo>
                  <a:pt x="1262" y="18"/>
                </a:lnTo>
                <a:lnTo>
                  <a:pt x="1156" y="36"/>
                </a:lnTo>
                <a:lnTo>
                  <a:pt x="1121" y="53"/>
                </a:lnTo>
                <a:lnTo>
                  <a:pt x="1086" y="71"/>
                </a:lnTo>
                <a:lnTo>
                  <a:pt x="1086" y="71"/>
                </a:lnTo>
                <a:lnTo>
                  <a:pt x="1042" y="115"/>
                </a:lnTo>
                <a:lnTo>
                  <a:pt x="989" y="142"/>
                </a:lnTo>
                <a:lnTo>
                  <a:pt x="936" y="159"/>
                </a:lnTo>
                <a:lnTo>
                  <a:pt x="874" y="159"/>
                </a:lnTo>
                <a:lnTo>
                  <a:pt x="874" y="159"/>
                </a:lnTo>
                <a:lnTo>
                  <a:pt x="706" y="150"/>
                </a:lnTo>
                <a:lnTo>
                  <a:pt x="618" y="150"/>
                </a:lnTo>
                <a:lnTo>
                  <a:pt x="565" y="150"/>
                </a:lnTo>
                <a:lnTo>
                  <a:pt x="565" y="150"/>
                </a:lnTo>
                <a:lnTo>
                  <a:pt x="494" y="150"/>
                </a:lnTo>
                <a:lnTo>
                  <a:pt x="397" y="133"/>
                </a:lnTo>
                <a:lnTo>
                  <a:pt x="300" y="115"/>
                </a:lnTo>
                <a:lnTo>
                  <a:pt x="247" y="115"/>
                </a:lnTo>
                <a:lnTo>
                  <a:pt x="247" y="115"/>
                </a:lnTo>
                <a:lnTo>
                  <a:pt x="230" y="115"/>
                </a:lnTo>
                <a:lnTo>
                  <a:pt x="212" y="106"/>
                </a:lnTo>
                <a:lnTo>
                  <a:pt x="177" y="62"/>
                </a:lnTo>
                <a:lnTo>
                  <a:pt x="133" y="27"/>
                </a:lnTo>
                <a:lnTo>
                  <a:pt x="106" y="9"/>
                </a:lnTo>
                <a:lnTo>
                  <a:pt x="80" y="0"/>
                </a:lnTo>
                <a:lnTo>
                  <a:pt x="80" y="0"/>
                </a:lnTo>
                <a:lnTo>
                  <a:pt x="71" y="18"/>
                </a:lnTo>
                <a:lnTo>
                  <a:pt x="53" y="27"/>
                </a:lnTo>
                <a:lnTo>
                  <a:pt x="53" y="27"/>
                </a:lnTo>
                <a:lnTo>
                  <a:pt x="36" y="44"/>
                </a:lnTo>
                <a:lnTo>
                  <a:pt x="18" y="71"/>
                </a:lnTo>
                <a:lnTo>
                  <a:pt x="9" y="97"/>
                </a:lnTo>
                <a:lnTo>
                  <a:pt x="0" y="124"/>
                </a:lnTo>
                <a:lnTo>
                  <a:pt x="9" y="150"/>
                </a:lnTo>
                <a:lnTo>
                  <a:pt x="18" y="186"/>
                </a:lnTo>
                <a:lnTo>
                  <a:pt x="27" y="212"/>
                </a:lnTo>
                <a:lnTo>
                  <a:pt x="53" y="230"/>
                </a:lnTo>
                <a:lnTo>
                  <a:pt x="53" y="230"/>
                </a:lnTo>
                <a:lnTo>
                  <a:pt x="106" y="292"/>
                </a:lnTo>
                <a:lnTo>
                  <a:pt x="142" y="353"/>
                </a:lnTo>
                <a:lnTo>
                  <a:pt x="159" y="380"/>
                </a:lnTo>
                <a:lnTo>
                  <a:pt x="159" y="406"/>
                </a:lnTo>
                <a:lnTo>
                  <a:pt x="159" y="415"/>
                </a:lnTo>
                <a:lnTo>
                  <a:pt x="142" y="424"/>
                </a:lnTo>
              </a:path>
            </a:pathLst>
          </a:custGeom>
          <a:solidFill>
            <a:srgbClr val="283583"/>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endParaRPr lang="de-DE" kern="0">
              <a:solidFill>
                <a:prstClr val="black"/>
              </a:solidFill>
              <a:latin typeface="Arial"/>
            </a:endParaRPr>
          </a:p>
        </p:txBody>
      </p:sp>
      <p:sp>
        <p:nvSpPr>
          <p:cNvPr id="93" name="Freeform 20"/>
          <p:cNvSpPr>
            <a:spLocks noChangeArrowheads="1"/>
          </p:cNvSpPr>
          <p:nvPr/>
        </p:nvSpPr>
        <p:spPr bwMode="auto">
          <a:xfrm>
            <a:off x="4700282" y="4090481"/>
            <a:ext cx="498792" cy="350253"/>
          </a:xfrm>
          <a:custGeom>
            <a:avLst/>
            <a:gdLst>
              <a:gd name="T0" fmla="*/ 176 w 795"/>
              <a:gd name="T1" fmla="*/ 573 h 574"/>
              <a:gd name="T2" fmla="*/ 185 w 795"/>
              <a:gd name="T3" fmla="*/ 564 h 574"/>
              <a:gd name="T4" fmla="*/ 194 w 795"/>
              <a:gd name="T5" fmla="*/ 564 h 574"/>
              <a:gd name="T6" fmla="*/ 212 w 795"/>
              <a:gd name="T7" fmla="*/ 564 h 574"/>
              <a:gd name="T8" fmla="*/ 212 w 795"/>
              <a:gd name="T9" fmla="*/ 564 h 574"/>
              <a:gd name="T10" fmla="*/ 309 w 795"/>
              <a:gd name="T11" fmla="*/ 564 h 574"/>
              <a:gd name="T12" fmla="*/ 309 w 795"/>
              <a:gd name="T13" fmla="*/ 564 h 574"/>
              <a:gd name="T14" fmla="*/ 335 w 795"/>
              <a:gd name="T15" fmla="*/ 556 h 574"/>
              <a:gd name="T16" fmla="*/ 344 w 795"/>
              <a:gd name="T17" fmla="*/ 556 h 574"/>
              <a:gd name="T18" fmla="*/ 379 w 795"/>
              <a:gd name="T19" fmla="*/ 556 h 574"/>
              <a:gd name="T20" fmla="*/ 406 w 795"/>
              <a:gd name="T21" fmla="*/ 547 h 574"/>
              <a:gd name="T22" fmla="*/ 459 w 795"/>
              <a:gd name="T23" fmla="*/ 494 h 574"/>
              <a:gd name="T24" fmla="*/ 503 w 795"/>
              <a:gd name="T25" fmla="*/ 467 h 574"/>
              <a:gd name="T26" fmla="*/ 512 w 795"/>
              <a:gd name="T27" fmla="*/ 467 h 574"/>
              <a:gd name="T28" fmla="*/ 573 w 795"/>
              <a:gd name="T29" fmla="*/ 459 h 574"/>
              <a:gd name="T30" fmla="*/ 741 w 795"/>
              <a:gd name="T31" fmla="*/ 379 h 574"/>
              <a:gd name="T32" fmla="*/ 794 w 795"/>
              <a:gd name="T33" fmla="*/ 344 h 574"/>
              <a:gd name="T34" fmla="*/ 794 w 795"/>
              <a:gd name="T35" fmla="*/ 326 h 574"/>
              <a:gd name="T36" fmla="*/ 794 w 795"/>
              <a:gd name="T37" fmla="*/ 309 h 574"/>
              <a:gd name="T38" fmla="*/ 750 w 795"/>
              <a:gd name="T39" fmla="*/ 264 h 574"/>
              <a:gd name="T40" fmla="*/ 741 w 795"/>
              <a:gd name="T41" fmla="*/ 247 h 574"/>
              <a:gd name="T42" fmla="*/ 715 w 795"/>
              <a:gd name="T43" fmla="*/ 203 h 574"/>
              <a:gd name="T44" fmla="*/ 573 w 795"/>
              <a:gd name="T45" fmla="*/ 53 h 574"/>
              <a:gd name="T46" fmla="*/ 565 w 795"/>
              <a:gd name="T47" fmla="*/ 35 h 574"/>
              <a:gd name="T48" fmla="*/ 565 w 795"/>
              <a:gd name="T49" fmla="*/ 26 h 574"/>
              <a:gd name="T50" fmla="*/ 565 w 795"/>
              <a:gd name="T51" fmla="*/ 0 h 574"/>
              <a:gd name="T52" fmla="*/ 238 w 795"/>
              <a:gd name="T53" fmla="*/ 53 h 574"/>
              <a:gd name="T54" fmla="*/ 53 w 795"/>
              <a:gd name="T55" fmla="*/ 88 h 574"/>
              <a:gd name="T56" fmla="*/ 35 w 795"/>
              <a:gd name="T57" fmla="*/ 79 h 574"/>
              <a:gd name="T58" fmla="*/ 0 w 795"/>
              <a:gd name="T59" fmla="*/ 247 h 574"/>
              <a:gd name="T60" fmla="*/ 9 w 795"/>
              <a:gd name="T61" fmla="*/ 388 h 574"/>
              <a:gd name="T62" fmla="*/ 26 w 795"/>
              <a:gd name="T63" fmla="*/ 432 h 574"/>
              <a:gd name="T64" fmla="*/ 115 w 795"/>
              <a:gd name="T65" fmla="*/ 52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5" h="574">
                <a:moveTo>
                  <a:pt x="176" y="573"/>
                </a:moveTo>
                <a:lnTo>
                  <a:pt x="176" y="573"/>
                </a:lnTo>
                <a:lnTo>
                  <a:pt x="176" y="573"/>
                </a:lnTo>
                <a:lnTo>
                  <a:pt x="185" y="564"/>
                </a:lnTo>
                <a:lnTo>
                  <a:pt x="185" y="564"/>
                </a:lnTo>
                <a:lnTo>
                  <a:pt x="194" y="564"/>
                </a:lnTo>
                <a:lnTo>
                  <a:pt x="194" y="564"/>
                </a:lnTo>
                <a:lnTo>
                  <a:pt x="212" y="564"/>
                </a:lnTo>
                <a:lnTo>
                  <a:pt x="212" y="564"/>
                </a:lnTo>
                <a:lnTo>
                  <a:pt x="212" y="564"/>
                </a:lnTo>
                <a:lnTo>
                  <a:pt x="212" y="564"/>
                </a:lnTo>
                <a:lnTo>
                  <a:pt x="309" y="564"/>
                </a:lnTo>
                <a:lnTo>
                  <a:pt x="309" y="564"/>
                </a:lnTo>
                <a:lnTo>
                  <a:pt x="309" y="564"/>
                </a:lnTo>
                <a:lnTo>
                  <a:pt x="309" y="564"/>
                </a:lnTo>
                <a:lnTo>
                  <a:pt x="335" y="556"/>
                </a:lnTo>
                <a:lnTo>
                  <a:pt x="335" y="556"/>
                </a:lnTo>
                <a:lnTo>
                  <a:pt x="344" y="556"/>
                </a:lnTo>
                <a:lnTo>
                  <a:pt x="344" y="556"/>
                </a:lnTo>
                <a:lnTo>
                  <a:pt x="379" y="556"/>
                </a:lnTo>
                <a:lnTo>
                  <a:pt x="379" y="556"/>
                </a:lnTo>
                <a:lnTo>
                  <a:pt x="406" y="547"/>
                </a:lnTo>
                <a:lnTo>
                  <a:pt x="423" y="529"/>
                </a:lnTo>
                <a:lnTo>
                  <a:pt x="459" y="494"/>
                </a:lnTo>
                <a:lnTo>
                  <a:pt x="485" y="467"/>
                </a:lnTo>
                <a:lnTo>
                  <a:pt x="503" y="467"/>
                </a:lnTo>
                <a:lnTo>
                  <a:pt x="512" y="467"/>
                </a:lnTo>
                <a:lnTo>
                  <a:pt x="512" y="467"/>
                </a:lnTo>
                <a:lnTo>
                  <a:pt x="538" y="467"/>
                </a:lnTo>
                <a:lnTo>
                  <a:pt x="573" y="459"/>
                </a:lnTo>
                <a:lnTo>
                  <a:pt x="662" y="423"/>
                </a:lnTo>
                <a:lnTo>
                  <a:pt x="741" y="379"/>
                </a:lnTo>
                <a:lnTo>
                  <a:pt x="776" y="361"/>
                </a:lnTo>
                <a:lnTo>
                  <a:pt x="794" y="344"/>
                </a:lnTo>
                <a:lnTo>
                  <a:pt x="794" y="344"/>
                </a:lnTo>
                <a:lnTo>
                  <a:pt x="794" y="326"/>
                </a:lnTo>
                <a:lnTo>
                  <a:pt x="794" y="326"/>
                </a:lnTo>
                <a:lnTo>
                  <a:pt x="794" y="309"/>
                </a:lnTo>
                <a:lnTo>
                  <a:pt x="768" y="291"/>
                </a:lnTo>
                <a:lnTo>
                  <a:pt x="750" y="264"/>
                </a:lnTo>
                <a:lnTo>
                  <a:pt x="741" y="247"/>
                </a:lnTo>
                <a:lnTo>
                  <a:pt x="741" y="247"/>
                </a:lnTo>
                <a:lnTo>
                  <a:pt x="732" y="229"/>
                </a:lnTo>
                <a:lnTo>
                  <a:pt x="715" y="203"/>
                </a:lnTo>
                <a:lnTo>
                  <a:pt x="662" y="141"/>
                </a:lnTo>
                <a:lnTo>
                  <a:pt x="573" y="53"/>
                </a:lnTo>
                <a:lnTo>
                  <a:pt x="573" y="53"/>
                </a:lnTo>
                <a:lnTo>
                  <a:pt x="565" y="35"/>
                </a:lnTo>
                <a:lnTo>
                  <a:pt x="565" y="35"/>
                </a:lnTo>
                <a:lnTo>
                  <a:pt x="565" y="26"/>
                </a:lnTo>
                <a:lnTo>
                  <a:pt x="565" y="26"/>
                </a:lnTo>
                <a:lnTo>
                  <a:pt x="565" y="0"/>
                </a:lnTo>
                <a:lnTo>
                  <a:pt x="565" y="0"/>
                </a:lnTo>
                <a:lnTo>
                  <a:pt x="238" y="53"/>
                </a:lnTo>
                <a:lnTo>
                  <a:pt x="53" y="88"/>
                </a:lnTo>
                <a:lnTo>
                  <a:pt x="53" y="88"/>
                </a:lnTo>
                <a:lnTo>
                  <a:pt x="35" y="79"/>
                </a:lnTo>
                <a:lnTo>
                  <a:pt x="35" y="79"/>
                </a:lnTo>
                <a:lnTo>
                  <a:pt x="18" y="159"/>
                </a:lnTo>
                <a:lnTo>
                  <a:pt x="0" y="247"/>
                </a:lnTo>
                <a:lnTo>
                  <a:pt x="0" y="326"/>
                </a:lnTo>
                <a:lnTo>
                  <a:pt x="9" y="388"/>
                </a:lnTo>
                <a:lnTo>
                  <a:pt x="9" y="388"/>
                </a:lnTo>
                <a:lnTo>
                  <a:pt x="26" y="432"/>
                </a:lnTo>
                <a:lnTo>
                  <a:pt x="62" y="476"/>
                </a:lnTo>
                <a:lnTo>
                  <a:pt x="115" y="520"/>
                </a:lnTo>
                <a:lnTo>
                  <a:pt x="176" y="573"/>
                </a:lnTo>
              </a:path>
            </a:pathLst>
          </a:custGeom>
          <a:solidFill>
            <a:srgbClr val="FFD500"/>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95" name="Freeform 30"/>
          <p:cNvSpPr>
            <a:spLocks noChangeArrowheads="1"/>
          </p:cNvSpPr>
          <p:nvPr/>
        </p:nvSpPr>
        <p:spPr bwMode="auto">
          <a:xfrm>
            <a:off x="4644861" y="4241360"/>
            <a:ext cx="1180477" cy="1441428"/>
          </a:xfrm>
          <a:custGeom>
            <a:avLst/>
            <a:gdLst>
              <a:gd name="T0" fmla="*/ 1376 w 1880"/>
              <a:gd name="T1" fmla="*/ 2206 h 2357"/>
              <a:gd name="T2" fmla="*/ 1138 w 1880"/>
              <a:gd name="T3" fmla="*/ 2162 h 2357"/>
              <a:gd name="T4" fmla="*/ 961 w 1880"/>
              <a:gd name="T5" fmla="*/ 2188 h 2357"/>
              <a:gd name="T6" fmla="*/ 1050 w 1880"/>
              <a:gd name="T7" fmla="*/ 2268 h 2357"/>
              <a:gd name="T8" fmla="*/ 1394 w 1880"/>
              <a:gd name="T9" fmla="*/ 2356 h 2357"/>
              <a:gd name="T10" fmla="*/ 1782 w 1880"/>
              <a:gd name="T11" fmla="*/ 2250 h 2357"/>
              <a:gd name="T12" fmla="*/ 1729 w 1880"/>
              <a:gd name="T13" fmla="*/ 2223 h 2357"/>
              <a:gd name="T14" fmla="*/ 1862 w 1880"/>
              <a:gd name="T15" fmla="*/ 0 h 2357"/>
              <a:gd name="T16" fmla="*/ 1712 w 1880"/>
              <a:gd name="T17" fmla="*/ 70 h 2357"/>
              <a:gd name="T18" fmla="*/ 1650 w 1880"/>
              <a:gd name="T19" fmla="*/ 132 h 2357"/>
              <a:gd name="T20" fmla="*/ 1288 w 1880"/>
              <a:gd name="T21" fmla="*/ 88 h 2357"/>
              <a:gd name="T22" fmla="*/ 882 w 1880"/>
              <a:gd name="T23" fmla="*/ 79 h 2357"/>
              <a:gd name="T24" fmla="*/ 829 w 1880"/>
              <a:gd name="T25" fmla="*/ 132 h 2357"/>
              <a:gd name="T26" fmla="*/ 600 w 1880"/>
              <a:gd name="T27" fmla="*/ 220 h 2357"/>
              <a:gd name="T28" fmla="*/ 494 w 1880"/>
              <a:gd name="T29" fmla="*/ 300 h 2357"/>
              <a:gd name="T30" fmla="*/ 282 w 1880"/>
              <a:gd name="T31" fmla="*/ 317 h 2357"/>
              <a:gd name="T32" fmla="*/ 220 w 1880"/>
              <a:gd name="T33" fmla="*/ 414 h 2357"/>
              <a:gd name="T34" fmla="*/ 132 w 1880"/>
              <a:gd name="T35" fmla="*/ 538 h 2357"/>
              <a:gd name="T36" fmla="*/ 79 w 1880"/>
              <a:gd name="T37" fmla="*/ 617 h 2357"/>
              <a:gd name="T38" fmla="*/ 0 w 1880"/>
              <a:gd name="T39" fmla="*/ 776 h 2357"/>
              <a:gd name="T40" fmla="*/ 106 w 1880"/>
              <a:gd name="T41" fmla="*/ 847 h 2357"/>
              <a:gd name="T42" fmla="*/ 167 w 1880"/>
              <a:gd name="T43" fmla="*/ 1041 h 2357"/>
              <a:gd name="T44" fmla="*/ 238 w 1880"/>
              <a:gd name="T45" fmla="*/ 1147 h 2357"/>
              <a:gd name="T46" fmla="*/ 379 w 1880"/>
              <a:gd name="T47" fmla="*/ 1112 h 2357"/>
              <a:gd name="T48" fmla="*/ 582 w 1880"/>
              <a:gd name="T49" fmla="*/ 1129 h 2357"/>
              <a:gd name="T50" fmla="*/ 644 w 1880"/>
              <a:gd name="T51" fmla="*/ 1217 h 2357"/>
              <a:gd name="T52" fmla="*/ 423 w 1880"/>
              <a:gd name="T53" fmla="*/ 1200 h 2357"/>
              <a:gd name="T54" fmla="*/ 291 w 1880"/>
              <a:gd name="T55" fmla="*/ 1297 h 2357"/>
              <a:gd name="T56" fmla="*/ 388 w 1880"/>
              <a:gd name="T57" fmla="*/ 1482 h 2357"/>
              <a:gd name="T58" fmla="*/ 423 w 1880"/>
              <a:gd name="T59" fmla="*/ 1623 h 2357"/>
              <a:gd name="T60" fmla="*/ 547 w 1880"/>
              <a:gd name="T61" fmla="*/ 1685 h 2357"/>
              <a:gd name="T62" fmla="*/ 794 w 1880"/>
              <a:gd name="T63" fmla="*/ 1826 h 2357"/>
              <a:gd name="T64" fmla="*/ 838 w 1880"/>
              <a:gd name="T65" fmla="*/ 1765 h 2357"/>
              <a:gd name="T66" fmla="*/ 767 w 1880"/>
              <a:gd name="T67" fmla="*/ 1526 h 2357"/>
              <a:gd name="T68" fmla="*/ 891 w 1880"/>
              <a:gd name="T69" fmla="*/ 1535 h 2357"/>
              <a:gd name="T70" fmla="*/ 988 w 1880"/>
              <a:gd name="T71" fmla="*/ 1491 h 2357"/>
              <a:gd name="T72" fmla="*/ 909 w 1880"/>
              <a:gd name="T73" fmla="*/ 1403 h 2357"/>
              <a:gd name="T74" fmla="*/ 803 w 1880"/>
              <a:gd name="T75" fmla="*/ 1359 h 2357"/>
              <a:gd name="T76" fmla="*/ 944 w 1880"/>
              <a:gd name="T77" fmla="*/ 1341 h 2357"/>
              <a:gd name="T78" fmla="*/ 1076 w 1880"/>
              <a:gd name="T79" fmla="*/ 1350 h 2357"/>
              <a:gd name="T80" fmla="*/ 1191 w 1880"/>
              <a:gd name="T81" fmla="*/ 1279 h 2357"/>
              <a:gd name="T82" fmla="*/ 1120 w 1880"/>
              <a:gd name="T83" fmla="*/ 1094 h 2357"/>
              <a:gd name="T84" fmla="*/ 944 w 1880"/>
              <a:gd name="T85" fmla="*/ 1085 h 2357"/>
              <a:gd name="T86" fmla="*/ 820 w 1880"/>
              <a:gd name="T87" fmla="*/ 1076 h 2357"/>
              <a:gd name="T88" fmla="*/ 829 w 1880"/>
              <a:gd name="T89" fmla="*/ 997 h 2357"/>
              <a:gd name="T90" fmla="*/ 909 w 1880"/>
              <a:gd name="T91" fmla="*/ 882 h 2357"/>
              <a:gd name="T92" fmla="*/ 670 w 1880"/>
              <a:gd name="T93" fmla="*/ 582 h 2357"/>
              <a:gd name="T94" fmla="*/ 741 w 1880"/>
              <a:gd name="T95" fmla="*/ 467 h 2357"/>
              <a:gd name="T96" fmla="*/ 847 w 1880"/>
              <a:gd name="T97" fmla="*/ 529 h 2357"/>
              <a:gd name="T98" fmla="*/ 1067 w 1880"/>
              <a:gd name="T99" fmla="*/ 538 h 2357"/>
              <a:gd name="T100" fmla="*/ 1059 w 1880"/>
              <a:gd name="T101" fmla="*/ 397 h 2357"/>
              <a:gd name="T102" fmla="*/ 1164 w 1880"/>
              <a:gd name="T103" fmla="*/ 300 h 2357"/>
              <a:gd name="T104" fmla="*/ 1288 w 1880"/>
              <a:gd name="T105" fmla="*/ 362 h 2357"/>
              <a:gd name="T106" fmla="*/ 1376 w 1880"/>
              <a:gd name="T107" fmla="*/ 326 h 2357"/>
              <a:gd name="T108" fmla="*/ 1526 w 1880"/>
              <a:gd name="T109" fmla="*/ 264 h 2357"/>
              <a:gd name="T110" fmla="*/ 1729 w 1880"/>
              <a:gd name="T111" fmla="*/ 353 h 2357"/>
              <a:gd name="T112" fmla="*/ 1800 w 1880"/>
              <a:gd name="T113" fmla="*/ 238 h 2357"/>
              <a:gd name="T114" fmla="*/ 1879 w 1880"/>
              <a:gd name="T115" fmla="*/ 114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80" h="2357">
                <a:moveTo>
                  <a:pt x="1606" y="2215"/>
                </a:moveTo>
                <a:lnTo>
                  <a:pt x="1606" y="2215"/>
                </a:lnTo>
                <a:lnTo>
                  <a:pt x="1570" y="2206"/>
                </a:lnTo>
                <a:lnTo>
                  <a:pt x="1517" y="2206"/>
                </a:lnTo>
                <a:lnTo>
                  <a:pt x="1376" y="2206"/>
                </a:lnTo>
                <a:lnTo>
                  <a:pt x="1306" y="2206"/>
                </a:lnTo>
                <a:lnTo>
                  <a:pt x="1235" y="2197"/>
                </a:lnTo>
                <a:lnTo>
                  <a:pt x="1182" y="2188"/>
                </a:lnTo>
                <a:lnTo>
                  <a:pt x="1138" y="2162"/>
                </a:lnTo>
                <a:lnTo>
                  <a:pt x="1138" y="2162"/>
                </a:lnTo>
                <a:lnTo>
                  <a:pt x="1103" y="2144"/>
                </a:lnTo>
                <a:lnTo>
                  <a:pt x="1067" y="2144"/>
                </a:lnTo>
                <a:lnTo>
                  <a:pt x="1023" y="2153"/>
                </a:lnTo>
                <a:lnTo>
                  <a:pt x="988" y="2170"/>
                </a:lnTo>
                <a:lnTo>
                  <a:pt x="961" y="2188"/>
                </a:lnTo>
                <a:lnTo>
                  <a:pt x="944" y="2215"/>
                </a:lnTo>
                <a:lnTo>
                  <a:pt x="944" y="2232"/>
                </a:lnTo>
                <a:lnTo>
                  <a:pt x="961" y="2241"/>
                </a:lnTo>
                <a:lnTo>
                  <a:pt x="961" y="2241"/>
                </a:lnTo>
                <a:lnTo>
                  <a:pt x="1050" y="2268"/>
                </a:lnTo>
                <a:lnTo>
                  <a:pt x="1156" y="2303"/>
                </a:lnTo>
                <a:lnTo>
                  <a:pt x="1270" y="2338"/>
                </a:lnTo>
                <a:lnTo>
                  <a:pt x="1332" y="2347"/>
                </a:lnTo>
                <a:lnTo>
                  <a:pt x="1394" y="2356"/>
                </a:lnTo>
                <a:lnTo>
                  <a:pt x="1394" y="2356"/>
                </a:lnTo>
                <a:lnTo>
                  <a:pt x="1464" y="2347"/>
                </a:lnTo>
                <a:lnTo>
                  <a:pt x="1526" y="2338"/>
                </a:lnTo>
                <a:lnTo>
                  <a:pt x="1659" y="2312"/>
                </a:lnTo>
                <a:lnTo>
                  <a:pt x="1756" y="2268"/>
                </a:lnTo>
                <a:lnTo>
                  <a:pt x="1782" y="2250"/>
                </a:lnTo>
                <a:lnTo>
                  <a:pt x="1791" y="2232"/>
                </a:lnTo>
                <a:lnTo>
                  <a:pt x="1791" y="2232"/>
                </a:lnTo>
                <a:lnTo>
                  <a:pt x="1791" y="2215"/>
                </a:lnTo>
                <a:lnTo>
                  <a:pt x="1773" y="2215"/>
                </a:lnTo>
                <a:lnTo>
                  <a:pt x="1729" y="2223"/>
                </a:lnTo>
                <a:lnTo>
                  <a:pt x="1667" y="2232"/>
                </a:lnTo>
                <a:lnTo>
                  <a:pt x="1641" y="2223"/>
                </a:lnTo>
                <a:lnTo>
                  <a:pt x="1606" y="2215"/>
                </a:lnTo>
                <a:close/>
                <a:moveTo>
                  <a:pt x="1862" y="0"/>
                </a:moveTo>
                <a:lnTo>
                  <a:pt x="1862" y="0"/>
                </a:lnTo>
                <a:lnTo>
                  <a:pt x="1809" y="9"/>
                </a:lnTo>
                <a:lnTo>
                  <a:pt x="1756" y="17"/>
                </a:lnTo>
                <a:lnTo>
                  <a:pt x="1720" y="44"/>
                </a:lnTo>
                <a:lnTo>
                  <a:pt x="1712" y="53"/>
                </a:lnTo>
                <a:lnTo>
                  <a:pt x="1712" y="70"/>
                </a:lnTo>
                <a:lnTo>
                  <a:pt x="1712" y="70"/>
                </a:lnTo>
                <a:lnTo>
                  <a:pt x="1720" y="79"/>
                </a:lnTo>
                <a:lnTo>
                  <a:pt x="1712" y="97"/>
                </a:lnTo>
                <a:lnTo>
                  <a:pt x="1694" y="123"/>
                </a:lnTo>
                <a:lnTo>
                  <a:pt x="1650" y="132"/>
                </a:lnTo>
                <a:lnTo>
                  <a:pt x="1597" y="141"/>
                </a:lnTo>
                <a:lnTo>
                  <a:pt x="1597" y="141"/>
                </a:lnTo>
                <a:lnTo>
                  <a:pt x="1464" y="123"/>
                </a:lnTo>
                <a:lnTo>
                  <a:pt x="1359" y="106"/>
                </a:lnTo>
                <a:lnTo>
                  <a:pt x="1288" y="88"/>
                </a:lnTo>
                <a:lnTo>
                  <a:pt x="1288" y="88"/>
                </a:lnTo>
                <a:lnTo>
                  <a:pt x="1253" y="79"/>
                </a:lnTo>
                <a:lnTo>
                  <a:pt x="1217" y="70"/>
                </a:lnTo>
                <a:lnTo>
                  <a:pt x="1103" y="70"/>
                </a:lnTo>
                <a:lnTo>
                  <a:pt x="882" y="79"/>
                </a:lnTo>
                <a:lnTo>
                  <a:pt x="882" y="79"/>
                </a:lnTo>
                <a:lnTo>
                  <a:pt x="882" y="97"/>
                </a:lnTo>
                <a:lnTo>
                  <a:pt x="882" y="97"/>
                </a:lnTo>
                <a:lnTo>
                  <a:pt x="864" y="114"/>
                </a:lnTo>
                <a:lnTo>
                  <a:pt x="829" y="132"/>
                </a:lnTo>
                <a:lnTo>
                  <a:pt x="750" y="176"/>
                </a:lnTo>
                <a:lnTo>
                  <a:pt x="661" y="212"/>
                </a:lnTo>
                <a:lnTo>
                  <a:pt x="626" y="220"/>
                </a:lnTo>
                <a:lnTo>
                  <a:pt x="600" y="220"/>
                </a:lnTo>
                <a:lnTo>
                  <a:pt x="600" y="220"/>
                </a:lnTo>
                <a:lnTo>
                  <a:pt x="591" y="220"/>
                </a:lnTo>
                <a:lnTo>
                  <a:pt x="573" y="220"/>
                </a:lnTo>
                <a:lnTo>
                  <a:pt x="547" y="247"/>
                </a:lnTo>
                <a:lnTo>
                  <a:pt x="511" y="282"/>
                </a:lnTo>
                <a:lnTo>
                  <a:pt x="494" y="300"/>
                </a:lnTo>
                <a:lnTo>
                  <a:pt x="467" y="309"/>
                </a:lnTo>
                <a:lnTo>
                  <a:pt x="467" y="309"/>
                </a:lnTo>
                <a:lnTo>
                  <a:pt x="397" y="317"/>
                </a:lnTo>
                <a:lnTo>
                  <a:pt x="335" y="317"/>
                </a:lnTo>
                <a:lnTo>
                  <a:pt x="282" y="317"/>
                </a:lnTo>
                <a:lnTo>
                  <a:pt x="264" y="326"/>
                </a:lnTo>
                <a:lnTo>
                  <a:pt x="256" y="335"/>
                </a:lnTo>
                <a:lnTo>
                  <a:pt x="256" y="335"/>
                </a:lnTo>
                <a:lnTo>
                  <a:pt x="247" y="370"/>
                </a:lnTo>
                <a:lnTo>
                  <a:pt x="220" y="414"/>
                </a:lnTo>
                <a:lnTo>
                  <a:pt x="185" y="467"/>
                </a:lnTo>
                <a:lnTo>
                  <a:pt x="150" y="503"/>
                </a:lnTo>
                <a:lnTo>
                  <a:pt x="150" y="503"/>
                </a:lnTo>
                <a:lnTo>
                  <a:pt x="141" y="520"/>
                </a:lnTo>
                <a:lnTo>
                  <a:pt x="132" y="538"/>
                </a:lnTo>
                <a:lnTo>
                  <a:pt x="123" y="573"/>
                </a:lnTo>
                <a:lnTo>
                  <a:pt x="114" y="600"/>
                </a:lnTo>
                <a:lnTo>
                  <a:pt x="106" y="609"/>
                </a:lnTo>
                <a:lnTo>
                  <a:pt x="79" y="617"/>
                </a:lnTo>
                <a:lnTo>
                  <a:pt x="79" y="617"/>
                </a:lnTo>
                <a:lnTo>
                  <a:pt x="70" y="626"/>
                </a:lnTo>
                <a:lnTo>
                  <a:pt x="53" y="635"/>
                </a:lnTo>
                <a:lnTo>
                  <a:pt x="35" y="670"/>
                </a:lnTo>
                <a:lnTo>
                  <a:pt x="0" y="776"/>
                </a:lnTo>
                <a:lnTo>
                  <a:pt x="0" y="776"/>
                </a:lnTo>
                <a:lnTo>
                  <a:pt x="8" y="785"/>
                </a:lnTo>
                <a:lnTo>
                  <a:pt x="8" y="785"/>
                </a:lnTo>
                <a:lnTo>
                  <a:pt x="44" y="803"/>
                </a:lnTo>
                <a:lnTo>
                  <a:pt x="79" y="820"/>
                </a:lnTo>
                <a:lnTo>
                  <a:pt x="106" y="847"/>
                </a:lnTo>
                <a:lnTo>
                  <a:pt x="132" y="882"/>
                </a:lnTo>
                <a:lnTo>
                  <a:pt x="150" y="917"/>
                </a:lnTo>
                <a:lnTo>
                  <a:pt x="158" y="953"/>
                </a:lnTo>
                <a:lnTo>
                  <a:pt x="167" y="997"/>
                </a:lnTo>
                <a:lnTo>
                  <a:pt x="167" y="1041"/>
                </a:lnTo>
                <a:lnTo>
                  <a:pt x="167" y="1041"/>
                </a:lnTo>
                <a:lnTo>
                  <a:pt x="167" y="1076"/>
                </a:lnTo>
                <a:lnTo>
                  <a:pt x="185" y="1112"/>
                </a:lnTo>
                <a:lnTo>
                  <a:pt x="211" y="1129"/>
                </a:lnTo>
                <a:lnTo>
                  <a:pt x="238" y="1147"/>
                </a:lnTo>
                <a:lnTo>
                  <a:pt x="273" y="1147"/>
                </a:lnTo>
                <a:lnTo>
                  <a:pt x="317" y="1147"/>
                </a:lnTo>
                <a:lnTo>
                  <a:pt x="353" y="1129"/>
                </a:lnTo>
                <a:lnTo>
                  <a:pt x="379" y="1112"/>
                </a:lnTo>
                <a:lnTo>
                  <a:pt x="379" y="1112"/>
                </a:lnTo>
                <a:lnTo>
                  <a:pt x="406" y="1085"/>
                </a:lnTo>
                <a:lnTo>
                  <a:pt x="450" y="1085"/>
                </a:lnTo>
                <a:lnTo>
                  <a:pt x="494" y="1094"/>
                </a:lnTo>
                <a:lnTo>
                  <a:pt x="538" y="1112"/>
                </a:lnTo>
                <a:lnTo>
                  <a:pt x="582" y="1129"/>
                </a:lnTo>
                <a:lnTo>
                  <a:pt x="617" y="1156"/>
                </a:lnTo>
                <a:lnTo>
                  <a:pt x="635" y="1182"/>
                </a:lnTo>
                <a:lnTo>
                  <a:pt x="644" y="1209"/>
                </a:lnTo>
                <a:lnTo>
                  <a:pt x="644" y="1209"/>
                </a:lnTo>
                <a:lnTo>
                  <a:pt x="644" y="1217"/>
                </a:lnTo>
                <a:lnTo>
                  <a:pt x="635" y="1217"/>
                </a:lnTo>
                <a:lnTo>
                  <a:pt x="608" y="1217"/>
                </a:lnTo>
                <a:lnTo>
                  <a:pt x="529" y="1209"/>
                </a:lnTo>
                <a:lnTo>
                  <a:pt x="476" y="1200"/>
                </a:lnTo>
                <a:lnTo>
                  <a:pt x="423" y="1200"/>
                </a:lnTo>
                <a:lnTo>
                  <a:pt x="379" y="1209"/>
                </a:lnTo>
                <a:lnTo>
                  <a:pt x="326" y="1235"/>
                </a:lnTo>
                <a:lnTo>
                  <a:pt x="326" y="1235"/>
                </a:lnTo>
                <a:lnTo>
                  <a:pt x="300" y="1262"/>
                </a:lnTo>
                <a:lnTo>
                  <a:pt x="291" y="1297"/>
                </a:lnTo>
                <a:lnTo>
                  <a:pt x="308" y="1323"/>
                </a:lnTo>
                <a:lnTo>
                  <a:pt x="326" y="1359"/>
                </a:lnTo>
                <a:lnTo>
                  <a:pt x="379" y="1420"/>
                </a:lnTo>
                <a:lnTo>
                  <a:pt x="388" y="1447"/>
                </a:lnTo>
                <a:lnTo>
                  <a:pt x="388" y="1482"/>
                </a:lnTo>
                <a:lnTo>
                  <a:pt x="388" y="1482"/>
                </a:lnTo>
                <a:lnTo>
                  <a:pt x="388" y="1517"/>
                </a:lnTo>
                <a:lnTo>
                  <a:pt x="388" y="1553"/>
                </a:lnTo>
                <a:lnTo>
                  <a:pt x="406" y="1588"/>
                </a:lnTo>
                <a:lnTo>
                  <a:pt x="423" y="1623"/>
                </a:lnTo>
                <a:lnTo>
                  <a:pt x="441" y="1650"/>
                </a:lnTo>
                <a:lnTo>
                  <a:pt x="476" y="1667"/>
                </a:lnTo>
                <a:lnTo>
                  <a:pt x="511" y="1685"/>
                </a:lnTo>
                <a:lnTo>
                  <a:pt x="547" y="1685"/>
                </a:lnTo>
                <a:lnTo>
                  <a:pt x="547" y="1685"/>
                </a:lnTo>
                <a:lnTo>
                  <a:pt x="582" y="1694"/>
                </a:lnTo>
                <a:lnTo>
                  <a:pt x="626" y="1712"/>
                </a:lnTo>
                <a:lnTo>
                  <a:pt x="697" y="1765"/>
                </a:lnTo>
                <a:lnTo>
                  <a:pt x="767" y="1809"/>
                </a:lnTo>
                <a:lnTo>
                  <a:pt x="794" y="1826"/>
                </a:lnTo>
                <a:lnTo>
                  <a:pt x="820" y="1818"/>
                </a:lnTo>
                <a:lnTo>
                  <a:pt x="820" y="1818"/>
                </a:lnTo>
                <a:lnTo>
                  <a:pt x="829" y="1818"/>
                </a:lnTo>
                <a:lnTo>
                  <a:pt x="838" y="1800"/>
                </a:lnTo>
                <a:lnTo>
                  <a:pt x="838" y="1765"/>
                </a:lnTo>
                <a:lnTo>
                  <a:pt x="829" y="1720"/>
                </a:lnTo>
                <a:lnTo>
                  <a:pt x="811" y="1676"/>
                </a:lnTo>
                <a:lnTo>
                  <a:pt x="776" y="1579"/>
                </a:lnTo>
                <a:lnTo>
                  <a:pt x="767" y="1544"/>
                </a:lnTo>
                <a:lnTo>
                  <a:pt x="767" y="1526"/>
                </a:lnTo>
                <a:lnTo>
                  <a:pt x="767" y="1526"/>
                </a:lnTo>
                <a:lnTo>
                  <a:pt x="785" y="1517"/>
                </a:lnTo>
                <a:lnTo>
                  <a:pt x="803" y="1517"/>
                </a:lnTo>
                <a:lnTo>
                  <a:pt x="856" y="1535"/>
                </a:lnTo>
                <a:lnTo>
                  <a:pt x="891" y="1535"/>
                </a:lnTo>
                <a:lnTo>
                  <a:pt x="917" y="1544"/>
                </a:lnTo>
                <a:lnTo>
                  <a:pt x="953" y="1535"/>
                </a:lnTo>
                <a:lnTo>
                  <a:pt x="979" y="1517"/>
                </a:lnTo>
                <a:lnTo>
                  <a:pt x="979" y="1517"/>
                </a:lnTo>
                <a:lnTo>
                  <a:pt x="988" y="1491"/>
                </a:lnTo>
                <a:lnTo>
                  <a:pt x="997" y="1465"/>
                </a:lnTo>
                <a:lnTo>
                  <a:pt x="988" y="1447"/>
                </a:lnTo>
                <a:lnTo>
                  <a:pt x="961" y="1429"/>
                </a:lnTo>
                <a:lnTo>
                  <a:pt x="944" y="1412"/>
                </a:lnTo>
                <a:lnTo>
                  <a:pt x="909" y="1403"/>
                </a:lnTo>
                <a:lnTo>
                  <a:pt x="838" y="1394"/>
                </a:lnTo>
                <a:lnTo>
                  <a:pt x="838" y="1394"/>
                </a:lnTo>
                <a:lnTo>
                  <a:pt x="811" y="1394"/>
                </a:lnTo>
                <a:lnTo>
                  <a:pt x="803" y="1376"/>
                </a:lnTo>
                <a:lnTo>
                  <a:pt x="803" y="1359"/>
                </a:lnTo>
                <a:lnTo>
                  <a:pt x="820" y="1341"/>
                </a:lnTo>
                <a:lnTo>
                  <a:pt x="838" y="1332"/>
                </a:lnTo>
                <a:lnTo>
                  <a:pt x="873" y="1323"/>
                </a:lnTo>
                <a:lnTo>
                  <a:pt x="909" y="1323"/>
                </a:lnTo>
                <a:lnTo>
                  <a:pt x="944" y="1341"/>
                </a:lnTo>
                <a:lnTo>
                  <a:pt x="944" y="1341"/>
                </a:lnTo>
                <a:lnTo>
                  <a:pt x="988" y="1359"/>
                </a:lnTo>
                <a:lnTo>
                  <a:pt x="1014" y="1359"/>
                </a:lnTo>
                <a:lnTo>
                  <a:pt x="1050" y="1359"/>
                </a:lnTo>
                <a:lnTo>
                  <a:pt x="1076" y="1350"/>
                </a:lnTo>
                <a:lnTo>
                  <a:pt x="1120" y="1332"/>
                </a:lnTo>
                <a:lnTo>
                  <a:pt x="1164" y="1315"/>
                </a:lnTo>
                <a:lnTo>
                  <a:pt x="1164" y="1315"/>
                </a:lnTo>
                <a:lnTo>
                  <a:pt x="1182" y="1297"/>
                </a:lnTo>
                <a:lnTo>
                  <a:pt x="1191" y="1279"/>
                </a:lnTo>
                <a:lnTo>
                  <a:pt x="1200" y="1244"/>
                </a:lnTo>
                <a:lnTo>
                  <a:pt x="1191" y="1200"/>
                </a:lnTo>
                <a:lnTo>
                  <a:pt x="1182" y="1165"/>
                </a:lnTo>
                <a:lnTo>
                  <a:pt x="1156" y="1120"/>
                </a:lnTo>
                <a:lnTo>
                  <a:pt x="1120" y="1094"/>
                </a:lnTo>
                <a:lnTo>
                  <a:pt x="1067" y="1067"/>
                </a:lnTo>
                <a:lnTo>
                  <a:pt x="1067" y="1067"/>
                </a:lnTo>
                <a:lnTo>
                  <a:pt x="1014" y="1059"/>
                </a:lnTo>
                <a:lnTo>
                  <a:pt x="970" y="1067"/>
                </a:lnTo>
                <a:lnTo>
                  <a:pt x="944" y="1085"/>
                </a:lnTo>
                <a:lnTo>
                  <a:pt x="917" y="1103"/>
                </a:lnTo>
                <a:lnTo>
                  <a:pt x="900" y="1112"/>
                </a:lnTo>
                <a:lnTo>
                  <a:pt x="882" y="1120"/>
                </a:lnTo>
                <a:lnTo>
                  <a:pt x="856" y="1112"/>
                </a:lnTo>
                <a:lnTo>
                  <a:pt x="820" y="1076"/>
                </a:lnTo>
                <a:lnTo>
                  <a:pt x="820" y="1076"/>
                </a:lnTo>
                <a:lnTo>
                  <a:pt x="794" y="1041"/>
                </a:lnTo>
                <a:lnTo>
                  <a:pt x="785" y="1023"/>
                </a:lnTo>
                <a:lnTo>
                  <a:pt x="803" y="1006"/>
                </a:lnTo>
                <a:lnTo>
                  <a:pt x="829" y="997"/>
                </a:lnTo>
                <a:lnTo>
                  <a:pt x="882" y="970"/>
                </a:lnTo>
                <a:lnTo>
                  <a:pt x="909" y="953"/>
                </a:lnTo>
                <a:lnTo>
                  <a:pt x="917" y="917"/>
                </a:lnTo>
                <a:lnTo>
                  <a:pt x="917" y="917"/>
                </a:lnTo>
                <a:lnTo>
                  <a:pt x="909" y="882"/>
                </a:lnTo>
                <a:lnTo>
                  <a:pt x="891" y="847"/>
                </a:lnTo>
                <a:lnTo>
                  <a:pt x="820" y="759"/>
                </a:lnTo>
                <a:lnTo>
                  <a:pt x="741" y="670"/>
                </a:lnTo>
                <a:lnTo>
                  <a:pt x="670" y="582"/>
                </a:lnTo>
                <a:lnTo>
                  <a:pt x="670" y="582"/>
                </a:lnTo>
                <a:lnTo>
                  <a:pt x="653" y="547"/>
                </a:lnTo>
                <a:lnTo>
                  <a:pt x="661" y="512"/>
                </a:lnTo>
                <a:lnTo>
                  <a:pt x="679" y="494"/>
                </a:lnTo>
                <a:lnTo>
                  <a:pt x="706" y="476"/>
                </a:lnTo>
                <a:lnTo>
                  <a:pt x="741" y="467"/>
                </a:lnTo>
                <a:lnTo>
                  <a:pt x="776" y="467"/>
                </a:lnTo>
                <a:lnTo>
                  <a:pt x="803" y="476"/>
                </a:lnTo>
                <a:lnTo>
                  <a:pt x="829" y="503"/>
                </a:lnTo>
                <a:lnTo>
                  <a:pt x="829" y="503"/>
                </a:lnTo>
                <a:lnTo>
                  <a:pt x="847" y="529"/>
                </a:lnTo>
                <a:lnTo>
                  <a:pt x="873" y="547"/>
                </a:lnTo>
                <a:lnTo>
                  <a:pt x="900" y="556"/>
                </a:lnTo>
                <a:lnTo>
                  <a:pt x="935" y="564"/>
                </a:lnTo>
                <a:lnTo>
                  <a:pt x="1006" y="556"/>
                </a:lnTo>
                <a:lnTo>
                  <a:pt x="1067" y="538"/>
                </a:lnTo>
                <a:lnTo>
                  <a:pt x="1067" y="538"/>
                </a:lnTo>
                <a:lnTo>
                  <a:pt x="1085" y="520"/>
                </a:lnTo>
                <a:lnTo>
                  <a:pt x="1085" y="494"/>
                </a:lnTo>
                <a:lnTo>
                  <a:pt x="1067" y="432"/>
                </a:lnTo>
                <a:lnTo>
                  <a:pt x="1059" y="397"/>
                </a:lnTo>
                <a:lnTo>
                  <a:pt x="1067" y="370"/>
                </a:lnTo>
                <a:lnTo>
                  <a:pt x="1085" y="335"/>
                </a:lnTo>
                <a:lnTo>
                  <a:pt x="1120" y="317"/>
                </a:lnTo>
                <a:lnTo>
                  <a:pt x="1120" y="317"/>
                </a:lnTo>
                <a:lnTo>
                  <a:pt x="1164" y="300"/>
                </a:lnTo>
                <a:lnTo>
                  <a:pt x="1200" y="300"/>
                </a:lnTo>
                <a:lnTo>
                  <a:pt x="1226" y="300"/>
                </a:lnTo>
                <a:lnTo>
                  <a:pt x="1244" y="317"/>
                </a:lnTo>
                <a:lnTo>
                  <a:pt x="1270" y="344"/>
                </a:lnTo>
                <a:lnTo>
                  <a:pt x="1288" y="362"/>
                </a:lnTo>
                <a:lnTo>
                  <a:pt x="1306" y="370"/>
                </a:lnTo>
                <a:lnTo>
                  <a:pt x="1306" y="370"/>
                </a:lnTo>
                <a:lnTo>
                  <a:pt x="1314" y="370"/>
                </a:lnTo>
                <a:lnTo>
                  <a:pt x="1332" y="362"/>
                </a:lnTo>
                <a:lnTo>
                  <a:pt x="1376" y="326"/>
                </a:lnTo>
                <a:lnTo>
                  <a:pt x="1403" y="300"/>
                </a:lnTo>
                <a:lnTo>
                  <a:pt x="1438" y="282"/>
                </a:lnTo>
                <a:lnTo>
                  <a:pt x="1473" y="264"/>
                </a:lnTo>
                <a:lnTo>
                  <a:pt x="1526" y="264"/>
                </a:lnTo>
                <a:lnTo>
                  <a:pt x="1526" y="264"/>
                </a:lnTo>
                <a:lnTo>
                  <a:pt x="1579" y="273"/>
                </a:lnTo>
                <a:lnTo>
                  <a:pt x="1632" y="291"/>
                </a:lnTo>
                <a:lnTo>
                  <a:pt x="1676" y="317"/>
                </a:lnTo>
                <a:lnTo>
                  <a:pt x="1729" y="353"/>
                </a:lnTo>
                <a:lnTo>
                  <a:pt x="1729" y="353"/>
                </a:lnTo>
                <a:lnTo>
                  <a:pt x="1773" y="300"/>
                </a:lnTo>
                <a:lnTo>
                  <a:pt x="1791" y="282"/>
                </a:lnTo>
                <a:lnTo>
                  <a:pt x="1800" y="256"/>
                </a:lnTo>
                <a:lnTo>
                  <a:pt x="1800" y="256"/>
                </a:lnTo>
                <a:lnTo>
                  <a:pt x="1800" y="238"/>
                </a:lnTo>
                <a:lnTo>
                  <a:pt x="1809" y="220"/>
                </a:lnTo>
                <a:lnTo>
                  <a:pt x="1835" y="194"/>
                </a:lnTo>
                <a:lnTo>
                  <a:pt x="1870" y="159"/>
                </a:lnTo>
                <a:lnTo>
                  <a:pt x="1879" y="141"/>
                </a:lnTo>
                <a:lnTo>
                  <a:pt x="1879" y="114"/>
                </a:lnTo>
                <a:lnTo>
                  <a:pt x="1879" y="114"/>
                </a:lnTo>
                <a:lnTo>
                  <a:pt x="1870" y="62"/>
                </a:lnTo>
                <a:lnTo>
                  <a:pt x="1862" y="0"/>
                </a:lnTo>
                <a:close/>
              </a:path>
            </a:pathLst>
          </a:custGeom>
          <a:solidFill>
            <a:srgbClr val="283583"/>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96" name="Freeform 41"/>
          <p:cNvSpPr>
            <a:spLocks noChangeArrowheads="1"/>
          </p:cNvSpPr>
          <p:nvPr/>
        </p:nvSpPr>
        <p:spPr bwMode="auto">
          <a:xfrm>
            <a:off x="3353542" y="3093606"/>
            <a:ext cx="626262" cy="334088"/>
          </a:xfrm>
          <a:custGeom>
            <a:avLst/>
            <a:gdLst>
              <a:gd name="T0" fmla="*/ 194 w 998"/>
              <a:gd name="T1" fmla="*/ 459 h 548"/>
              <a:gd name="T2" fmla="*/ 229 w 998"/>
              <a:gd name="T3" fmla="*/ 494 h 548"/>
              <a:gd name="T4" fmla="*/ 247 w 998"/>
              <a:gd name="T5" fmla="*/ 547 h 548"/>
              <a:gd name="T6" fmla="*/ 450 w 998"/>
              <a:gd name="T7" fmla="*/ 503 h 548"/>
              <a:gd name="T8" fmla="*/ 476 w 998"/>
              <a:gd name="T9" fmla="*/ 503 h 548"/>
              <a:gd name="T10" fmla="*/ 556 w 998"/>
              <a:gd name="T11" fmla="*/ 512 h 548"/>
              <a:gd name="T12" fmla="*/ 626 w 998"/>
              <a:gd name="T13" fmla="*/ 521 h 548"/>
              <a:gd name="T14" fmla="*/ 635 w 998"/>
              <a:gd name="T15" fmla="*/ 512 h 548"/>
              <a:gd name="T16" fmla="*/ 670 w 998"/>
              <a:gd name="T17" fmla="*/ 433 h 548"/>
              <a:gd name="T18" fmla="*/ 723 w 998"/>
              <a:gd name="T19" fmla="*/ 388 h 548"/>
              <a:gd name="T20" fmla="*/ 741 w 998"/>
              <a:gd name="T21" fmla="*/ 380 h 548"/>
              <a:gd name="T22" fmla="*/ 767 w 998"/>
              <a:gd name="T23" fmla="*/ 362 h 548"/>
              <a:gd name="T24" fmla="*/ 785 w 998"/>
              <a:gd name="T25" fmla="*/ 265 h 548"/>
              <a:gd name="T26" fmla="*/ 811 w 998"/>
              <a:gd name="T27" fmla="*/ 238 h 548"/>
              <a:gd name="T28" fmla="*/ 838 w 998"/>
              <a:gd name="T29" fmla="*/ 230 h 548"/>
              <a:gd name="T30" fmla="*/ 926 w 998"/>
              <a:gd name="T31" fmla="*/ 168 h 548"/>
              <a:gd name="T32" fmla="*/ 997 w 998"/>
              <a:gd name="T33" fmla="*/ 106 h 548"/>
              <a:gd name="T34" fmla="*/ 944 w 998"/>
              <a:gd name="T35" fmla="*/ 18 h 548"/>
              <a:gd name="T36" fmla="*/ 926 w 998"/>
              <a:gd name="T37" fmla="*/ 0 h 548"/>
              <a:gd name="T38" fmla="*/ 864 w 998"/>
              <a:gd name="T39" fmla="*/ 27 h 548"/>
              <a:gd name="T40" fmla="*/ 767 w 998"/>
              <a:gd name="T41" fmla="*/ 62 h 548"/>
              <a:gd name="T42" fmla="*/ 723 w 998"/>
              <a:gd name="T43" fmla="*/ 62 h 548"/>
              <a:gd name="T44" fmla="*/ 644 w 998"/>
              <a:gd name="T45" fmla="*/ 80 h 548"/>
              <a:gd name="T46" fmla="*/ 511 w 998"/>
              <a:gd name="T47" fmla="*/ 141 h 548"/>
              <a:gd name="T48" fmla="*/ 467 w 998"/>
              <a:gd name="T49" fmla="*/ 159 h 548"/>
              <a:gd name="T50" fmla="*/ 406 w 998"/>
              <a:gd name="T51" fmla="*/ 150 h 548"/>
              <a:gd name="T52" fmla="*/ 229 w 998"/>
              <a:gd name="T53" fmla="*/ 106 h 548"/>
              <a:gd name="T54" fmla="*/ 132 w 998"/>
              <a:gd name="T55" fmla="*/ 97 h 548"/>
              <a:gd name="T56" fmla="*/ 17 w 998"/>
              <a:gd name="T57" fmla="*/ 88 h 548"/>
              <a:gd name="T58" fmla="*/ 0 w 998"/>
              <a:gd name="T59" fmla="*/ 371 h 548"/>
              <a:gd name="T60" fmla="*/ 0 w 998"/>
              <a:gd name="T61" fmla="*/ 486 h 548"/>
              <a:gd name="T62" fmla="*/ 105 w 998"/>
              <a:gd name="T63" fmla="*/ 450 h 548"/>
              <a:gd name="T64" fmla="*/ 194 w 998"/>
              <a:gd name="T65" fmla="*/ 459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8" h="548">
                <a:moveTo>
                  <a:pt x="194" y="459"/>
                </a:moveTo>
                <a:lnTo>
                  <a:pt x="194" y="459"/>
                </a:lnTo>
                <a:lnTo>
                  <a:pt x="211" y="468"/>
                </a:lnTo>
                <a:lnTo>
                  <a:pt x="229" y="494"/>
                </a:lnTo>
                <a:lnTo>
                  <a:pt x="247" y="547"/>
                </a:lnTo>
                <a:lnTo>
                  <a:pt x="247" y="547"/>
                </a:lnTo>
                <a:lnTo>
                  <a:pt x="353" y="530"/>
                </a:lnTo>
                <a:lnTo>
                  <a:pt x="450" y="503"/>
                </a:lnTo>
                <a:lnTo>
                  <a:pt x="450" y="503"/>
                </a:lnTo>
                <a:lnTo>
                  <a:pt x="476" y="503"/>
                </a:lnTo>
                <a:lnTo>
                  <a:pt x="503" y="503"/>
                </a:lnTo>
                <a:lnTo>
                  <a:pt x="556" y="512"/>
                </a:lnTo>
                <a:lnTo>
                  <a:pt x="608" y="521"/>
                </a:lnTo>
                <a:lnTo>
                  <a:pt x="626" y="521"/>
                </a:lnTo>
                <a:lnTo>
                  <a:pt x="635" y="512"/>
                </a:lnTo>
                <a:lnTo>
                  <a:pt x="635" y="512"/>
                </a:lnTo>
                <a:lnTo>
                  <a:pt x="653" y="477"/>
                </a:lnTo>
                <a:lnTo>
                  <a:pt x="670" y="433"/>
                </a:lnTo>
                <a:lnTo>
                  <a:pt x="706" y="397"/>
                </a:lnTo>
                <a:lnTo>
                  <a:pt x="723" y="388"/>
                </a:lnTo>
                <a:lnTo>
                  <a:pt x="741" y="380"/>
                </a:lnTo>
                <a:lnTo>
                  <a:pt x="741" y="380"/>
                </a:lnTo>
                <a:lnTo>
                  <a:pt x="758" y="371"/>
                </a:lnTo>
                <a:lnTo>
                  <a:pt x="767" y="362"/>
                </a:lnTo>
                <a:lnTo>
                  <a:pt x="776" y="309"/>
                </a:lnTo>
                <a:lnTo>
                  <a:pt x="785" y="265"/>
                </a:lnTo>
                <a:lnTo>
                  <a:pt x="803" y="247"/>
                </a:lnTo>
                <a:lnTo>
                  <a:pt x="811" y="238"/>
                </a:lnTo>
                <a:lnTo>
                  <a:pt x="811" y="238"/>
                </a:lnTo>
                <a:lnTo>
                  <a:pt x="838" y="230"/>
                </a:lnTo>
                <a:lnTo>
                  <a:pt x="864" y="212"/>
                </a:lnTo>
                <a:lnTo>
                  <a:pt x="926" y="168"/>
                </a:lnTo>
                <a:lnTo>
                  <a:pt x="997" y="106"/>
                </a:lnTo>
                <a:lnTo>
                  <a:pt x="997" y="106"/>
                </a:lnTo>
                <a:lnTo>
                  <a:pt x="970" y="53"/>
                </a:lnTo>
                <a:lnTo>
                  <a:pt x="944" y="18"/>
                </a:lnTo>
                <a:lnTo>
                  <a:pt x="926" y="0"/>
                </a:lnTo>
                <a:lnTo>
                  <a:pt x="926" y="0"/>
                </a:lnTo>
                <a:lnTo>
                  <a:pt x="900" y="9"/>
                </a:lnTo>
                <a:lnTo>
                  <a:pt x="864" y="27"/>
                </a:lnTo>
                <a:lnTo>
                  <a:pt x="803" y="53"/>
                </a:lnTo>
                <a:lnTo>
                  <a:pt x="767" y="62"/>
                </a:lnTo>
                <a:lnTo>
                  <a:pt x="723" y="62"/>
                </a:lnTo>
                <a:lnTo>
                  <a:pt x="723" y="62"/>
                </a:lnTo>
                <a:lnTo>
                  <a:pt x="679" y="71"/>
                </a:lnTo>
                <a:lnTo>
                  <a:pt x="644" y="80"/>
                </a:lnTo>
                <a:lnTo>
                  <a:pt x="573" y="106"/>
                </a:lnTo>
                <a:lnTo>
                  <a:pt x="511" y="141"/>
                </a:lnTo>
                <a:lnTo>
                  <a:pt x="485" y="150"/>
                </a:lnTo>
                <a:lnTo>
                  <a:pt x="467" y="159"/>
                </a:lnTo>
                <a:lnTo>
                  <a:pt x="467" y="159"/>
                </a:lnTo>
                <a:lnTo>
                  <a:pt x="406" y="150"/>
                </a:lnTo>
                <a:lnTo>
                  <a:pt x="326" y="133"/>
                </a:lnTo>
                <a:lnTo>
                  <a:pt x="229" y="106"/>
                </a:lnTo>
                <a:lnTo>
                  <a:pt x="132" y="97"/>
                </a:lnTo>
                <a:lnTo>
                  <a:pt x="132" y="97"/>
                </a:lnTo>
                <a:lnTo>
                  <a:pt x="17" y="88"/>
                </a:lnTo>
                <a:lnTo>
                  <a:pt x="17" y="88"/>
                </a:lnTo>
                <a:lnTo>
                  <a:pt x="0" y="265"/>
                </a:lnTo>
                <a:lnTo>
                  <a:pt x="0" y="371"/>
                </a:lnTo>
                <a:lnTo>
                  <a:pt x="0" y="486"/>
                </a:lnTo>
                <a:lnTo>
                  <a:pt x="0" y="486"/>
                </a:lnTo>
                <a:lnTo>
                  <a:pt x="53" y="459"/>
                </a:lnTo>
                <a:lnTo>
                  <a:pt x="105" y="450"/>
                </a:lnTo>
                <a:lnTo>
                  <a:pt x="158" y="450"/>
                </a:lnTo>
                <a:lnTo>
                  <a:pt x="194" y="459"/>
                </a:lnTo>
              </a:path>
            </a:pathLst>
          </a:custGeom>
          <a:solidFill>
            <a:srgbClr val="283583"/>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endParaRPr lang="de-DE" kern="0">
              <a:solidFill>
                <a:prstClr val="black"/>
              </a:solidFill>
              <a:latin typeface="Arial"/>
            </a:endParaRPr>
          </a:p>
        </p:txBody>
      </p:sp>
      <p:sp>
        <p:nvSpPr>
          <p:cNvPr id="97" name="Freeform 42"/>
          <p:cNvSpPr>
            <a:spLocks noChangeArrowheads="1"/>
          </p:cNvSpPr>
          <p:nvPr/>
        </p:nvSpPr>
        <p:spPr bwMode="auto">
          <a:xfrm>
            <a:off x="2200776" y="3050499"/>
            <a:ext cx="2130953" cy="2282036"/>
          </a:xfrm>
          <a:custGeom>
            <a:avLst/>
            <a:gdLst>
              <a:gd name="T0" fmla="*/ 1986 w 3389"/>
              <a:gd name="T1" fmla="*/ 3238 h 3733"/>
              <a:gd name="T2" fmla="*/ 1739 w 3389"/>
              <a:gd name="T3" fmla="*/ 3326 h 3733"/>
              <a:gd name="T4" fmla="*/ 2047 w 3389"/>
              <a:gd name="T5" fmla="*/ 3520 h 3733"/>
              <a:gd name="T6" fmla="*/ 2383 w 3389"/>
              <a:gd name="T7" fmla="*/ 3732 h 3733"/>
              <a:gd name="T8" fmla="*/ 2471 w 3389"/>
              <a:gd name="T9" fmla="*/ 3609 h 3733"/>
              <a:gd name="T10" fmla="*/ 2559 w 3389"/>
              <a:gd name="T11" fmla="*/ 3291 h 3733"/>
              <a:gd name="T12" fmla="*/ 2347 w 3389"/>
              <a:gd name="T13" fmla="*/ 3238 h 3733"/>
              <a:gd name="T14" fmla="*/ 2674 w 3389"/>
              <a:gd name="T15" fmla="*/ 1932 h 3733"/>
              <a:gd name="T16" fmla="*/ 2303 w 3389"/>
              <a:gd name="T17" fmla="*/ 1782 h 3733"/>
              <a:gd name="T18" fmla="*/ 2083 w 3389"/>
              <a:gd name="T19" fmla="*/ 1359 h 3733"/>
              <a:gd name="T20" fmla="*/ 1703 w 3389"/>
              <a:gd name="T21" fmla="*/ 1023 h 3733"/>
              <a:gd name="T22" fmla="*/ 1721 w 3389"/>
              <a:gd name="T23" fmla="*/ 803 h 3733"/>
              <a:gd name="T24" fmla="*/ 1721 w 3389"/>
              <a:gd name="T25" fmla="*/ 626 h 3733"/>
              <a:gd name="T26" fmla="*/ 1853 w 3389"/>
              <a:gd name="T27" fmla="*/ 158 h 3733"/>
              <a:gd name="T28" fmla="*/ 1659 w 3389"/>
              <a:gd name="T29" fmla="*/ 17 h 3733"/>
              <a:gd name="T30" fmla="*/ 1403 w 3389"/>
              <a:gd name="T31" fmla="*/ 35 h 3733"/>
              <a:gd name="T32" fmla="*/ 1218 w 3389"/>
              <a:gd name="T33" fmla="*/ 97 h 3733"/>
              <a:gd name="T34" fmla="*/ 1086 w 3389"/>
              <a:gd name="T35" fmla="*/ 194 h 3733"/>
              <a:gd name="T36" fmla="*/ 997 w 3389"/>
              <a:gd name="T37" fmla="*/ 229 h 3733"/>
              <a:gd name="T38" fmla="*/ 856 w 3389"/>
              <a:gd name="T39" fmla="*/ 264 h 3733"/>
              <a:gd name="T40" fmla="*/ 741 w 3389"/>
              <a:gd name="T41" fmla="*/ 379 h 3733"/>
              <a:gd name="T42" fmla="*/ 618 w 3389"/>
              <a:gd name="T43" fmla="*/ 379 h 3733"/>
              <a:gd name="T44" fmla="*/ 441 w 3389"/>
              <a:gd name="T45" fmla="*/ 344 h 3733"/>
              <a:gd name="T46" fmla="*/ 88 w 3389"/>
              <a:gd name="T47" fmla="*/ 511 h 3733"/>
              <a:gd name="T48" fmla="*/ 133 w 3389"/>
              <a:gd name="T49" fmla="*/ 661 h 3733"/>
              <a:gd name="T50" fmla="*/ 0 w 3389"/>
              <a:gd name="T51" fmla="*/ 750 h 3733"/>
              <a:gd name="T52" fmla="*/ 115 w 3389"/>
              <a:gd name="T53" fmla="*/ 900 h 3733"/>
              <a:gd name="T54" fmla="*/ 88 w 3389"/>
              <a:gd name="T55" fmla="*/ 1041 h 3733"/>
              <a:gd name="T56" fmla="*/ 283 w 3389"/>
              <a:gd name="T57" fmla="*/ 1103 h 3733"/>
              <a:gd name="T58" fmla="*/ 274 w 3389"/>
              <a:gd name="T59" fmla="*/ 1235 h 3733"/>
              <a:gd name="T60" fmla="*/ 494 w 3389"/>
              <a:gd name="T61" fmla="*/ 1103 h 3733"/>
              <a:gd name="T62" fmla="*/ 741 w 3389"/>
              <a:gd name="T63" fmla="*/ 1014 h 3733"/>
              <a:gd name="T64" fmla="*/ 1041 w 3389"/>
              <a:gd name="T65" fmla="*/ 1191 h 3733"/>
              <a:gd name="T66" fmla="*/ 1200 w 3389"/>
              <a:gd name="T67" fmla="*/ 1526 h 3733"/>
              <a:gd name="T68" fmla="*/ 1544 w 3389"/>
              <a:gd name="T69" fmla="*/ 1835 h 3733"/>
              <a:gd name="T70" fmla="*/ 1977 w 3389"/>
              <a:gd name="T71" fmla="*/ 2135 h 3733"/>
              <a:gd name="T72" fmla="*/ 2286 w 3389"/>
              <a:gd name="T73" fmla="*/ 2338 h 3733"/>
              <a:gd name="T74" fmla="*/ 2542 w 3389"/>
              <a:gd name="T75" fmla="*/ 2541 h 3733"/>
              <a:gd name="T76" fmla="*/ 2639 w 3389"/>
              <a:gd name="T77" fmla="*/ 2664 h 3733"/>
              <a:gd name="T78" fmla="*/ 2727 w 3389"/>
              <a:gd name="T79" fmla="*/ 2876 h 3733"/>
              <a:gd name="T80" fmla="*/ 2647 w 3389"/>
              <a:gd name="T81" fmla="*/ 3123 h 3733"/>
              <a:gd name="T82" fmla="*/ 2692 w 3389"/>
              <a:gd name="T83" fmla="*/ 3282 h 3733"/>
              <a:gd name="T84" fmla="*/ 2850 w 3389"/>
              <a:gd name="T85" fmla="*/ 3009 h 3733"/>
              <a:gd name="T86" fmla="*/ 3036 w 3389"/>
              <a:gd name="T87" fmla="*/ 2832 h 3733"/>
              <a:gd name="T88" fmla="*/ 2877 w 3389"/>
              <a:gd name="T89" fmla="*/ 2629 h 3733"/>
              <a:gd name="T90" fmla="*/ 3106 w 3389"/>
              <a:gd name="T91" fmla="*/ 2470 h 3733"/>
              <a:gd name="T92" fmla="*/ 3370 w 3389"/>
              <a:gd name="T93" fmla="*/ 2585 h 3733"/>
              <a:gd name="T94" fmla="*/ 3317 w 3389"/>
              <a:gd name="T95" fmla="*/ 2400 h 3733"/>
              <a:gd name="T96" fmla="*/ 609 w 3389"/>
              <a:gd name="T97" fmla="*/ 2259 h 3733"/>
              <a:gd name="T98" fmla="*/ 433 w 3389"/>
              <a:gd name="T99" fmla="*/ 2294 h 3733"/>
              <a:gd name="T100" fmla="*/ 547 w 3389"/>
              <a:gd name="T101" fmla="*/ 2612 h 3733"/>
              <a:gd name="T102" fmla="*/ 574 w 3389"/>
              <a:gd name="T103" fmla="*/ 2956 h 3733"/>
              <a:gd name="T104" fmla="*/ 697 w 3389"/>
              <a:gd name="T105" fmla="*/ 2929 h 3733"/>
              <a:gd name="T106" fmla="*/ 891 w 3389"/>
              <a:gd name="T107" fmla="*/ 2797 h 3733"/>
              <a:gd name="T108" fmla="*/ 927 w 3389"/>
              <a:gd name="T109" fmla="*/ 2320 h 3733"/>
              <a:gd name="T110" fmla="*/ 688 w 3389"/>
              <a:gd name="T111" fmla="*/ 2214 h 3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9" h="3733">
                <a:moveTo>
                  <a:pt x="2347" y="3238"/>
                </a:moveTo>
                <a:lnTo>
                  <a:pt x="2347" y="3238"/>
                </a:lnTo>
                <a:lnTo>
                  <a:pt x="2233" y="3256"/>
                </a:lnTo>
                <a:lnTo>
                  <a:pt x="2136" y="3273"/>
                </a:lnTo>
                <a:lnTo>
                  <a:pt x="2065" y="3265"/>
                </a:lnTo>
                <a:lnTo>
                  <a:pt x="1986" y="3238"/>
                </a:lnTo>
                <a:lnTo>
                  <a:pt x="1986" y="3238"/>
                </a:lnTo>
                <a:lnTo>
                  <a:pt x="1941" y="3220"/>
                </a:lnTo>
                <a:lnTo>
                  <a:pt x="1897" y="3220"/>
                </a:lnTo>
                <a:lnTo>
                  <a:pt x="1853" y="3229"/>
                </a:lnTo>
                <a:lnTo>
                  <a:pt x="1809" y="3247"/>
                </a:lnTo>
                <a:lnTo>
                  <a:pt x="1774" y="3273"/>
                </a:lnTo>
                <a:lnTo>
                  <a:pt x="1747" y="3300"/>
                </a:lnTo>
                <a:lnTo>
                  <a:pt x="1739" y="3326"/>
                </a:lnTo>
                <a:lnTo>
                  <a:pt x="1739" y="3353"/>
                </a:lnTo>
                <a:lnTo>
                  <a:pt x="1739" y="3353"/>
                </a:lnTo>
                <a:lnTo>
                  <a:pt x="1765" y="3388"/>
                </a:lnTo>
                <a:lnTo>
                  <a:pt x="1818" y="3432"/>
                </a:lnTo>
                <a:lnTo>
                  <a:pt x="1906" y="3476"/>
                </a:lnTo>
                <a:lnTo>
                  <a:pt x="2047" y="3520"/>
                </a:lnTo>
                <a:lnTo>
                  <a:pt x="2047" y="3520"/>
                </a:lnTo>
                <a:lnTo>
                  <a:pt x="2118" y="3547"/>
                </a:lnTo>
                <a:lnTo>
                  <a:pt x="2180" y="3573"/>
                </a:lnTo>
                <a:lnTo>
                  <a:pt x="2224" y="3609"/>
                </a:lnTo>
                <a:lnTo>
                  <a:pt x="2259" y="3644"/>
                </a:lnTo>
                <a:lnTo>
                  <a:pt x="2321" y="3706"/>
                </a:lnTo>
                <a:lnTo>
                  <a:pt x="2347" y="3723"/>
                </a:lnTo>
                <a:lnTo>
                  <a:pt x="2383" y="3732"/>
                </a:lnTo>
                <a:lnTo>
                  <a:pt x="2383" y="3732"/>
                </a:lnTo>
                <a:lnTo>
                  <a:pt x="2409" y="3732"/>
                </a:lnTo>
                <a:lnTo>
                  <a:pt x="2436" y="3715"/>
                </a:lnTo>
                <a:lnTo>
                  <a:pt x="2453" y="3697"/>
                </a:lnTo>
                <a:lnTo>
                  <a:pt x="2462" y="3679"/>
                </a:lnTo>
                <a:lnTo>
                  <a:pt x="2471" y="3644"/>
                </a:lnTo>
                <a:lnTo>
                  <a:pt x="2471" y="3609"/>
                </a:lnTo>
                <a:lnTo>
                  <a:pt x="2462" y="3529"/>
                </a:lnTo>
                <a:lnTo>
                  <a:pt x="2462" y="3529"/>
                </a:lnTo>
                <a:lnTo>
                  <a:pt x="2462" y="3485"/>
                </a:lnTo>
                <a:lnTo>
                  <a:pt x="2471" y="3441"/>
                </a:lnTo>
                <a:lnTo>
                  <a:pt x="2489" y="3397"/>
                </a:lnTo>
                <a:lnTo>
                  <a:pt x="2506" y="3353"/>
                </a:lnTo>
                <a:lnTo>
                  <a:pt x="2559" y="3291"/>
                </a:lnTo>
                <a:lnTo>
                  <a:pt x="2586" y="3256"/>
                </a:lnTo>
                <a:lnTo>
                  <a:pt x="2586" y="3256"/>
                </a:lnTo>
                <a:lnTo>
                  <a:pt x="2586" y="3247"/>
                </a:lnTo>
                <a:lnTo>
                  <a:pt x="2577" y="3238"/>
                </a:lnTo>
                <a:lnTo>
                  <a:pt x="2542" y="3220"/>
                </a:lnTo>
                <a:lnTo>
                  <a:pt x="2462" y="3220"/>
                </a:lnTo>
                <a:lnTo>
                  <a:pt x="2347" y="3238"/>
                </a:lnTo>
                <a:close/>
                <a:moveTo>
                  <a:pt x="2797" y="2100"/>
                </a:moveTo>
                <a:lnTo>
                  <a:pt x="2797" y="2100"/>
                </a:lnTo>
                <a:lnTo>
                  <a:pt x="2762" y="2064"/>
                </a:lnTo>
                <a:lnTo>
                  <a:pt x="2744" y="2038"/>
                </a:lnTo>
                <a:lnTo>
                  <a:pt x="2718" y="1976"/>
                </a:lnTo>
                <a:lnTo>
                  <a:pt x="2700" y="1950"/>
                </a:lnTo>
                <a:lnTo>
                  <a:pt x="2674" y="1932"/>
                </a:lnTo>
                <a:lnTo>
                  <a:pt x="2639" y="1923"/>
                </a:lnTo>
                <a:lnTo>
                  <a:pt x="2577" y="1923"/>
                </a:lnTo>
                <a:lnTo>
                  <a:pt x="2577" y="1923"/>
                </a:lnTo>
                <a:lnTo>
                  <a:pt x="2515" y="1914"/>
                </a:lnTo>
                <a:lnTo>
                  <a:pt x="2444" y="1888"/>
                </a:lnTo>
                <a:lnTo>
                  <a:pt x="2374" y="1844"/>
                </a:lnTo>
                <a:lnTo>
                  <a:pt x="2303" y="1782"/>
                </a:lnTo>
                <a:lnTo>
                  <a:pt x="2250" y="1711"/>
                </a:lnTo>
                <a:lnTo>
                  <a:pt x="2197" y="1632"/>
                </a:lnTo>
                <a:lnTo>
                  <a:pt x="2153" y="1544"/>
                </a:lnTo>
                <a:lnTo>
                  <a:pt x="2118" y="1447"/>
                </a:lnTo>
                <a:lnTo>
                  <a:pt x="2118" y="1447"/>
                </a:lnTo>
                <a:lnTo>
                  <a:pt x="2100" y="1403"/>
                </a:lnTo>
                <a:lnTo>
                  <a:pt x="2083" y="1359"/>
                </a:lnTo>
                <a:lnTo>
                  <a:pt x="2039" y="1288"/>
                </a:lnTo>
                <a:lnTo>
                  <a:pt x="1977" y="1235"/>
                </a:lnTo>
                <a:lnTo>
                  <a:pt x="1915" y="1191"/>
                </a:lnTo>
                <a:lnTo>
                  <a:pt x="1783" y="1111"/>
                </a:lnTo>
                <a:lnTo>
                  <a:pt x="1739" y="1067"/>
                </a:lnTo>
                <a:lnTo>
                  <a:pt x="1721" y="1050"/>
                </a:lnTo>
                <a:lnTo>
                  <a:pt x="1703" y="1023"/>
                </a:lnTo>
                <a:lnTo>
                  <a:pt x="1703" y="1023"/>
                </a:lnTo>
                <a:lnTo>
                  <a:pt x="1686" y="970"/>
                </a:lnTo>
                <a:lnTo>
                  <a:pt x="1677" y="926"/>
                </a:lnTo>
                <a:lnTo>
                  <a:pt x="1686" y="891"/>
                </a:lnTo>
                <a:lnTo>
                  <a:pt x="1703" y="864"/>
                </a:lnTo>
                <a:lnTo>
                  <a:pt x="1712" y="829"/>
                </a:lnTo>
                <a:lnTo>
                  <a:pt x="1721" y="803"/>
                </a:lnTo>
                <a:lnTo>
                  <a:pt x="1721" y="767"/>
                </a:lnTo>
                <a:lnTo>
                  <a:pt x="1703" y="723"/>
                </a:lnTo>
                <a:lnTo>
                  <a:pt x="1703" y="723"/>
                </a:lnTo>
                <a:lnTo>
                  <a:pt x="1694" y="697"/>
                </a:lnTo>
                <a:lnTo>
                  <a:pt x="1703" y="670"/>
                </a:lnTo>
                <a:lnTo>
                  <a:pt x="1712" y="644"/>
                </a:lnTo>
                <a:lnTo>
                  <a:pt x="1721" y="626"/>
                </a:lnTo>
                <a:lnTo>
                  <a:pt x="1774" y="582"/>
                </a:lnTo>
                <a:lnTo>
                  <a:pt x="1836" y="556"/>
                </a:lnTo>
                <a:lnTo>
                  <a:pt x="1836" y="556"/>
                </a:lnTo>
                <a:lnTo>
                  <a:pt x="1836" y="441"/>
                </a:lnTo>
                <a:lnTo>
                  <a:pt x="1836" y="335"/>
                </a:lnTo>
                <a:lnTo>
                  <a:pt x="1853" y="158"/>
                </a:lnTo>
                <a:lnTo>
                  <a:pt x="1853" y="158"/>
                </a:lnTo>
                <a:lnTo>
                  <a:pt x="1756" y="141"/>
                </a:lnTo>
                <a:lnTo>
                  <a:pt x="1703" y="123"/>
                </a:lnTo>
                <a:lnTo>
                  <a:pt x="1703" y="123"/>
                </a:lnTo>
                <a:lnTo>
                  <a:pt x="1694" y="114"/>
                </a:lnTo>
                <a:lnTo>
                  <a:pt x="1677" y="97"/>
                </a:lnTo>
                <a:lnTo>
                  <a:pt x="1668" y="61"/>
                </a:lnTo>
                <a:lnTo>
                  <a:pt x="1659" y="17"/>
                </a:lnTo>
                <a:lnTo>
                  <a:pt x="1650" y="8"/>
                </a:lnTo>
                <a:lnTo>
                  <a:pt x="1641" y="0"/>
                </a:lnTo>
                <a:lnTo>
                  <a:pt x="1641" y="0"/>
                </a:lnTo>
                <a:lnTo>
                  <a:pt x="1527" y="8"/>
                </a:lnTo>
                <a:lnTo>
                  <a:pt x="1456" y="17"/>
                </a:lnTo>
                <a:lnTo>
                  <a:pt x="1421" y="26"/>
                </a:lnTo>
                <a:lnTo>
                  <a:pt x="1403" y="35"/>
                </a:lnTo>
                <a:lnTo>
                  <a:pt x="1403" y="35"/>
                </a:lnTo>
                <a:lnTo>
                  <a:pt x="1368" y="61"/>
                </a:lnTo>
                <a:lnTo>
                  <a:pt x="1324" y="88"/>
                </a:lnTo>
                <a:lnTo>
                  <a:pt x="1262" y="106"/>
                </a:lnTo>
                <a:lnTo>
                  <a:pt x="1244" y="106"/>
                </a:lnTo>
                <a:lnTo>
                  <a:pt x="1218" y="97"/>
                </a:lnTo>
                <a:lnTo>
                  <a:pt x="1218" y="97"/>
                </a:lnTo>
                <a:lnTo>
                  <a:pt x="1183" y="70"/>
                </a:lnTo>
                <a:lnTo>
                  <a:pt x="1130" y="123"/>
                </a:lnTo>
                <a:lnTo>
                  <a:pt x="1130" y="123"/>
                </a:lnTo>
                <a:lnTo>
                  <a:pt x="1121" y="158"/>
                </a:lnTo>
                <a:lnTo>
                  <a:pt x="1103" y="185"/>
                </a:lnTo>
                <a:lnTo>
                  <a:pt x="1094" y="194"/>
                </a:lnTo>
                <a:lnTo>
                  <a:pt x="1086" y="194"/>
                </a:lnTo>
                <a:lnTo>
                  <a:pt x="1086" y="194"/>
                </a:lnTo>
                <a:lnTo>
                  <a:pt x="1024" y="194"/>
                </a:lnTo>
                <a:lnTo>
                  <a:pt x="1015" y="194"/>
                </a:lnTo>
                <a:lnTo>
                  <a:pt x="1006" y="203"/>
                </a:lnTo>
                <a:lnTo>
                  <a:pt x="997" y="211"/>
                </a:lnTo>
                <a:lnTo>
                  <a:pt x="997" y="229"/>
                </a:lnTo>
                <a:lnTo>
                  <a:pt x="997" y="229"/>
                </a:lnTo>
                <a:lnTo>
                  <a:pt x="988" y="256"/>
                </a:lnTo>
                <a:lnTo>
                  <a:pt x="980" y="264"/>
                </a:lnTo>
                <a:lnTo>
                  <a:pt x="962" y="273"/>
                </a:lnTo>
                <a:lnTo>
                  <a:pt x="936" y="273"/>
                </a:lnTo>
                <a:lnTo>
                  <a:pt x="891" y="273"/>
                </a:lnTo>
                <a:lnTo>
                  <a:pt x="856" y="264"/>
                </a:lnTo>
                <a:lnTo>
                  <a:pt x="856" y="264"/>
                </a:lnTo>
                <a:lnTo>
                  <a:pt x="821" y="264"/>
                </a:lnTo>
                <a:lnTo>
                  <a:pt x="786" y="273"/>
                </a:lnTo>
                <a:lnTo>
                  <a:pt x="759" y="300"/>
                </a:lnTo>
                <a:lnTo>
                  <a:pt x="750" y="308"/>
                </a:lnTo>
                <a:lnTo>
                  <a:pt x="750" y="326"/>
                </a:lnTo>
                <a:lnTo>
                  <a:pt x="750" y="326"/>
                </a:lnTo>
                <a:lnTo>
                  <a:pt x="741" y="379"/>
                </a:lnTo>
                <a:lnTo>
                  <a:pt x="733" y="423"/>
                </a:lnTo>
                <a:lnTo>
                  <a:pt x="724" y="441"/>
                </a:lnTo>
                <a:lnTo>
                  <a:pt x="706" y="450"/>
                </a:lnTo>
                <a:lnTo>
                  <a:pt x="688" y="450"/>
                </a:lnTo>
                <a:lnTo>
                  <a:pt x="671" y="432"/>
                </a:lnTo>
                <a:lnTo>
                  <a:pt x="671" y="432"/>
                </a:lnTo>
                <a:lnTo>
                  <a:pt x="618" y="379"/>
                </a:lnTo>
                <a:lnTo>
                  <a:pt x="565" y="308"/>
                </a:lnTo>
                <a:lnTo>
                  <a:pt x="530" y="247"/>
                </a:lnTo>
                <a:lnTo>
                  <a:pt x="512" y="238"/>
                </a:lnTo>
                <a:lnTo>
                  <a:pt x="503" y="229"/>
                </a:lnTo>
                <a:lnTo>
                  <a:pt x="503" y="229"/>
                </a:lnTo>
                <a:lnTo>
                  <a:pt x="477" y="273"/>
                </a:lnTo>
                <a:lnTo>
                  <a:pt x="441" y="344"/>
                </a:lnTo>
                <a:lnTo>
                  <a:pt x="397" y="414"/>
                </a:lnTo>
                <a:lnTo>
                  <a:pt x="371" y="432"/>
                </a:lnTo>
                <a:lnTo>
                  <a:pt x="353" y="441"/>
                </a:lnTo>
                <a:lnTo>
                  <a:pt x="353" y="441"/>
                </a:lnTo>
                <a:lnTo>
                  <a:pt x="97" y="458"/>
                </a:lnTo>
                <a:lnTo>
                  <a:pt x="97" y="458"/>
                </a:lnTo>
                <a:lnTo>
                  <a:pt x="88" y="511"/>
                </a:lnTo>
                <a:lnTo>
                  <a:pt x="97" y="556"/>
                </a:lnTo>
                <a:lnTo>
                  <a:pt x="106" y="582"/>
                </a:lnTo>
                <a:lnTo>
                  <a:pt x="133" y="600"/>
                </a:lnTo>
                <a:lnTo>
                  <a:pt x="133" y="600"/>
                </a:lnTo>
                <a:lnTo>
                  <a:pt x="141" y="608"/>
                </a:lnTo>
                <a:lnTo>
                  <a:pt x="141" y="626"/>
                </a:lnTo>
                <a:lnTo>
                  <a:pt x="133" y="661"/>
                </a:lnTo>
                <a:lnTo>
                  <a:pt x="106" y="697"/>
                </a:lnTo>
                <a:lnTo>
                  <a:pt x="71" y="723"/>
                </a:lnTo>
                <a:lnTo>
                  <a:pt x="71" y="723"/>
                </a:lnTo>
                <a:lnTo>
                  <a:pt x="44" y="732"/>
                </a:lnTo>
                <a:lnTo>
                  <a:pt x="9" y="741"/>
                </a:lnTo>
                <a:lnTo>
                  <a:pt x="0" y="741"/>
                </a:lnTo>
                <a:lnTo>
                  <a:pt x="0" y="750"/>
                </a:lnTo>
                <a:lnTo>
                  <a:pt x="0" y="767"/>
                </a:lnTo>
                <a:lnTo>
                  <a:pt x="9" y="794"/>
                </a:lnTo>
                <a:lnTo>
                  <a:pt x="9" y="794"/>
                </a:lnTo>
                <a:lnTo>
                  <a:pt x="53" y="838"/>
                </a:lnTo>
                <a:lnTo>
                  <a:pt x="88" y="873"/>
                </a:lnTo>
                <a:lnTo>
                  <a:pt x="106" y="882"/>
                </a:lnTo>
                <a:lnTo>
                  <a:pt x="115" y="900"/>
                </a:lnTo>
                <a:lnTo>
                  <a:pt x="115" y="917"/>
                </a:lnTo>
                <a:lnTo>
                  <a:pt x="97" y="944"/>
                </a:lnTo>
                <a:lnTo>
                  <a:pt x="97" y="944"/>
                </a:lnTo>
                <a:lnTo>
                  <a:pt x="88" y="970"/>
                </a:lnTo>
                <a:lnTo>
                  <a:pt x="80" y="997"/>
                </a:lnTo>
                <a:lnTo>
                  <a:pt x="80" y="1023"/>
                </a:lnTo>
                <a:lnTo>
                  <a:pt x="88" y="1041"/>
                </a:lnTo>
                <a:lnTo>
                  <a:pt x="106" y="1059"/>
                </a:lnTo>
                <a:lnTo>
                  <a:pt x="124" y="1076"/>
                </a:lnTo>
                <a:lnTo>
                  <a:pt x="141" y="1085"/>
                </a:lnTo>
                <a:lnTo>
                  <a:pt x="168" y="1094"/>
                </a:lnTo>
                <a:lnTo>
                  <a:pt x="168" y="1094"/>
                </a:lnTo>
                <a:lnTo>
                  <a:pt x="265" y="1094"/>
                </a:lnTo>
                <a:lnTo>
                  <a:pt x="283" y="1103"/>
                </a:lnTo>
                <a:lnTo>
                  <a:pt x="300" y="1111"/>
                </a:lnTo>
                <a:lnTo>
                  <a:pt x="309" y="1120"/>
                </a:lnTo>
                <a:lnTo>
                  <a:pt x="300" y="1138"/>
                </a:lnTo>
                <a:lnTo>
                  <a:pt x="300" y="1138"/>
                </a:lnTo>
                <a:lnTo>
                  <a:pt x="283" y="1182"/>
                </a:lnTo>
                <a:lnTo>
                  <a:pt x="274" y="1235"/>
                </a:lnTo>
                <a:lnTo>
                  <a:pt x="274" y="1235"/>
                </a:lnTo>
                <a:lnTo>
                  <a:pt x="344" y="1217"/>
                </a:lnTo>
                <a:lnTo>
                  <a:pt x="380" y="1209"/>
                </a:lnTo>
                <a:lnTo>
                  <a:pt x="415" y="1191"/>
                </a:lnTo>
                <a:lnTo>
                  <a:pt x="415" y="1191"/>
                </a:lnTo>
                <a:lnTo>
                  <a:pt x="441" y="1173"/>
                </a:lnTo>
                <a:lnTo>
                  <a:pt x="459" y="1156"/>
                </a:lnTo>
                <a:lnTo>
                  <a:pt x="494" y="1103"/>
                </a:lnTo>
                <a:lnTo>
                  <a:pt x="512" y="1085"/>
                </a:lnTo>
                <a:lnTo>
                  <a:pt x="538" y="1059"/>
                </a:lnTo>
                <a:lnTo>
                  <a:pt x="574" y="1041"/>
                </a:lnTo>
                <a:lnTo>
                  <a:pt x="618" y="1023"/>
                </a:lnTo>
                <a:lnTo>
                  <a:pt x="618" y="1023"/>
                </a:lnTo>
                <a:lnTo>
                  <a:pt x="680" y="1014"/>
                </a:lnTo>
                <a:lnTo>
                  <a:pt x="741" y="1014"/>
                </a:lnTo>
                <a:lnTo>
                  <a:pt x="803" y="1032"/>
                </a:lnTo>
                <a:lnTo>
                  <a:pt x="865" y="1059"/>
                </a:lnTo>
                <a:lnTo>
                  <a:pt x="918" y="1085"/>
                </a:lnTo>
                <a:lnTo>
                  <a:pt x="971" y="1120"/>
                </a:lnTo>
                <a:lnTo>
                  <a:pt x="1006" y="1156"/>
                </a:lnTo>
                <a:lnTo>
                  <a:pt x="1041" y="1191"/>
                </a:lnTo>
                <a:lnTo>
                  <a:pt x="1041" y="1191"/>
                </a:lnTo>
                <a:lnTo>
                  <a:pt x="1103" y="1288"/>
                </a:lnTo>
                <a:lnTo>
                  <a:pt x="1121" y="1323"/>
                </a:lnTo>
                <a:lnTo>
                  <a:pt x="1130" y="1367"/>
                </a:lnTo>
                <a:lnTo>
                  <a:pt x="1130" y="1367"/>
                </a:lnTo>
                <a:lnTo>
                  <a:pt x="1147" y="1438"/>
                </a:lnTo>
                <a:lnTo>
                  <a:pt x="1165" y="1482"/>
                </a:lnTo>
                <a:lnTo>
                  <a:pt x="1200" y="1526"/>
                </a:lnTo>
                <a:lnTo>
                  <a:pt x="1236" y="1579"/>
                </a:lnTo>
                <a:lnTo>
                  <a:pt x="1280" y="1632"/>
                </a:lnTo>
                <a:lnTo>
                  <a:pt x="1341" y="1676"/>
                </a:lnTo>
                <a:lnTo>
                  <a:pt x="1412" y="1729"/>
                </a:lnTo>
                <a:lnTo>
                  <a:pt x="1412" y="1729"/>
                </a:lnTo>
                <a:lnTo>
                  <a:pt x="1483" y="1782"/>
                </a:lnTo>
                <a:lnTo>
                  <a:pt x="1544" y="1835"/>
                </a:lnTo>
                <a:lnTo>
                  <a:pt x="1650" y="1932"/>
                </a:lnTo>
                <a:lnTo>
                  <a:pt x="1739" y="2020"/>
                </a:lnTo>
                <a:lnTo>
                  <a:pt x="1774" y="2056"/>
                </a:lnTo>
                <a:lnTo>
                  <a:pt x="1818" y="2082"/>
                </a:lnTo>
                <a:lnTo>
                  <a:pt x="1818" y="2082"/>
                </a:lnTo>
                <a:lnTo>
                  <a:pt x="1897" y="2109"/>
                </a:lnTo>
                <a:lnTo>
                  <a:pt x="1977" y="2135"/>
                </a:lnTo>
                <a:lnTo>
                  <a:pt x="2047" y="2162"/>
                </a:lnTo>
                <a:lnTo>
                  <a:pt x="2074" y="2179"/>
                </a:lnTo>
                <a:lnTo>
                  <a:pt x="2100" y="2206"/>
                </a:lnTo>
                <a:lnTo>
                  <a:pt x="2100" y="2206"/>
                </a:lnTo>
                <a:lnTo>
                  <a:pt x="2153" y="2259"/>
                </a:lnTo>
                <a:lnTo>
                  <a:pt x="2215" y="2303"/>
                </a:lnTo>
                <a:lnTo>
                  <a:pt x="2286" y="2338"/>
                </a:lnTo>
                <a:lnTo>
                  <a:pt x="2365" y="2373"/>
                </a:lnTo>
                <a:lnTo>
                  <a:pt x="2365" y="2373"/>
                </a:lnTo>
                <a:lnTo>
                  <a:pt x="2392" y="2391"/>
                </a:lnTo>
                <a:lnTo>
                  <a:pt x="2427" y="2417"/>
                </a:lnTo>
                <a:lnTo>
                  <a:pt x="2471" y="2470"/>
                </a:lnTo>
                <a:lnTo>
                  <a:pt x="2515" y="2523"/>
                </a:lnTo>
                <a:lnTo>
                  <a:pt x="2542" y="2541"/>
                </a:lnTo>
                <a:lnTo>
                  <a:pt x="2568" y="2550"/>
                </a:lnTo>
                <a:lnTo>
                  <a:pt x="2568" y="2550"/>
                </a:lnTo>
                <a:lnTo>
                  <a:pt x="2603" y="2559"/>
                </a:lnTo>
                <a:lnTo>
                  <a:pt x="2621" y="2567"/>
                </a:lnTo>
                <a:lnTo>
                  <a:pt x="2630" y="2594"/>
                </a:lnTo>
                <a:lnTo>
                  <a:pt x="2639" y="2612"/>
                </a:lnTo>
                <a:lnTo>
                  <a:pt x="2639" y="2664"/>
                </a:lnTo>
                <a:lnTo>
                  <a:pt x="2647" y="2700"/>
                </a:lnTo>
                <a:lnTo>
                  <a:pt x="2665" y="2726"/>
                </a:lnTo>
                <a:lnTo>
                  <a:pt x="2665" y="2726"/>
                </a:lnTo>
                <a:lnTo>
                  <a:pt x="2692" y="2753"/>
                </a:lnTo>
                <a:lnTo>
                  <a:pt x="2709" y="2797"/>
                </a:lnTo>
                <a:lnTo>
                  <a:pt x="2718" y="2832"/>
                </a:lnTo>
                <a:lnTo>
                  <a:pt x="2727" y="2876"/>
                </a:lnTo>
                <a:lnTo>
                  <a:pt x="2727" y="2929"/>
                </a:lnTo>
                <a:lnTo>
                  <a:pt x="2718" y="2973"/>
                </a:lnTo>
                <a:lnTo>
                  <a:pt x="2700" y="3009"/>
                </a:lnTo>
                <a:lnTo>
                  <a:pt x="2683" y="3044"/>
                </a:lnTo>
                <a:lnTo>
                  <a:pt x="2683" y="3044"/>
                </a:lnTo>
                <a:lnTo>
                  <a:pt x="2665" y="3079"/>
                </a:lnTo>
                <a:lnTo>
                  <a:pt x="2647" y="3123"/>
                </a:lnTo>
                <a:lnTo>
                  <a:pt x="2647" y="3159"/>
                </a:lnTo>
                <a:lnTo>
                  <a:pt x="2647" y="3194"/>
                </a:lnTo>
                <a:lnTo>
                  <a:pt x="2656" y="3229"/>
                </a:lnTo>
                <a:lnTo>
                  <a:pt x="2665" y="3256"/>
                </a:lnTo>
                <a:lnTo>
                  <a:pt x="2683" y="3273"/>
                </a:lnTo>
                <a:lnTo>
                  <a:pt x="2692" y="3282"/>
                </a:lnTo>
                <a:lnTo>
                  <a:pt x="2692" y="3282"/>
                </a:lnTo>
                <a:lnTo>
                  <a:pt x="2709" y="3273"/>
                </a:lnTo>
                <a:lnTo>
                  <a:pt x="2736" y="3256"/>
                </a:lnTo>
                <a:lnTo>
                  <a:pt x="2780" y="3194"/>
                </a:lnTo>
                <a:lnTo>
                  <a:pt x="2824" y="3115"/>
                </a:lnTo>
                <a:lnTo>
                  <a:pt x="2842" y="3035"/>
                </a:lnTo>
                <a:lnTo>
                  <a:pt x="2842" y="3035"/>
                </a:lnTo>
                <a:lnTo>
                  <a:pt x="2850" y="3009"/>
                </a:lnTo>
                <a:lnTo>
                  <a:pt x="2868" y="2982"/>
                </a:lnTo>
                <a:lnTo>
                  <a:pt x="2912" y="2947"/>
                </a:lnTo>
                <a:lnTo>
                  <a:pt x="2965" y="2912"/>
                </a:lnTo>
                <a:lnTo>
                  <a:pt x="2992" y="2894"/>
                </a:lnTo>
                <a:lnTo>
                  <a:pt x="3018" y="2859"/>
                </a:lnTo>
                <a:lnTo>
                  <a:pt x="3018" y="2859"/>
                </a:lnTo>
                <a:lnTo>
                  <a:pt x="3036" y="2832"/>
                </a:lnTo>
                <a:lnTo>
                  <a:pt x="3027" y="2806"/>
                </a:lnTo>
                <a:lnTo>
                  <a:pt x="3009" y="2779"/>
                </a:lnTo>
                <a:lnTo>
                  <a:pt x="2983" y="2753"/>
                </a:lnTo>
                <a:lnTo>
                  <a:pt x="2921" y="2700"/>
                </a:lnTo>
                <a:lnTo>
                  <a:pt x="2895" y="2664"/>
                </a:lnTo>
                <a:lnTo>
                  <a:pt x="2877" y="2629"/>
                </a:lnTo>
                <a:lnTo>
                  <a:pt x="2877" y="2629"/>
                </a:lnTo>
                <a:lnTo>
                  <a:pt x="2877" y="2585"/>
                </a:lnTo>
                <a:lnTo>
                  <a:pt x="2886" y="2541"/>
                </a:lnTo>
                <a:lnTo>
                  <a:pt x="2912" y="2514"/>
                </a:lnTo>
                <a:lnTo>
                  <a:pt x="2956" y="2488"/>
                </a:lnTo>
                <a:lnTo>
                  <a:pt x="3000" y="2470"/>
                </a:lnTo>
                <a:lnTo>
                  <a:pt x="3053" y="2462"/>
                </a:lnTo>
                <a:lnTo>
                  <a:pt x="3106" y="2470"/>
                </a:lnTo>
                <a:lnTo>
                  <a:pt x="3168" y="2497"/>
                </a:lnTo>
                <a:lnTo>
                  <a:pt x="3168" y="2497"/>
                </a:lnTo>
                <a:lnTo>
                  <a:pt x="3265" y="2567"/>
                </a:lnTo>
                <a:lnTo>
                  <a:pt x="3299" y="2585"/>
                </a:lnTo>
                <a:lnTo>
                  <a:pt x="3335" y="2603"/>
                </a:lnTo>
                <a:lnTo>
                  <a:pt x="3352" y="2603"/>
                </a:lnTo>
                <a:lnTo>
                  <a:pt x="3370" y="2585"/>
                </a:lnTo>
                <a:lnTo>
                  <a:pt x="3379" y="2559"/>
                </a:lnTo>
                <a:lnTo>
                  <a:pt x="3388" y="2514"/>
                </a:lnTo>
                <a:lnTo>
                  <a:pt x="3388" y="2514"/>
                </a:lnTo>
                <a:lnTo>
                  <a:pt x="3388" y="2488"/>
                </a:lnTo>
                <a:lnTo>
                  <a:pt x="3370" y="2453"/>
                </a:lnTo>
                <a:lnTo>
                  <a:pt x="3344" y="2426"/>
                </a:lnTo>
                <a:lnTo>
                  <a:pt x="3317" y="2400"/>
                </a:lnTo>
                <a:lnTo>
                  <a:pt x="3239" y="2338"/>
                </a:lnTo>
                <a:lnTo>
                  <a:pt x="3142" y="2276"/>
                </a:lnTo>
                <a:lnTo>
                  <a:pt x="2939" y="2170"/>
                </a:lnTo>
                <a:lnTo>
                  <a:pt x="2797" y="2100"/>
                </a:lnTo>
                <a:close/>
                <a:moveTo>
                  <a:pt x="644" y="2241"/>
                </a:moveTo>
                <a:lnTo>
                  <a:pt x="644" y="2241"/>
                </a:lnTo>
                <a:lnTo>
                  <a:pt x="609" y="2259"/>
                </a:lnTo>
                <a:lnTo>
                  <a:pt x="574" y="2267"/>
                </a:lnTo>
                <a:lnTo>
                  <a:pt x="547" y="2276"/>
                </a:lnTo>
                <a:lnTo>
                  <a:pt x="521" y="2267"/>
                </a:lnTo>
                <a:lnTo>
                  <a:pt x="468" y="2267"/>
                </a:lnTo>
                <a:lnTo>
                  <a:pt x="450" y="2267"/>
                </a:lnTo>
                <a:lnTo>
                  <a:pt x="433" y="2294"/>
                </a:lnTo>
                <a:lnTo>
                  <a:pt x="433" y="2294"/>
                </a:lnTo>
                <a:lnTo>
                  <a:pt x="424" y="2303"/>
                </a:lnTo>
                <a:lnTo>
                  <a:pt x="424" y="2320"/>
                </a:lnTo>
                <a:lnTo>
                  <a:pt x="433" y="2364"/>
                </a:lnTo>
                <a:lnTo>
                  <a:pt x="486" y="2444"/>
                </a:lnTo>
                <a:lnTo>
                  <a:pt x="512" y="2497"/>
                </a:lnTo>
                <a:lnTo>
                  <a:pt x="530" y="2550"/>
                </a:lnTo>
                <a:lnTo>
                  <a:pt x="547" y="2612"/>
                </a:lnTo>
                <a:lnTo>
                  <a:pt x="538" y="2673"/>
                </a:lnTo>
                <a:lnTo>
                  <a:pt x="538" y="2673"/>
                </a:lnTo>
                <a:lnTo>
                  <a:pt x="530" y="2735"/>
                </a:lnTo>
                <a:lnTo>
                  <a:pt x="530" y="2806"/>
                </a:lnTo>
                <a:lnTo>
                  <a:pt x="538" y="2867"/>
                </a:lnTo>
                <a:lnTo>
                  <a:pt x="547" y="2920"/>
                </a:lnTo>
                <a:lnTo>
                  <a:pt x="574" y="2956"/>
                </a:lnTo>
                <a:lnTo>
                  <a:pt x="600" y="2982"/>
                </a:lnTo>
                <a:lnTo>
                  <a:pt x="609" y="2982"/>
                </a:lnTo>
                <a:lnTo>
                  <a:pt x="627" y="2982"/>
                </a:lnTo>
                <a:lnTo>
                  <a:pt x="644" y="2973"/>
                </a:lnTo>
                <a:lnTo>
                  <a:pt x="662" y="2956"/>
                </a:lnTo>
                <a:lnTo>
                  <a:pt x="662" y="2956"/>
                </a:lnTo>
                <a:lnTo>
                  <a:pt x="697" y="2929"/>
                </a:lnTo>
                <a:lnTo>
                  <a:pt x="733" y="2903"/>
                </a:lnTo>
                <a:lnTo>
                  <a:pt x="786" y="2885"/>
                </a:lnTo>
                <a:lnTo>
                  <a:pt x="830" y="2867"/>
                </a:lnTo>
                <a:lnTo>
                  <a:pt x="847" y="2850"/>
                </a:lnTo>
                <a:lnTo>
                  <a:pt x="874" y="2832"/>
                </a:lnTo>
                <a:lnTo>
                  <a:pt x="874" y="2832"/>
                </a:lnTo>
                <a:lnTo>
                  <a:pt x="891" y="2797"/>
                </a:lnTo>
                <a:lnTo>
                  <a:pt x="900" y="2744"/>
                </a:lnTo>
                <a:lnTo>
                  <a:pt x="900" y="2612"/>
                </a:lnTo>
                <a:lnTo>
                  <a:pt x="900" y="2470"/>
                </a:lnTo>
                <a:lnTo>
                  <a:pt x="909" y="2400"/>
                </a:lnTo>
                <a:lnTo>
                  <a:pt x="918" y="2347"/>
                </a:lnTo>
                <a:lnTo>
                  <a:pt x="918" y="2347"/>
                </a:lnTo>
                <a:lnTo>
                  <a:pt x="927" y="2320"/>
                </a:lnTo>
                <a:lnTo>
                  <a:pt x="927" y="2303"/>
                </a:lnTo>
                <a:lnTo>
                  <a:pt x="909" y="2259"/>
                </a:lnTo>
                <a:lnTo>
                  <a:pt x="874" y="2232"/>
                </a:lnTo>
                <a:lnTo>
                  <a:pt x="830" y="2214"/>
                </a:lnTo>
                <a:lnTo>
                  <a:pt x="786" y="2197"/>
                </a:lnTo>
                <a:lnTo>
                  <a:pt x="733" y="2197"/>
                </a:lnTo>
                <a:lnTo>
                  <a:pt x="688" y="2214"/>
                </a:lnTo>
                <a:lnTo>
                  <a:pt x="644" y="2241"/>
                </a:lnTo>
                <a:close/>
              </a:path>
            </a:pathLst>
          </a:custGeom>
          <a:solidFill>
            <a:srgbClr val="283583"/>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endParaRPr lang="de-DE" kern="0">
              <a:solidFill>
                <a:prstClr val="black"/>
              </a:solidFill>
              <a:latin typeface="Arial"/>
            </a:endParaRPr>
          </a:p>
        </p:txBody>
      </p:sp>
      <p:sp>
        <p:nvSpPr>
          <p:cNvPr id="98" name="Freeform 43"/>
          <p:cNvSpPr>
            <a:spLocks noChangeArrowheads="1"/>
          </p:cNvSpPr>
          <p:nvPr/>
        </p:nvSpPr>
        <p:spPr bwMode="auto">
          <a:xfrm>
            <a:off x="4328958" y="3891107"/>
            <a:ext cx="227228" cy="290979"/>
          </a:xfrm>
          <a:custGeom>
            <a:avLst/>
            <a:gdLst>
              <a:gd name="T0" fmla="*/ 211 w 362"/>
              <a:gd name="T1" fmla="*/ 468 h 478"/>
              <a:gd name="T2" fmla="*/ 211 w 362"/>
              <a:gd name="T3" fmla="*/ 468 h 478"/>
              <a:gd name="T4" fmla="*/ 229 w 362"/>
              <a:gd name="T5" fmla="*/ 477 h 478"/>
              <a:gd name="T6" fmla="*/ 229 w 362"/>
              <a:gd name="T7" fmla="*/ 477 h 478"/>
              <a:gd name="T8" fmla="*/ 247 w 362"/>
              <a:gd name="T9" fmla="*/ 397 h 478"/>
              <a:gd name="T10" fmla="*/ 282 w 362"/>
              <a:gd name="T11" fmla="*/ 335 h 478"/>
              <a:gd name="T12" fmla="*/ 326 w 362"/>
              <a:gd name="T13" fmla="*/ 291 h 478"/>
              <a:gd name="T14" fmla="*/ 344 w 362"/>
              <a:gd name="T15" fmla="*/ 274 h 478"/>
              <a:gd name="T16" fmla="*/ 361 w 362"/>
              <a:gd name="T17" fmla="*/ 265 h 478"/>
              <a:gd name="T18" fmla="*/ 361 w 362"/>
              <a:gd name="T19" fmla="*/ 265 h 478"/>
              <a:gd name="T20" fmla="*/ 247 w 362"/>
              <a:gd name="T21" fmla="*/ 124 h 478"/>
              <a:gd name="T22" fmla="*/ 132 w 362"/>
              <a:gd name="T23" fmla="*/ 0 h 478"/>
              <a:gd name="T24" fmla="*/ 132 w 362"/>
              <a:gd name="T25" fmla="*/ 0 h 478"/>
              <a:gd name="T26" fmla="*/ 88 w 362"/>
              <a:gd name="T27" fmla="*/ 62 h 478"/>
              <a:gd name="T28" fmla="*/ 44 w 362"/>
              <a:gd name="T29" fmla="*/ 124 h 478"/>
              <a:gd name="T30" fmla="*/ 17 w 362"/>
              <a:gd name="T31" fmla="*/ 177 h 478"/>
              <a:gd name="T32" fmla="*/ 17 w 362"/>
              <a:gd name="T33" fmla="*/ 221 h 478"/>
              <a:gd name="T34" fmla="*/ 17 w 362"/>
              <a:gd name="T35" fmla="*/ 221 h 478"/>
              <a:gd name="T36" fmla="*/ 17 w 362"/>
              <a:gd name="T37" fmla="*/ 256 h 478"/>
              <a:gd name="T38" fmla="*/ 0 w 362"/>
              <a:gd name="T39" fmla="*/ 309 h 478"/>
              <a:gd name="T40" fmla="*/ 0 w 362"/>
              <a:gd name="T41" fmla="*/ 309 h 478"/>
              <a:gd name="T42" fmla="*/ 114 w 362"/>
              <a:gd name="T43" fmla="*/ 397 h 478"/>
              <a:gd name="T44" fmla="*/ 167 w 362"/>
              <a:gd name="T45" fmla="*/ 441 h 478"/>
              <a:gd name="T46" fmla="*/ 211 w 362"/>
              <a:gd name="T47" fmla="*/ 46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2" h="478">
                <a:moveTo>
                  <a:pt x="211" y="468"/>
                </a:moveTo>
                <a:lnTo>
                  <a:pt x="211" y="468"/>
                </a:lnTo>
                <a:lnTo>
                  <a:pt x="229" y="477"/>
                </a:lnTo>
                <a:lnTo>
                  <a:pt x="229" y="477"/>
                </a:lnTo>
                <a:lnTo>
                  <a:pt x="247" y="397"/>
                </a:lnTo>
                <a:lnTo>
                  <a:pt x="282" y="335"/>
                </a:lnTo>
                <a:lnTo>
                  <a:pt x="326" y="291"/>
                </a:lnTo>
                <a:lnTo>
                  <a:pt x="344" y="274"/>
                </a:lnTo>
                <a:lnTo>
                  <a:pt x="361" y="265"/>
                </a:lnTo>
                <a:lnTo>
                  <a:pt x="361" y="265"/>
                </a:lnTo>
                <a:lnTo>
                  <a:pt x="247" y="124"/>
                </a:lnTo>
                <a:lnTo>
                  <a:pt x="132" y="0"/>
                </a:lnTo>
                <a:lnTo>
                  <a:pt x="132" y="0"/>
                </a:lnTo>
                <a:lnTo>
                  <a:pt x="88" y="62"/>
                </a:lnTo>
                <a:lnTo>
                  <a:pt x="44" y="124"/>
                </a:lnTo>
                <a:lnTo>
                  <a:pt x="17" y="177"/>
                </a:lnTo>
                <a:lnTo>
                  <a:pt x="17" y="221"/>
                </a:lnTo>
                <a:lnTo>
                  <a:pt x="17" y="221"/>
                </a:lnTo>
                <a:lnTo>
                  <a:pt x="17" y="256"/>
                </a:lnTo>
                <a:lnTo>
                  <a:pt x="0" y="309"/>
                </a:lnTo>
                <a:lnTo>
                  <a:pt x="0" y="309"/>
                </a:lnTo>
                <a:lnTo>
                  <a:pt x="114" y="397"/>
                </a:lnTo>
                <a:lnTo>
                  <a:pt x="167" y="441"/>
                </a:lnTo>
                <a:lnTo>
                  <a:pt x="211" y="468"/>
                </a:lnTo>
              </a:path>
            </a:pathLst>
          </a:custGeom>
          <a:solidFill>
            <a:srgbClr val="FFD500"/>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99" name="Freeform 45"/>
          <p:cNvSpPr>
            <a:spLocks noChangeArrowheads="1"/>
          </p:cNvSpPr>
          <p:nvPr/>
        </p:nvSpPr>
        <p:spPr bwMode="auto">
          <a:xfrm>
            <a:off x="4384381" y="3239097"/>
            <a:ext cx="748190" cy="889104"/>
          </a:xfrm>
          <a:custGeom>
            <a:avLst/>
            <a:gdLst>
              <a:gd name="T0" fmla="*/ 1085 w 1192"/>
              <a:gd name="T1" fmla="*/ 989 h 1457"/>
              <a:gd name="T2" fmla="*/ 1050 w 1192"/>
              <a:gd name="T3" fmla="*/ 945 h 1457"/>
              <a:gd name="T4" fmla="*/ 1032 w 1192"/>
              <a:gd name="T5" fmla="*/ 883 h 1457"/>
              <a:gd name="T6" fmla="*/ 1050 w 1192"/>
              <a:gd name="T7" fmla="*/ 830 h 1457"/>
              <a:gd name="T8" fmla="*/ 1085 w 1192"/>
              <a:gd name="T9" fmla="*/ 786 h 1457"/>
              <a:gd name="T10" fmla="*/ 1103 w 1192"/>
              <a:gd name="T11" fmla="*/ 777 h 1457"/>
              <a:gd name="T12" fmla="*/ 1112 w 1192"/>
              <a:gd name="T13" fmla="*/ 742 h 1457"/>
              <a:gd name="T14" fmla="*/ 1094 w 1192"/>
              <a:gd name="T15" fmla="*/ 680 h 1457"/>
              <a:gd name="T16" fmla="*/ 1085 w 1192"/>
              <a:gd name="T17" fmla="*/ 627 h 1457"/>
              <a:gd name="T18" fmla="*/ 1076 w 1192"/>
              <a:gd name="T19" fmla="*/ 609 h 1457"/>
              <a:gd name="T20" fmla="*/ 997 w 1192"/>
              <a:gd name="T21" fmla="*/ 574 h 1457"/>
              <a:gd name="T22" fmla="*/ 759 w 1192"/>
              <a:gd name="T23" fmla="*/ 530 h 1457"/>
              <a:gd name="T24" fmla="*/ 750 w 1192"/>
              <a:gd name="T25" fmla="*/ 521 h 1457"/>
              <a:gd name="T26" fmla="*/ 750 w 1192"/>
              <a:gd name="T27" fmla="*/ 433 h 1457"/>
              <a:gd name="T28" fmla="*/ 750 w 1192"/>
              <a:gd name="T29" fmla="*/ 371 h 1457"/>
              <a:gd name="T30" fmla="*/ 723 w 1192"/>
              <a:gd name="T31" fmla="*/ 345 h 1457"/>
              <a:gd name="T32" fmla="*/ 671 w 1192"/>
              <a:gd name="T33" fmla="*/ 336 h 1457"/>
              <a:gd name="T34" fmla="*/ 626 w 1192"/>
              <a:gd name="T35" fmla="*/ 283 h 1457"/>
              <a:gd name="T36" fmla="*/ 618 w 1192"/>
              <a:gd name="T37" fmla="*/ 239 h 1457"/>
              <a:gd name="T38" fmla="*/ 600 w 1192"/>
              <a:gd name="T39" fmla="*/ 195 h 1457"/>
              <a:gd name="T40" fmla="*/ 529 w 1192"/>
              <a:gd name="T41" fmla="*/ 106 h 1457"/>
              <a:gd name="T42" fmla="*/ 512 w 1192"/>
              <a:gd name="T43" fmla="*/ 71 h 1457"/>
              <a:gd name="T44" fmla="*/ 521 w 1192"/>
              <a:gd name="T45" fmla="*/ 53 h 1457"/>
              <a:gd name="T46" fmla="*/ 441 w 1192"/>
              <a:gd name="T47" fmla="*/ 45 h 1457"/>
              <a:gd name="T48" fmla="*/ 362 w 1192"/>
              <a:gd name="T49" fmla="*/ 18 h 1457"/>
              <a:gd name="T50" fmla="*/ 309 w 1192"/>
              <a:gd name="T51" fmla="*/ 0 h 1457"/>
              <a:gd name="T52" fmla="*/ 0 w 1192"/>
              <a:gd name="T53" fmla="*/ 98 h 1457"/>
              <a:gd name="T54" fmla="*/ 26 w 1192"/>
              <a:gd name="T55" fmla="*/ 212 h 1457"/>
              <a:gd name="T56" fmla="*/ 62 w 1192"/>
              <a:gd name="T57" fmla="*/ 274 h 1457"/>
              <a:gd name="T58" fmla="*/ 79 w 1192"/>
              <a:gd name="T59" fmla="*/ 283 h 1457"/>
              <a:gd name="T60" fmla="*/ 132 w 1192"/>
              <a:gd name="T61" fmla="*/ 318 h 1457"/>
              <a:gd name="T62" fmla="*/ 150 w 1192"/>
              <a:gd name="T63" fmla="*/ 371 h 1457"/>
              <a:gd name="T64" fmla="*/ 176 w 1192"/>
              <a:gd name="T65" fmla="*/ 495 h 1457"/>
              <a:gd name="T66" fmla="*/ 185 w 1192"/>
              <a:gd name="T67" fmla="*/ 539 h 1457"/>
              <a:gd name="T68" fmla="*/ 194 w 1192"/>
              <a:gd name="T69" fmla="*/ 759 h 1457"/>
              <a:gd name="T70" fmla="*/ 168 w 1192"/>
              <a:gd name="T71" fmla="*/ 936 h 1457"/>
              <a:gd name="T72" fmla="*/ 150 w 1192"/>
              <a:gd name="T73" fmla="*/ 953 h 1457"/>
              <a:gd name="T74" fmla="*/ 132 w 1192"/>
              <a:gd name="T75" fmla="*/ 962 h 1457"/>
              <a:gd name="T76" fmla="*/ 44 w 1192"/>
              <a:gd name="T77" fmla="*/ 1068 h 1457"/>
              <a:gd name="T78" fmla="*/ 159 w 1192"/>
              <a:gd name="T79" fmla="*/ 1192 h 1457"/>
              <a:gd name="T80" fmla="*/ 273 w 1192"/>
              <a:gd name="T81" fmla="*/ 1333 h 1457"/>
              <a:gd name="T82" fmla="*/ 282 w 1192"/>
              <a:gd name="T83" fmla="*/ 1333 h 1457"/>
              <a:gd name="T84" fmla="*/ 397 w 1192"/>
              <a:gd name="T85" fmla="*/ 1377 h 1457"/>
              <a:gd name="T86" fmla="*/ 397 w 1192"/>
              <a:gd name="T87" fmla="*/ 1377 h 1457"/>
              <a:gd name="T88" fmla="*/ 423 w 1192"/>
              <a:gd name="T89" fmla="*/ 1253 h 1457"/>
              <a:gd name="T90" fmla="*/ 476 w 1192"/>
              <a:gd name="T91" fmla="*/ 1201 h 1457"/>
              <a:gd name="T92" fmla="*/ 565 w 1192"/>
              <a:gd name="T93" fmla="*/ 1209 h 1457"/>
              <a:gd name="T94" fmla="*/ 644 w 1192"/>
              <a:gd name="T95" fmla="*/ 1271 h 1457"/>
              <a:gd name="T96" fmla="*/ 715 w 1192"/>
              <a:gd name="T97" fmla="*/ 1351 h 1457"/>
              <a:gd name="T98" fmla="*/ 759 w 1192"/>
              <a:gd name="T99" fmla="*/ 1439 h 1457"/>
              <a:gd name="T100" fmla="*/ 715 w 1192"/>
              <a:gd name="T101" fmla="*/ 1456 h 1457"/>
              <a:gd name="T102" fmla="*/ 1068 w 1192"/>
              <a:gd name="T103" fmla="*/ 1395 h 1457"/>
              <a:gd name="T104" fmla="*/ 1076 w 1192"/>
              <a:gd name="T105" fmla="*/ 1342 h 1457"/>
              <a:gd name="T106" fmla="*/ 1076 w 1192"/>
              <a:gd name="T107" fmla="*/ 1306 h 1457"/>
              <a:gd name="T108" fmla="*/ 1103 w 1192"/>
              <a:gd name="T109" fmla="*/ 1227 h 1457"/>
              <a:gd name="T110" fmla="*/ 1156 w 1192"/>
              <a:gd name="T111" fmla="*/ 1192 h 1457"/>
              <a:gd name="T112" fmla="*/ 1174 w 1192"/>
              <a:gd name="T113" fmla="*/ 1183 h 1457"/>
              <a:gd name="T114" fmla="*/ 1191 w 1192"/>
              <a:gd name="T115" fmla="*/ 1165 h 1457"/>
              <a:gd name="T116" fmla="*/ 1174 w 1192"/>
              <a:gd name="T117" fmla="*/ 1112 h 1457"/>
              <a:gd name="T118" fmla="*/ 1085 w 1192"/>
              <a:gd name="T119" fmla="*/ 989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2" h="1457">
                <a:moveTo>
                  <a:pt x="1085" y="989"/>
                </a:moveTo>
                <a:lnTo>
                  <a:pt x="1085" y="989"/>
                </a:lnTo>
                <a:lnTo>
                  <a:pt x="1059" y="971"/>
                </a:lnTo>
                <a:lnTo>
                  <a:pt x="1050" y="945"/>
                </a:lnTo>
                <a:lnTo>
                  <a:pt x="1041" y="909"/>
                </a:lnTo>
                <a:lnTo>
                  <a:pt x="1032" y="883"/>
                </a:lnTo>
                <a:lnTo>
                  <a:pt x="1041" y="856"/>
                </a:lnTo>
                <a:lnTo>
                  <a:pt x="1050" y="830"/>
                </a:lnTo>
                <a:lnTo>
                  <a:pt x="1059" y="803"/>
                </a:lnTo>
                <a:lnTo>
                  <a:pt x="1085" y="786"/>
                </a:lnTo>
                <a:lnTo>
                  <a:pt x="1085" y="786"/>
                </a:lnTo>
                <a:lnTo>
                  <a:pt x="1103" y="777"/>
                </a:lnTo>
                <a:lnTo>
                  <a:pt x="1112" y="759"/>
                </a:lnTo>
                <a:lnTo>
                  <a:pt x="1112" y="742"/>
                </a:lnTo>
                <a:lnTo>
                  <a:pt x="1112" y="715"/>
                </a:lnTo>
                <a:lnTo>
                  <a:pt x="1094" y="680"/>
                </a:lnTo>
                <a:lnTo>
                  <a:pt x="1085" y="627"/>
                </a:lnTo>
                <a:lnTo>
                  <a:pt x="1085" y="627"/>
                </a:lnTo>
                <a:lnTo>
                  <a:pt x="1085" y="618"/>
                </a:lnTo>
                <a:lnTo>
                  <a:pt x="1076" y="609"/>
                </a:lnTo>
                <a:lnTo>
                  <a:pt x="1041" y="592"/>
                </a:lnTo>
                <a:lnTo>
                  <a:pt x="997" y="574"/>
                </a:lnTo>
                <a:lnTo>
                  <a:pt x="944" y="565"/>
                </a:lnTo>
                <a:lnTo>
                  <a:pt x="759" y="530"/>
                </a:lnTo>
                <a:lnTo>
                  <a:pt x="759" y="530"/>
                </a:lnTo>
                <a:lnTo>
                  <a:pt x="750" y="521"/>
                </a:lnTo>
                <a:lnTo>
                  <a:pt x="741" y="495"/>
                </a:lnTo>
                <a:lnTo>
                  <a:pt x="750" y="433"/>
                </a:lnTo>
                <a:lnTo>
                  <a:pt x="750" y="398"/>
                </a:lnTo>
                <a:lnTo>
                  <a:pt x="750" y="371"/>
                </a:lnTo>
                <a:lnTo>
                  <a:pt x="741" y="353"/>
                </a:lnTo>
                <a:lnTo>
                  <a:pt x="723" y="345"/>
                </a:lnTo>
                <a:lnTo>
                  <a:pt x="723" y="345"/>
                </a:lnTo>
                <a:lnTo>
                  <a:pt x="671" y="336"/>
                </a:lnTo>
                <a:lnTo>
                  <a:pt x="644" y="309"/>
                </a:lnTo>
                <a:lnTo>
                  <a:pt x="626" y="283"/>
                </a:lnTo>
                <a:lnTo>
                  <a:pt x="618" y="239"/>
                </a:lnTo>
                <a:lnTo>
                  <a:pt x="618" y="239"/>
                </a:lnTo>
                <a:lnTo>
                  <a:pt x="618" y="221"/>
                </a:lnTo>
                <a:lnTo>
                  <a:pt x="600" y="195"/>
                </a:lnTo>
                <a:lnTo>
                  <a:pt x="565" y="150"/>
                </a:lnTo>
                <a:lnTo>
                  <a:pt x="529" y="106"/>
                </a:lnTo>
                <a:lnTo>
                  <a:pt x="521" y="89"/>
                </a:lnTo>
                <a:lnTo>
                  <a:pt x="512" y="71"/>
                </a:lnTo>
                <a:lnTo>
                  <a:pt x="512" y="71"/>
                </a:lnTo>
                <a:lnTo>
                  <a:pt x="521" y="53"/>
                </a:lnTo>
                <a:lnTo>
                  <a:pt x="521" y="53"/>
                </a:lnTo>
                <a:lnTo>
                  <a:pt x="441" y="45"/>
                </a:lnTo>
                <a:lnTo>
                  <a:pt x="441" y="45"/>
                </a:lnTo>
                <a:lnTo>
                  <a:pt x="362" y="18"/>
                </a:lnTo>
                <a:lnTo>
                  <a:pt x="309" y="0"/>
                </a:lnTo>
                <a:lnTo>
                  <a:pt x="309" y="0"/>
                </a:lnTo>
                <a:lnTo>
                  <a:pt x="0" y="98"/>
                </a:lnTo>
                <a:lnTo>
                  <a:pt x="0" y="98"/>
                </a:lnTo>
                <a:lnTo>
                  <a:pt x="9" y="159"/>
                </a:lnTo>
                <a:lnTo>
                  <a:pt x="26" y="212"/>
                </a:lnTo>
                <a:lnTo>
                  <a:pt x="53" y="256"/>
                </a:lnTo>
                <a:lnTo>
                  <a:pt x="62" y="274"/>
                </a:lnTo>
                <a:lnTo>
                  <a:pt x="79" y="283"/>
                </a:lnTo>
                <a:lnTo>
                  <a:pt x="79" y="283"/>
                </a:lnTo>
                <a:lnTo>
                  <a:pt x="106" y="300"/>
                </a:lnTo>
                <a:lnTo>
                  <a:pt x="132" y="318"/>
                </a:lnTo>
                <a:lnTo>
                  <a:pt x="141" y="345"/>
                </a:lnTo>
                <a:lnTo>
                  <a:pt x="150" y="371"/>
                </a:lnTo>
                <a:lnTo>
                  <a:pt x="159" y="433"/>
                </a:lnTo>
                <a:lnTo>
                  <a:pt x="176" y="495"/>
                </a:lnTo>
                <a:lnTo>
                  <a:pt x="176" y="495"/>
                </a:lnTo>
                <a:lnTo>
                  <a:pt x="185" y="539"/>
                </a:lnTo>
                <a:lnTo>
                  <a:pt x="194" y="601"/>
                </a:lnTo>
                <a:lnTo>
                  <a:pt x="194" y="759"/>
                </a:lnTo>
                <a:lnTo>
                  <a:pt x="176" y="892"/>
                </a:lnTo>
                <a:lnTo>
                  <a:pt x="168" y="936"/>
                </a:lnTo>
                <a:lnTo>
                  <a:pt x="159" y="953"/>
                </a:lnTo>
                <a:lnTo>
                  <a:pt x="150" y="953"/>
                </a:lnTo>
                <a:lnTo>
                  <a:pt x="150" y="953"/>
                </a:lnTo>
                <a:lnTo>
                  <a:pt x="132" y="962"/>
                </a:lnTo>
                <a:lnTo>
                  <a:pt x="106" y="989"/>
                </a:lnTo>
                <a:lnTo>
                  <a:pt x="44" y="1068"/>
                </a:lnTo>
                <a:lnTo>
                  <a:pt x="44" y="1068"/>
                </a:lnTo>
                <a:lnTo>
                  <a:pt x="159" y="1192"/>
                </a:lnTo>
                <a:lnTo>
                  <a:pt x="273" y="1333"/>
                </a:lnTo>
                <a:lnTo>
                  <a:pt x="273" y="1333"/>
                </a:lnTo>
                <a:lnTo>
                  <a:pt x="282" y="1333"/>
                </a:lnTo>
                <a:lnTo>
                  <a:pt x="282" y="1333"/>
                </a:lnTo>
                <a:lnTo>
                  <a:pt x="335" y="1342"/>
                </a:lnTo>
                <a:lnTo>
                  <a:pt x="397" y="1377"/>
                </a:lnTo>
                <a:lnTo>
                  <a:pt x="397" y="1377"/>
                </a:lnTo>
                <a:lnTo>
                  <a:pt x="397" y="1377"/>
                </a:lnTo>
                <a:lnTo>
                  <a:pt x="406" y="1306"/>
                </a:lnTo>
                <a:lnTo>
                  <a:pt x="423" y="1253"/>
                </a:lnTo>
                <a:lnTo>
                  <a:pt x="450" y="1218"/>
                </a:lnTo>
                <a:lnTo>
                  <a:pt x="476" y="1201"/>
                </a:lnTo>
                <a:lnTo>
                  <a:pt x="521" y="1201"/>
                </a:lnTo>
                <a:lnTo>
                  <a:pt x="565" y="1209"/>
                </a:lnTo>
                <a:lnTo>
                  <a:pt x="609" y="1236"/>
                </a:lnTo>
                <a:lnTo>
                  <a:pt x="644" y="1271"/>
                </a:lnTo>
                <a:lnTo>
                  <a:pt x="644" y="1271"/>
                </a:lnTo>
                <a:lnTo>
                  <a:pt x="715" y="1351"/>
                </a:lnTo>
                <a:lnTo>
                  <a:pt x="741" y="1403"/>
                </a:lnTo>
                <a:lnTo>
                  <a:pt x="759" y="1439"/>
                </a:lnTo>
                <a:lnTo>
                  <a:pt x="759" y="1448"/>
                </a:lnTo>
                <a:lnTo>
                  <a:pt x="715" y="1456"/>
                </a:lnTo>
                <a:lnTo>
                  <a:pt x="715" y="1456"/>
                </a:lnTo>
                <a:lnTo>
                  <a:pt x="1068" y="1395"/>
                </a:lnTo>
                <a:lnTo>
                  <a:pt x="1068" y="1395"/>
                </a:lnTo>
                <a:lnTo>
                  <a:pt x="1076" y="1342"/>
                </a:lnTo>
                <a:lnTo>
                  <a:pt x="1076" y="1306"/>
                </a:lnTo>
                <a:lnTo>
                  <a:pt x="1076" y="1306"/>
                </a:lnTo>
                <a:lnTo>
                  <a:pt x="1076" y="1271"/>
                </a:lnTo>
                <a:lnTo>
                  <a:pt x="1103" y="1227"/>
                </a:lnTo>
                <a:lnTo>
                  <a:pt x="1129" y="1201"/>
                </a:lnTo>
                <a:lnTo>
                  <a:pt x="1156" y="1192"/>
                </a:lnTo>
                <a:lnTo>
                  <a:pt x="1174" y="1183"/>
                </a:lnTo>
                <a:lnTo>
                  <a:pt x="1174" y="1183"/>
                </a:lnTo>
                <a:lnTo>
                  <a:pt x="1191" y="1174"/>
                </a:lnTo>
                <a:lnTo>
                  <a:pt x="1191" y="1165"/>
                </a:lnTo>
                <a:lnTo>
                  <a:pt x="1191" y="1139"/>
                </a:lnTo>
                <a:lnTo>
                  <a:pt x="1174" y="1112"/>
                </a:lnTo>
                <a:lnTo>
                  <a:pt x="1129" y="1051"/>
                </a:lnTo>
                <a:lnTo>
                  <a:pt x="1085" y="989"/>
                </a:lnTo>
              </a:path>
            </a:pathLst>
          </a:custGeom>
          <a:solidFill>
            <a:srgbClr val="00B050"/>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100" name="Freeform 46"/>
          <p:cNvSpPr>
            <a:spLocks noChangeArrowheads="1"/>
          </p:cNvSpPr>
          <p:nvPr/>
        </p:nvSpPr>
        <p:spPr bwMode="auto">
          <a:xfrm>
            <a:off x="4633777" y="3971933"/>
            <a:ext cx="227228" cy="177821"/>
          </a:xfrm>
          <a:custGeom>
            <a:avLst/>
            <a:gdLst>
              <a:gd name="T0" fmla="*/ 362 w 363"/>
              <a:gd name="T1" fmla="*/ 247 h 292"/>
              <a:gd name="T2" fmla="*/ 362 w 363"/>
              <a:gd name="T3" fmla="*/ 247 h 292"/>
              <a:gd name="T4" fmla="*/ 362 w 363"/>
              <a:gd name="T5" fmla="*/ 238 h 292"/>
              <a:gd name="T6" fmla="*/ 344 w 363"/>
              <a:gd name="T7" fmla="*/ 202 h 292"/>
              <a:gd name="T8" fmla="*/ 318 w 363"/>
              <a:gd name="T9" fmla="*/ 150 h 292"/>
              <a:gd name="T10" fmla="*/ 247 w 363"/>
              <a:gd name="T11" fmla="*/ 70 h 292"/>
              <a:gd name="T12" fmla="*/ 247 w 363"/>
              <a:gd name="T13" fmla="*/ 70 h 292"/>
              <a:gd name="T14" fmla="*/ 212 w 363"/>
              <a:gd name="T15" fmla="*/ 35 h 292"/>
              <a:gd name="T16" fmla="*/ 168 w 363"/>
              <a:gd name="T17" fmla="*/ 8 h 292"/>
              <a:gd name="T18" fmla="*/ 124 w 363"/>
              <a:gd name="T19" fmla="*/ 0 h 292"/>
              <a:gd name="T20" fmla="*/ 79 w 363"/>
              <a:gd name="T21" fmla="*/ 0 h 292"/>
              <a:gd name="T22" fmla="*/ 44 w 363"/>
              <a:gd name="T23" fmla="*/ 17 h 292"/>
              <a:gd name="T24" fmla="*/ 18 w 363"/>
              <a:gd name="T25" fmla="*/ 52 h 292"/>
              <a:gd name="T26" fmla="*/ 0 w 363"/>
              <a:gd name="T27" fmla="*/ 105 h 292"/>
              <a:gd name="T28" fmla="*/ 0 w 363"/>
              <a:gd name="T29" fmla="*/ 176 h 292"/>
              <a:gd name="T30" fmla="*/ 168 w 363"/>
              <a:gd name="T31" fmla="*/ 291 h 292"/>
              <a:gd name="T32" fmla="*/ 362 w 363"/>
              <a:gd name="T33" fmla="*/ 24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292">
                <a:moveTo>
                  <a:pt x="362" y="247"/>
                </a:moveTo>
                <a:lnTo>
                  <a:pt x="362" y="247"/>
                </a:lnTo>
                <a:lnTo>
                  <a:pt x="362" y="238"/>
                </a:lnTo>
                <a:lnTo>
                  <a:pt x="344" y="202"/>
                </a:lnTo>
                <a:lnTo>
                  <a:pt x="318" y="150"/>
                </a:lnTo>
                <a:lnTo>
                  <a:pt x="247" y="70"/>
                </a:lnTo>
                <a:lnTo>
                  <a:pt x="247" y="70"/>
                </a:lnTo>
                <a:lnTo>
                  <a:pt x="212" y="35"/>
                </a:lnTo>
                <a:lnTo>
                  <a:pt x="168" y="8"/>
                </a:lnTo>
                <a:lnTo>
                  <a:pt x="124" y="0"/>
                </a:lnTo>
                <a:lnTo>
                  <a:pt x="79" y="0"/>
                </a:lnTo>
                <a:lnTo>
                  <a:pt x="44" y="17"/>
                </a:lnTo>
                <a:lnTo>
                  <a:pt x="18" y="52"/>
                </a:lnTo>
                <a:lnTo>
                  <a:pt x="0" y="105"/>
                </a:lnTo>
                <a:lnTo>
                  <a:pt x="0" y="176"/>
                </a:lnTo>
                <a:lnTo>
                  <a:pt x="168" y="291"/>
                </a:lnTo>
                <a:lnTo>
                  <a:pt x="362" y="247"/>
                </a:lnTo>
              </a:path>
            </a:pathLst>
          </a:custGeom>
          <a:solidFill>
            <a:srgbClr val="FFD500"/>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pic>
        <p:nvPicPr>
          <p:cNvPr id="7" name="Picture 6"/>
          <p:cNvPicPr>
            <a:picLocks noChangeAspect="1"/>
          </p:cNvPicPr>
          <p:nvPr/>
        </p:nvPicPr>
        <p:blipFill>
          <a:blip r:embed="rId4"/>
          <a:stretch>
            <a:fillRect/>
          </a:stretch>
        </p:blipFill>
        <p:spPr>
          <a:xfrm>
            <a:off x="4509892" y="3582033"/>
            <a:ext cx="792549" cy="341406"/>
          </a:xfrm>
          <a:prstGeom prst="rect">
            <a:avLst/>
          </a:prstGeom>
        </p:spPr>
      </p:pic>
      <p:sp>
        <p:nvSpPr>
          <p:cNvPr id="102" name="Rounded Rectangular Callout 101"/>
          <p:cNvSpPr/>
          <p:nvPr/>
        </p:nvSpPr>
        <p:spPr>
          <a:xfrm>
            <a:off x="6138470" y="4241360"/>
            <a:ext cx="2474889" cy="1091175"/>
          </a:xfrm>
          <a:prstGeom prst="wedgeRoundRectCallout">
            <a:avLst>
              <a:gd name="adj1" fmla="val -100199"/>
              <a:gd name="adj2" fmla="val -59004"/>
              <a:gd name="adj3" fmla="val 16667"/>
            </a:avLst>
          </a:prstGeom>
          <a:noFill/>
          <a:ln w="25400" cap="flat" cmpd="sng" algn="ctr">
            <a:solidFill>
              <a:srgbClr val="FFFF00"/>
            </a:solidFill>
            <a:prstDash val="solid"/>
          </a:ln>
          <a:effectLst>
            <a:outerShdw blurRad="40000" dist="23000" dir="5400000" rotWithShape="0">
              <a:srgbClr val="000000">
                <a:alpha val="35000"/>
              </a:srgbClr>
            </a:outerShdw>
          </a:effectLst>
        </p:spPr>
        <p:txBody>
          <a:bodyPr rtlCol="0" anchor="ctr"/>
          <a:lstStyle/>
          <a:p>
            <a:pPr algn="ctr" defTabSz="914400"/>
            <a:r>
              <a:rPr lang="en-GB" sz="1400" b="1" kern="0" dirty="0">
                <a:solidFill>
                  <a:srgbClr val="FF0000"/>
                </a:solidFill>
                <a:latin typeface="Arial"/>
              </a:rPr>
              <a:t>North Macedonia </a:t>
            </a:r>
          </a:p>
          <a:p>
            <a:pPr algn="ctr" defTabSz="914400"/>
            <a:r>
              <a:rPr lang="en-GB" sz="1400" b="1" kern="0" dirty="0">
                <a:solidFill>
                  <a:srgbClr val="FF0000"/>
                </a:solidFill>
                <a:latin typeface="Arial"/>
              </a:rPr>
              <a:t>National Electricity Market Operator (MEMO) </a:t>
            </a:r>
          </a:p>
          <a:p>
            <a:pPr algn="ctr" defTabSz="914400"/>
            <a:r>
              <a:rPr lang="en-GB" sz="1100" kern="0" dirty="0">
                <a:solidFill>
                  <a:srgbClr val="FF0000"/>
                </a:solidFill>
                <a:latin typeface="Arial"/>
              </a:rPr>
              <a:t>Launch of DAM expected in Q2 2023</a:t>
            </a:r>
            <a:endParaRPr lang="en-US" sz="1100" kern="0" dirty="0">
              <a:solidFill>
                <a:srgbClr val="FFFF00"/>
              </a:solidFill>
              <a:latin typeface="Arial"/>
            </a:endParaRPr>
          </a:p>
        </p:txBody>
      </p:sp>
      <p:sp>
        <p:nvSpPr>
          <p:cNvPr id="104" name="Rounded Rectangular Callout 103"/>
          <p:cNvSpPr/>
          <p:nvPr/>
        </p:nvSpPr>
        <p:spPr>
          <a:xfrm>
            <a:off x="190603" y="4327576"/>
            <a:ext cx="2225615" cy="1046979"/>
          </a:xfrm>
          <a:prstGeom prst="wedgeRoundRectCallout">
            <a:avLst>
              <a:gd name="adj1" fmla="val 149707"/>
              <a:gd name="adj2" fmla="val -70608"/>
              <a:gd name="adj3" fmla="val 16667"/>
            </a:avLst>
          </a:prstGeom>
          <a:noFill/>
          <a:ln w="25400" cap="flat" cmpd="sng" algn="ctr">
            <a:solidFill>
              <a:srgbClr val="FFFF00"/>
            </a:solidFill>
            <a:prstDash val="solid"/>
          </a:ln>
          <a:effectLst>
            <a:outerShdw blurRad="40000" dist="23000" dir="5400000" rotWithShape="0">
              <a:srgbClr val="000000">
                <a:alpha val="35000"/>
              </a:srgbClr>
            </a:outerShdw>
          </a:effectLst>
        </p:spPr>
        <p:txBody>
          <a:bodyPr rtlCol="0" anchor="ctr"/>
          <a:lstStyle/>
          <a:p>
            <a:pPr algn="ctr" defTabSz="914400"/>
            <a:r>
              <a:rPr lang="en-GB" sz="1400" b="1" kern="0" dirty="0">
                <a:solidFill>
                  <a:srgbClr val="FF0000"/>
                </a:solidFill>
                <a:latin typeface="Arial"/>
              </a:rPr>
              <a:t>Albania-Kosovo*</a:t>
            </a:r>
          </a:p>
          <a:p>
            <a:pPr algn="ctr" defTabSz="914400"/>
            <a:r>
              <a:rPr lang="en-GB" sz="1400" b="1" kern="0" dirty="0">
                <a:solidFill>
                  <a:srgbClr val="FF0000"/>
                </a:solidFill>
                <a:latin typeface="Arial"/>
              </a:rPr>
              <a:t>ALPEX</a:t>
            </a:r>
            <a:r>
              <a:rPr lang="en-GB" sz="1400" kern="0" dirty="0">
                <a:solidFill>
                  <a:srgbClr val="FF0000"/>
                </a:solidFill>
                <a:latin typeface="Arial"/>
              </a:rPr>
              <a:t> </a:t>
            </a:r>
          </a:p>
          <a:p>
            <a:pPr algn="ctr" defTabSz="914400"/>
            <a:r>
              <a:rPr lang="en-GB" sz="1100" kern="0" dirty="0">
                <a:solidFill>
                  <a:srgbClr val="FF0000"/>
                </a:solidFill>
                <a:latin typeface="Arial"/>
              </a:rPr>
              <a:t>Launch of a day-ahead market expected in </a:t>
            </a:r>
            <a:r>
              <a:rPr lang="en-GB" sz="1100" kern="0" dirty="0" smtClean="0">
                <a:solidFill>
                  <a:srgbClr val="FF0000"/>
                </a:solidFill>
                <a:latin typeface="Arial"/>
              </a:rPr>
              <a:t>Q1 2023</a:t>
            </a:r>
            <a:endParaRPr lang="en-US" sz="1100" kern="0" dirty="0">
              <a:solidFill>
                <a:srgbClr val="FFFF00"/>
              </a:solidFill>
              <a:latin typeface="Arial"/>
            </a:endParaRPr>
          </a:p>
        </p:txBody>
      </p:sp>
      <p:sp>
        <p:nvSpPr>
          <p:cNvPr id="105" name="Rounded Rectangular Callout 104"/>
          <p:cNvSpPr/>
          <p:nvPr/>
        </p:nvSpPr>
        <p:spPr>
          <a:xfrm>
            <a:off x="107769" y="2908332"/>
            <a:ext cx="2009023" cy="1273059"/>
          </a:xfrm>
          <a:prstGeom prst="wedgeRoundRectCallout">
            <a:avLst>
              <a:gd name="adj1" fmla="val 166374"/>
              <a:gd name="adj2" fmla="val 36955"/>
              <a:gd name="adj3" fmla="val 16667"/>
            </a:avLst>
          </a:prstGeom>
          <a:noFill/>
          <a:ln w="25400" cap="flat" cmpd="sng" algn="ctr">
            <a:solidFill>
              <a:srgbClr val="FFFF00"/>
            </a:solidFill>
            <a:prstDash val="solid"/>
          </a:ln>
          <a:effectLst>
            <a:outerShdw blurRad="40000" dist="23000" dir="5400000" rotWithShape="0">
              <a:srgbClr val="000000">
                <a:alpha val="35000"/>
              </a:srgbClr>
            </a:outerShdw>
          </a:effectLst>
        </p:spPr>
        <p:txBody>
          <a:bodyPr rtlCol="0" anchor="ctr"/>
          <a:lstStyle/>
          <a:p>
            <a:pPr algn="ctr" defTabSz="914400"/>
            <a:r>
              <a:rPr lang="en-GB" sz="1400" b="1" kern="0" dirty="0">
                <a:solidFill>
                  <a:srgbClr val="FF0000"/>
                </a:solidFill>
                <a:latin typeface="Arial"/>
              </a:rPr>
              <a:t>Montenegro</a:t>
            </a:r>
          </a:p>
          <a:p>
            <a:pPr algn="ctr" defTabSz="914400"/>
            <a:r>
              <a:rPr lang="en-GB" sz="1400" b="1" kern="0" dirty="0">
                <a:solidFill>
                  <a:srgbClr val="FF0000"/>
                </a:solidFill>
                <a:latin typeface="Arial"/>
              </a:rPr>
              <a:t>BELEN</a:t>
            </a:r>
          </a:p>
          <a:p>
            <a:pPr algn="ctr" defTabSz="914400"/>
            <a:r>
              <a:rPr lang="en-GB" sz="1100" kern="0" dirty="0">
                <a:solidFill>
                  <a:srgbClr val="FF0000"/>
                </a:solidFill>
                <a:latin typeface="Arial"/>
              </a:rPr>
              <a:t>Launch of DAM expected in </a:t>
            </a:r>
            <a:r>
              <a:rPr lang="en-GB" sz="1100" kern="0" dirty="0" smtClean="0">
                <a:solidFill>
                  <a:srgbClr val="FF0000"/>
                </a:solidFill>
                <a:latin typeface="Arial"/>
              </a:rPr>
              <a:t>Q1 </a:t>
            </a:r>
            <a:r>
              <a:rPr lang="en-GB" sz="1100" kern="0" dirty="0">
                <a:solidFill>
                  <a:srgbClr val="FF0000"/>
                </a:solidFill>
                <a:latin typeface="Arial"/>
              </a:rPr>
              <a:t>2023</a:t>
            </a:r>
            <a:endParaRPr lang="en-US" sz="1100" kern="0" dirty="0">
              <a:solidFill>
                <a:srgbClr val="FFFF00"/>
              </a:solidFill>
              <a:latin typeface="Arial"/>
            </a:endParaRPr>
          </a:p>
        </p:txBody>
      </p:sp>
      <p:sp>
        <p:nvSpPr>
          <p:cNvPr id="108" name="Rounded Rectangular Callout 107"/>
          <p:cNvSpPr/>
          <p:nvPr/>
        </p:nvSpPr>
        <p:spPr>
          <a:xfrm>
            <a:off x="412549" y="1472250"/>
            <a:ext cx="1704244" cy="899282"/>
          </a:xfrm>
          <a:prstGeom prst="wedgeRoundRectCallout">
            <a:avLst>
              <a:gd name="adj1" fmla="val 170849"/>
              <a:gd name="adj2" fmla="val 192157"/>
              <a:gd name="adj3" fmla="val 16667"/>
            </a:avLst>
          </a:prstGeom>
          <a:noFill/>
          <a:ln w="25400"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algn="ctr" defTabSz="914400"/>
            <a:r>
              <a:rPr lang="en-GB" sz="1400" b="1" kern="0" dirty="0">
                <a:solidFill>
                  <a:srgbClr val="FF0000"/>
                </a:solidFill>
                <a:latin typeface="Arial"/>
              </a:rPr>
              <a:t>Bosnia and Herzegovina</a:t>
            </a:r>
          </a:p>
          <a:p>
            <a:pPr algn="ctr" defTabSz="914400"/>
            <a:r>
              <a:rPr lang="en-GB" sz="1100" kern="0" dirty="0">
                <a:solidFill>
                  <a:srgbClr val="FF0000"/>
                </a:solidFill>
                <a:latin typeface="Arial"/>
              </a:rPr>
              <a:t>No activities</a:t>
            </a:r>
            <a:endParaRPr lang="en-US" sz="1100" kern="0" dirty="0">
              <a:solidFill>
                <a:srgbClr val="FFFF00"/>
              </a:solidFill>
              <a:latin typeface="Arial"/>
            </a:endParaRPr>
          </a:p>
        </p:txBody>
      </p:sp>
      <p:sp>
        <p:nvSpPr>
          <p:cNvPr id="29" name="Rounded Rectangular Callout 101">
            <a:extLst>
              <a:ext uri="{FF2B5EF4-FFF2-40B4-BE49-F238E27FC236}">
                <a16:creationId xmlns:a16="http://schemas.microsoft.com/office/drawing/2014/main" id="{81DC33D7-BBDE-44C1-BC9C-F2FC735BE966}"/>
              </a:ext>
            </a:extLst>
          </p:cNvPr>
          <p:cNvSpPr/>
          <p:nvPr/>
        </p:nvSpPr>
        <p:spPr>
          <a:xfrm>
            <a:off x="6443227" y="1585762"/>
            <a:ext cx="2333563" cy="969474"/>
          </a:xfrm>
          <a:prstGeom prst="wedgeRoundRectCallout">
            <a:avLst>
              <a:gd name="adj1" fmla="val -118340"/>
              <a:gd name="adj2" fmla="val 161074"/>
              <a:gd name="adj3" fmla="val 16667"/>
            </a:avLst>
          </a:prstGeom>
          <a:noFill/>
          <a:ln w="25400" cap="flat" cmpd="sng" algn="ctr">
            <a:solidFill>
              <a:schemeClr val="accent6"/>
            </a:solidFill>
            <a:prstDash val="solid"/>
          </a:ln>
          <a:effectLst>
            <a:outerShdw blurRad="40000" dist="23000" dir="5400000" rotWithShape="0">
              <a:srgbClr val="000000">
                <a:alpha val="35000"/>
              </a:srgbClr>
            </a:outerShdw>
          </a:effectLst>
        </p:spPr>
        <p:txBody>
          <a:bodyPr rtlCol="0" anchor="ctr"/>
          <a:lstStyle/>
          <a:p>
            <a:pPr algn="ctr" defTabSz="914400"/>
            <a:r>
              <a:rPr lang="en-GB" sz="1400" b="1" kern="0" dirty="0">
                <a:solidFill>
                  <a:srgbClr val="FF0000"/>
                </a:solidFill>
                <a:latin typeface="Arial"/>
              </a:rPr>
              <a:t>Serbia (SEEPEX) </a:t>
            </a:r>
          </a:p>
          <a:p>
            <a:pPr algn="ctr" defTabSz="914400"/>
            <a:r>
              <a:rPr lang="en-GB" sz="1100" kern="0" dirty="0">
                <a:solidFill>
                  <a:srgbClr val="FF0000"/>
                </a:solidFill>
                <a:latin typeface="Arial"/>
              </a:rPr>
              <a:t>DAM operational;</a:t>
            </a:r>
          </a:p>
          <a:p>
            <a:pPr algn="ctr" defTabSz="914400"/>
            <a:r>
              <a:rPr lang="en-GB" sz="1100" kern="0" dirty="0">
                <a:solidFill>
                  <a:srgbClr val="FF0000"/>
                </a:solidFill>
                <a:latin typeface="Arial"/>
              </a:rPr>
              <a:t>SEEPEX designated as NEMO in June 2022; applied for SDAC membership</a:t>
            </a:r>
            <a:endParaRPr lang="en-US" sz="1100" kern="0" dirty="0">
              <a:solidFill>
                <a:srgbClr val="FFFF00"/>
              </a:solidFill>
              <a:latin typeface="Arial"/>
            </a:endParaRPr>
          </a:p>
        </p:txBody>
      </p:sp>
      <p:sp>
        <p:nvSpPr>
          <p:cNvPr id="2" name="Footer Placeholder 1"/>
          <p:cNvSpPr>
            <a:spLocks noGrp="1"/>
          </p:cNvSpPr>
          <p:nvPr>
            <p:ph type="ftr" sz="quarter" idx="11"/>
          </p:nvPr>
        </p:nvSpPr>
        <p:spPr/>
        <p:txBody>
          <a:bodyPr/>
          <a:lstStyle/>
          <a:p>
            <a:pPr defTabSz="685800"/>
            <a:r>
              <a:rPr lang="en-GB" smtClean="0">
                <a:solidFill>
                  <a:prstClr val="black">
                    <a:tint val="75000"/>
                  </a:prstClr>
                </a:solidFill>
              </a:rPr>
              <a:t>USAID EPA Workshop 29-30 November 2022</a:t>
            </a:r>
            <a:endParaRPr lang="en-GB">
              <a:solidFill>
                <a:prstClr val="black">
                  <a:tint val="75000"/>
                </a:prstClr>
              </a:solidFill>
            </a:endParaRPr>
          </a:p>
        </p:txBody>
      </p:sp>
      <p:sp>
        <p:nvSpPr>
          <p:cNvPr id="3" name="Slide Number Placeholder 2"/>
          <p:cNvSpPr>
            <a:spLocks noGrp="1"/>
          </p:cNvSpPr>
          <p:nvPr>
            <p:ph type="sldNum" sz="quarter" idx="12"/>
          </p:nvPr>
        </p:nvSpPr>
        <p:spPr/>
        <p:txBody>
          <a:bodyPr/>
          <a:lstStyle/>
          <a:p>
            <a:pPr defTabSz="685800"/>
            <a:fld id="{08F5414A-BD07-439E-A015-997FE4A1D0F3}" type="slidenum">
              <a:rPr lang="en-GB" smtClean="0">
                <a:solidFill>
                  <a:prstClr val="black">
                    <a:tint val="75000"/>
                  </a:prstClr>
                </a:solidFill>
              </a:rPr>
              <a:pPr defTabSz="685800"/>
              <a:t>9</a:t>
            </a:fld>
            <a:endParaRPr lang="en-GB">
              <a:solidFill>
                <a:prstClr val="black">
                  <a:tint val="75000"/>
                </a:prstClr>
              </a:solidFill>
            </a:endParaRPr>
          </a:p>
        </p:txBody>
      </p:sp>
      <p:sp>
        <p:nvSpPr>
          <p:cNvPr id="4" name="TextBox 3"/>
          <p:cNvSpPr txBox="1"/>
          <p:nvPr/>
        </p:nvSpPr>
        <p:spPr>
          <a:xfrm>
            <a:off x="505096" y="5387164"/>
            <a:ext cx="8271693" cy="369332"/>
          </a:xfrm>
          <a:prstGeom prst="rect">
            <a:avLst/>
          </a:prstGeom>
          <a:noFill/>
        </p:spPr>
        <p:txBody>
          <a:bodyPr wrap="square" rtlCol="0">
            <a:spAutoFit/>
          </a:bodyPr>
          <a:lstStyle/>
          <a:p>
            <a:r>
              <a:rPr lang="en-GB" dirty="0" smtClean="0"/>
              <a:t>* </a:t>
            </a:r>
            <a:r>
              <a:rPr lang="en-GB" sz="900" dirty="0"/>
              <a:t>this designation is without prejudice to positions on status, and is in line with UNSCR 1244 and the ICJ Opinion on </a:t>
            </a:r>
            <a:r>
              <a:rPr lang="en-GB" sz="900" dirty="0" smtClean="0"/>
              <a:t>the Kosovo </a:t>
            </a:r>
            <a:r>
              <a:rPr lang="en-GB" sz="900" dirty="0"/>
              <a:t>declaration of independence.</a:t>
            </a:r>
          </a:p>
        </p:txBody>
      </p:sp>
    </p:spTree>
    <p:extLst>
      <p:ext uri="{BB962C8B-B14F-4D97-AF65-F5344CB8AC3E}">
        <p14:creationId xmlns:p14="http://schemas.microsoft.com/office/powerpoint/2010/main" val="1975468338"/>
      </p:ext>
    </p:extLst>
  </p:cSld>
  <p:clrMapOvr>
    <a:masterClrMapping/>
  </p:clrMapOvr>
  <p:transition>
    <p:wipe dir="d"/>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M_menu_tonal_green">
  <a:themeElements>
    <a:clrScheme name="MM_menu_tonal_green_220609 15">
      <a:dk1>
        <a:srgbClr val="003082"/>
      </a:dk1>
      <a:lt1>
        <a:srgbClr val="FFFFFF"/>
      </a:lt1>
      <a:dk2>
        <a:srgbClr val="336699"/>
      </a:dk2>
      <a:lt2>
        <a:srgbClr val="808080"/>
      </a:lt2>
      <a:accent1>
        <a:srgbClr val="BBE0E3"/>
      </a:accent1>
      <a:accent2>
        <a:srgbClr val="333399"/>
      </a:accent2>
      <a:accent3>
        <a:srgbClr val="FFFFFF"/>
      </a:accent3>
      <a:accent4>
        <a:srgbClr val="00276E"/>
      </a:accent4>
      <a:accent5>
        <a:srgbClr val="DAEDEF"/>
      </a:accent5>
      <a:accent6>
        <a:srgbClr val="2D2D8A"/>
      </a:accent6>
      <a:hlink>
        <a:srgbClr val="009999"/>
      </a:hlink>
      <a:folHlink>
        <a:srgbClr val="99CC00"/>
      </a:folHlink>
    </a:clrScheme>
    <a:fontScheme name="MM_menu_tonal_green_2206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900" b="0" i="0" u="none" strike="noStrike" cap="none" normalizeH="0" baseline="0" smtClean="0">
            <a:ln>
              <a:noFill/>
            </a:ln>
            <a:solidFill>
              <a:srgbClr val="00206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900" b="0" i="0" u="none" strike="noStrike" cap="none" normalizeH="0" baseline="0" smtClean="0">
            <a:ln>
              <a:noFill/>
            </a:ln>
            <a:solidFill>
              <a:srgbClr val="002060"/>
            </a:solidFill>
            <a:effectLst/>
            <a:latin typeface="Arial" charset="0"/>
          </a:defRPr>
        </a:defPPr>
      </a:lstStyle>
    </a:lnDef>
  </a:objectDefaults>
  <a:extraClrSchemeLst>
    <a:extraClrScheme>
      <a:clrScheme name="MM_menu_tonal_green_2206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M_menu_tonal_green_2206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M_menu_tonal_green_2206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M_menu_tonal_green_2206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M_menu_tonal_green_2206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M_menu_tonal_green_2206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M_menu_tonal_green_2206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M_menu_tonal_green_2206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M_menu_tonal_green_2206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M_menu_tonal_green_2206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M_menu_tonal_green_2206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M_menu_tonal_green_2206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M_menu_tonal_green_220609 13">
        <a:dk1>
          <a:srgbClr val="000000"/>
        </a:dk1>
        <a:lt1>
          <a:srgbClr val="FFFFFF"/>
        </a:lt1>
        <a:dk2>
          <a:srgbClr val="0033CC"/>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M_menu_tonal_green_220609 14">
        <a:dk1>
          <a:srgbClr val="000000"/>
        </a:dk1>
        <a:lt1>
          <a:srgbClr val="FFFFFF"/>
        </a:lt1>
        <a:dk2>
          <a:srgbClr val="336699"/>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M_menu_tonal_green_220609 15">
        <a:dk1>
          <a:srgbClr val="003082"/>
        </a:dk1>
        <a:lt1>
          <a:srgbClr val="FFFFFF"/>
        </a:lt1>
        <a:dk2>
          <a:srgbClr val="336699"/>
        </a:dk2>
        <a:lt2>
          <a:srgbClr val="808080"/>
        </a:lt2>
        <a:accent1>
          <a:srgbClr val="BBE0E3"/>
        </a:accent1>
        <a:accent2>
          <a:srgbClr val="333399"/>
        </a:accent2>
        <a:accent3>
          <a:srgbClr val="FFFFFF"/>
        </a:accent3>
        <a:accent4>
          <a:srgbClr val="00276E"/>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1400" dirty="0" smtClean="0">
            <a:solidFill>
              <a:schemeClr val="bg1"/>
            </a:solidFill>
            <a:latin typeface="+mj-lt"/>
          </a:defRPr>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1500" dirty="0">
            <a:latin typeface="Arial" panose="020B0604020202020204" pitchFamily="34" charset="0"/>
            <a:cs typeface="Arial" panose="020B0604020202020204" pitchFamily="34" charset="0"/>
          </a:defRPr>
        </a:defPPr>
      </a:lstStyle>
    </a:tx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Energy Community Master.thmx</Template>
  <TotalTime>26372</TotalTime>
  <Words>2128</Words>
  <Application>Microsoft Office PowerPoint</Application>
  <PresentationFormat>On-screen Show (16:10)</PresentationFormat>
  <Paragraphs>510</Paragraphs>
  <Slides>16</Slides>
  <Notes>3</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16</vt:i4>
      </vt:variant>
    </vt:vector>
  </HeadingPairs>
  <TitlesOfParts>
    <vt:vector size="32" baseType="lpstr">
      <vt:lpstr>Algerian</vt:lpstr>
      <vt:lpstr>Arial</vt:lpstr>
      <vt:lpstr>Arial Black</vt:lpstr>
      <vt:lpstr>Calibri</vt:lpstr>
      <vt:lpstr>Calibri Light</vt:lpstr>
      <vt:lpstr>Courier New</vt:lpstr>
      <vt:lpstr>DejaVu Sans</vt:lpstr>
      <vt:lpstr>Gill Sans MT</vt:lpstr>
      <vt:lpstr>NimbusSanL</vt:lpstr>
      <vt:lpstr>Symbol</vt:lpstr>
      <vt:lpstr>Times New Roman</vt:lpstr>
      <vt:lpstr>Wingdings</vt:lpstr>
      <vt:lpstr>MM_menu_tonal_green</vt:lpstr>
      <vt:lpstr>Office Theme</vt:lpstr>
      <vt:lpstr>1_Office Theme</vt:lpstr>
      <vt:lpstr>3_Office Theme</vt:lpstr>
      <vt:lpstr>PowerPoint Presentation</vt:lpstr>
      <vt:lpstr>Content</vt:lpstr>
      <vt:lpstr>Legal framework for regional coordination:  Bringing CEP and NC and GL into the EnC</vt:lpstr>
      <vt:lpstr>PowerPoint Presentation</vt:lpstr>
      <vt:lpstr>PowerPoint Presentation</vt:lpstr>
      <vt:lpstr>PowerPoint Presentation</vt:lpstr>
      <vt:lpstr>PowerPoint Presentation</vt:lpstr>
      <vt:lpstr>Summary of Market Operator and DAM/IDM operator organization in the EU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November</dc:creator>
  <cp:lastModifiedBy>Milka Mumovic</cp:lastModifiedBy>
  <cp:revision>941</cp:revision>
  <cp:lastPrinted>2022-03-21T09:25:37Z</cp:lastPrinted>
  <dcterms:created xsi:type="dcterms:W3CDTF">2013-07-08T10:40:08Z</dcterms:created>
  <dcterms:modified xsi:type="dcterms:W3CDTF">2022-11-29T17:55:50Z</dcterms:modified>
</cp:coreProperties>
</file>