
<file path=[Content_Types].xml><?xml version="1.0" encoding="utf-8"?>
<Types xmlns="http://schemas.openxmlformats.org/package/2006/content-types">
  <Default Extension="emf" ContentType="image/x-emf"/>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35"/>
  </p:notesMasterIdLst>
  <p:sldIdLst>
    <p:sldId id="256" r:id="rId2"/>
    <p:sldId id="257" r:id="rId3"/>
    <p:sldId id="258" r:id="rId4"/>
    <p:sldId id="259" r:id="rId5"/>
    <p:sldId id="260" r:id="rId6"/>
    <p:sldId id="261" r:id="rId7"/>
    <p:sldId id="708" r:id="rId8"/>
    <p:sldId id="718" r:id="rId9"/>
    <p:sldId id="264" r:id="rId10"/>
    <p:sldId id="265" r:id="rId11"/>
    <p:sldId id="266" r:id="rId12"/>
    <p:sldId id="267" r:id="rId13"/>
    <p:sldId id="268" r:id="rId14"/>
    <p:sldId id="269" r:id="rId15"/>
    <p:sldId id="270" r:id="rId16"/>
    <p:sldId id="271" r:id="rId17"/>
    <p:sldId id="272" r:id="rId18"/>
    <p:sldId id="273" r:id="rId19"/>
    <p:sldId id="723" r:id="rId20"/>
    <p:sldId id="275" r:id="rId21"/>
    <p:sldId id="276" r:id="rId22"/>
    <p:sldId id="277" r:id="rId23"/>
    <p:sldId id="278" r:id="rId24"/>
    <p:sldId id="279" r:id="rId25"/>
    <p:sldId id="280" r:id="rId26"/>
    <p:sldId id="281" r:id="rId27"/>
    <p:sldId id="282" r:id="rId28"/>
    <p:sldId id="283" r:id="rId29"/>
    <p:sldId id="717" r:id="rId30"/>
    <p:sldId id="285" r:id="rId31"/>
    <p:sldId id="286" r:id="rId32"/>
    <p:sldId id="287" r:id="rId33"/>
    <p:sldId id="288" r:id="rId34"/>
  </p:sldIdLst>
  <p:sldSz cx="12192000" cy="6858000"/>
  <p:notesSz cx="6669088" cy="9926638"/>
  <p:embeddedFontLst>
    <p:embeddedFont>
      <p:font typeface="Arial Narrow" panose="020B0606020202030204" pitchFamily="34" charset="0"/>
      <p:regular r:id="rId36"/>
      <p:bold r:id="rId37"/>
      <p:italic r:id="rId38"/>
      <p:boldItalic r:id="rId39"/>
    </p:embeddedFont>
    <p:embeddedFont>
      <p:font typeface="Calibri" panose="020F0502020204030204" pitchFamily="34" charset="0"/>
      <p:regular r:id="rId40"/>
      <p:bold r:id="rId41"/>
      <p:italic r:id="rId42"/>
      <p:boldItalic r:id="rId4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3127">
          <p15:clr>
            <a:srgbClr val="A4A3A4"/>
          </p15:clr>
        </p15:guide>
        <p15:guide id="2" pos="2101">
          <p15:clr>
            <a:srgbClr val="A4A3A4"/>
          </p15:clr>
        </p15:guide>
      </p15:notes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44" roundtripDataSignature="AMtx7mjdnPhpKWQiQs2Ch8Zc5HtEqPivZ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125" d="100"/>
          <a:sy n="125" d="100"/>
        </p:scale>
        <p:origin x="-12" y="-282"/>
      </p:cViewPr>
      <p:guideLst>
        <p:guide orient="horz" pos="2160"/>
        <p:guide pos="3840"/>
      </p:guideLst>
    </p:cSldViewPr>
  </p:slideViewPr>
  <p:notesTextViewPr>
    <p:cViewPr>
      <p:scale>
        <a:sx n="1" d="1"/>
        <a:sy n="1" d="1"/>
      </p:scale>
      <p:origin x="0" y="0"/>
    </p:cViewPr>
  </p:notesTextViewPr>
  <p:notesViewPr>
    <p:cSldViewPr snapToGrid="0">
      <p:cViewPr varScale="1">
        <p:scale>
          <a:sx n="100" d="100"/>
          <a:sy n="100" d="100"/>
        </p:scale>
        <p:origin x="0" y="0"/>
      </p:cViewPr>
      <p:guideLst>
        <p:guide orient="horz" pos="3127"/>
        <p:guide pos="210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4.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7.fntdata"/><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customschemas.google.com/relationships/presentationmetadata" Target="meta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43" Type="http://schemas.openxmlformats.org/officeDocument/2006/relationships/font" Target="fonts/font8.fntdata"/><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3.fntdata"/><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font" Target="fonts/font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889938" cy="496332"/>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777607" y="0"/>
            <a:ext cx="2889938" cy="496332"/>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26988" y="744538"/>
            <a:ext cx="6615112"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66909" y="4715154"/>
            <a:ext cx="5335270" cy="4466987"/>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9428583"/>
            <a:ext cx="2889938" cy="496332"/>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777607" y="9428583"/>
            <a:ext cx="2889938" cy="496332"/>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hr-HR"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
        <p:cNvGrpSpPr/>
        <p:nvPr/>
      </p:nvGrpSpPr>
      <p:grpSpPr>
        <a:xfrm>
          <a:off x="0" y="0"/>
          <a:ext cx="0" cy="0"/>
          <a:chOff x="0" y="0"/>
          <a:chExt cx="0" cy="0"/>
        </a:xfrm>
      </p:grpSpPr>
      <p:sp>
        <p:nvSpPr>
          <p:cNvPr id="24" name="Google Shape;24;p1:notes"/>
          <p:cNvSpPr>
            <a:spLocks noGrp="1" noRot="1" noChangeAspect="1"/>
          </p:cNvSpPr>
          <p:nvPr>
            <p:ph type="sldImg" idx="2"/>
          </p:nvPr>
        </p:nvSpPr>
        <p:spPr>
          <a:xfrm>
            <a:off x="26988" y="744538"/>
            <a:ext cx="6615112"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 name="Google Shape;25;p1:notes"/>
          <p:cNvSpPr txBox="1">
            <a:spLocks noGrp="1"/>
          </p:cNvSpPr>
          <p:nvPr>
            <p:ph type="body" idx="1"/>
          </p:nvPr>
        </p:nvSpPr>
        <p:spPr>
          <a:xfrm>
            <a:off x="666909" y="4715154"/>
            <a:ext cx="5335270" cy="44669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6" name="Google Shape;26;p1:notes"/>
          <p:cNvSpPr txBox="1">
            <a:spLocks noGrp="1"/>
          </p:cNvSpPr>
          <p:nvPr>
            <p:ph type="sldNum" idx="12"/>
          </p:nvPr>
        </p:nvSpPr>
        <p:spPr>
          <a:xfrm>
            <a:off x="3777607" y="9428583"/>
            <a:ext cx="2889938" cy="496332"/>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hr-HR" sz="1200" b="0" i="0" u="none" strike="noStrike" cap="none">
                <a:solidFill>
                  <a:srgbClr val="000000"/>
                </a:solidFill>
                <a:latin typeface="Calibri"/>
                <a:ea typeface="Calibri"/>
                <a:cs typeface="Calibri"/>
                <a:sym typeface="Calibri"/>
              </a:rPr>
              <a:t>1</a:t>
            </a:fld>
            <a:endParaRPr sz="1200" b="0" i="0" u="none" strike="noStrike" cap="none" dirty="0">
              <a:solidFill>
                <a:srgbClr val="000000"/>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p11:notes"/>
          <p:cNvSpPr>
            <a:spLocks noGrp="1" noRot="1" noChangeAspect="1"/>
          </p:cNvSpPr>
          <p:nvPr>
            <p:ph type="sldImg" idx="2"/>
          </p:nvPr>
        </p:nvSpPr>
        <p:spPr>
          <a:xfrm>
            <a:off x="26988" y="744538"/>
            <a:ext cx="6615112"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9" name="Google Shape;179;p11:notes"/>
          <p:cNvSpPr txBox="1">
            <a:spLocks noGrp="1"/>
          </p:cNvSpPr>
          <p:nvPr>
            <p:ph type="body" idx="1"/>
          </p:nvPr>
        </p:nvSpPr>
        <p:spPr>
          <a:xfrm>
            <a:off x="666909" y="4715154"/>
            <a:ext cx="5335270" cy="44669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80" name="Google Shape;180;p11:notes"/>
          <p:cNvSpPr txBox="1">
            <a:spLocks noGrp="1"/>
          </p:cNvSpPr>
          <p:nvPr>
            <p:ph type="sldNum" idx="12"/>
          </p:nvPr>
        </p:nvSpPr>
        <p:spPr>
          <a:xfrm>
            <a:off x="3777607" y="9428583"/>
            <a:ext cx="2889938" cy="49633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hr-HR"/>
              <a:t>11</a:t>
            </a:fld>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p12:notes"/>
          <p:cNvSpPr>
            <a:spLocks noGrp="1" noRot="1" noChangeAspect="1"/>
          </p:cNvSpPr>
          <p:nvPr>
            <p:ph type="sldImg" idx="2"/>
          </p:nvPr>
        </p:nvSpPr>
        <p:spPr>
          <a:xfrm>
            <a:off x="26988" y="744538"/>
            <a:ext cx="6615112"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7" name="Google Shape;187;p12:notes"/>
          <p:cNvSpPr txBox="1">
            <a:spLocks noGrp="1"/>
          </p:cNvSpPr>
          <p:nvPr>
            <p:ph type="body" idx="1"/>
          </p:nvPr>
        </p:nvSpPr>
        <p:spPr>
          <a:xfrm>
            <a:off x="666909" y="4715154"/>
            <a:ext cx="5335270" cy="44669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88" name="Google Shape;188;p12:notes"/>
          <p:cNvSpPr txBox="1">
            <a:spLocks noGrp="1"/>
          </p:cNvSpPr>
          <p:nvPr>
            <p:ph type="sldNum" idx="12"/>
          </p:nvPr>
        </p:nvSpPr>
        <p:spPr>
          <a:xfrm>
            <a:off x="3777607" y="9428583"/>
            <a:ext cx="2889938" cy="49633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hr-HR"/>
              <a:t>12</a:t>
            </a:fld>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13:notes"/>
          <p:cNvSpPr txBox="1">
            <a:spLocks noGrp="1"/>
          </p:cNvSpPr>
          <p:nvPr>
            <p:ph type="body" idx="1"/>
          </p:nvPr>
        </p:nvSpPr>
        <p:spPr>
          <a:xfrm>
            <a:off x="666909" y="4715154"/>
            <a:ext cx="5335270" cy="446698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95" name="Google Shape;195;p13:notes"/>
          <p:cNvSpPr>
            <a:spLocks noGrp="1" noRot="1" noChangeAspect="1"/>
          </p:cNvSpPr>
          <p:nvPr>
            <p:ph type="sldImg" idx="2"/>
          </p:nvPr>
        </p:nvSpPr>
        <p:spPr>
          <a:xfrm>
            <a:off x="26988" y="744538"/>
            <a:ext cx="6615112"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14:notes"/>
          <p:cNvSpPr txBox="1">
            <a:spLocks noGrp="1"/>
          </p:cNvSpPr>
          <p:nvPr>
            <p:ph type="body" idx="1"/>
          </p:nvPr>
        </p:nvSpPr>
        <p:spPr>
          <a:xfrm>
            <a:off x="666909" y="4715154"/>
            <a:ext cx="5335270" cy="446698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03" name="Google Shape;203;p14:notes"/>
          <p:cNvSpPr>
            <a:spLocks noGrp="1" noRot="1" noChangeAspect="1"/>
          </p:cNvSpPr>
          <p:nvPr>
            <p:ph type="sldImg" idx="2"/>
          </p:nvPr>
        </p:nvSpPr>
        <p:spPr>
          <a:xfrm>
            <a:off x="26988" y="744538"/>
            <a:ext cx="6615112"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p15:notes"/>
          <p:cNvSpPr txBox="1">
            <a:spLocks noGrp="1"/>
          </p:cNvSpPr>
          <p:nvPr>
            <p:ph type="body" idx="1"/>
          </p:nvPr>
        </p:nvSpPr>
        <p:spPr>
          <a:xfrm>
            <a:off x="666909" y="4715154"/>
            <a:ext cx="5335270" cy="446698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14" name="Google Shape;214;p15:notes"/>
          <p:cNvSpPr>
            <a:spLocks noGrp="1" noRot="1" noChangeAspect="1"/>
          </p:cNvSpPr>
          <p:nvPr>
            <p:ph type="sldImg" idx="2"/>
          </p:nvPr>
        </p:nvSpPr>
        <p:spPr>
          <a:xfrm>
            <a:off x="26988" y="744538"/>
            <a:ext cx="6615112"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16:notes"/>
          <p:cNvSpPr txBox="1">
            <a:spLocks noGrp="1"/>
          </p:cNvSpPr>
          <p:nvPr>
            <p:ph type="body" idx="1"/>
          </p:nvPr>
        </p:nvSpPr>
        <p:spPr>
          <a:xfrm>
            <a:off x="666909" y="4715154"/>
            <a:ext cx="5335270" cy="446698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23" name="Google Shape;223;p16:notes"/>
          <p:cNvSpPr>
            <a:spLocks noGrp="1" noRot="1" noChangeAspect="1"/>
          </p:cNvSpPr>
          <p:nvPr>
            <p:ph type="sldImg" idx="2"/>
          </p:nvPr>
        </p:nvSpPr>
        <p:spPr>
          <a:xfrm>
            <a:off x="26988" y="744538"/>
            <a:ext cx="6615112"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17:notes"/>
          <p:cNvSpPr>
            <a:spLocks noGrp="1" noRot="1" noChangeAspect="1"/>
          </p:cNvSpPr>
          <p:nvPr>
            <p:ph type="sldImg" idx="2"/>
          </p:nvPr>
        </p:nvSpPr>
        <p:spPr>
          <a:xfrm>
            <a:off x="26988" y="744538"/>
            <a:ext cx="6615112"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9" name="Google Shape;229;p17:notes"/>
          <p:cNvSpPr txBox="1">
            <a:spLocks noGrp="1"/>
          </p:cNvSpPr>
          <p:nvPr>
            <p:ph type="body" idx="1"/>
          </p:nvPr>
        </p:nvSpPr>
        <p:spPr>
          <a:xfrm>
            <a:off x="666909" y="4715154"/>
            <a:ext cx="5335270" cy="44669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30" name="Google Shape;230;p17:notes"/>
          <p:cNvSpPr txBox="1">
            <a:spLocks noGrp="1"/>
          </p:cNvSpPr>
          <p:nvPr>
            <p:ph type="sldNum" idx="12"/>
          </p:nvPr>
        </p:nvSpPr>
        <p:spPr>
          <a:xfrm>
            <a:off x="3777607" y="9428583"/>
            <a:ext cx="2889938" cy="49633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hr-HR"/>
              <a:t>17</a:t>
            </a:fld>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p18:notes"/>
          <p:cNvSpPr txBox="1">
            <a:spLocks noGrp="1"/>
          </p:cNvSpPr>
          <p:nvPr>
            <p:ph type="body" idx="1"/>
          </p:nvPr>
        </p:nvSpPr>
        <p:spPr>
          <a:xfrm>
            <a:off x="666909" y="4715154"/>
            <a:ext cx="5335270" cy="446698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41" name="Google Shape;241;p18:notes"/>
          <p:cNvSpPr>
            <a:spLocks noGrp="1" noRot="1" noChangeAspect="1"/>
          </p:cNvSpPr>
          <p:nvPr>
            <p:ph type="sldImg" idx="2"/>
          </p:nvPr>
        </p:nvSpPr>
        <p:spPr>
          <a:xfrm>
            <a:off x="26988" y="744538"/>
            <a:ext cx="6615112"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p20:notes"/>
          <p:cNvSpPr>
            <a:spLocks noGrp="1" noRot="1" noChangeAspect="1"/>
          </p:cNvSpPr>
          <p:nvPr>
            <p:ph type="sldImg" idx="2"/>
          </p:nvPr>
        </p:nvSpPr>
        <p:spPr>
          <a:xfrm>
            <a:off x="26988" y="744538"/>
            <a:ext cx="6615112"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3" name="Google Shape;263;p20:notes"/>
          <p:cNvSpPr txBox="1">
            <a:spLocks noGrp="1"/>
          </p:cNvSpPr>
          <p:nvPr>
            <p:ph type="body" idx="1"/>
          </p:nvPr>
        </p:nvSpPr>
        <p:spPr>
          <a:xfrm>
            <a:off x="666909" y="4715154"/>
            <a:ext cx="5335270" cy="44669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64" name="Google Shape;264;p20:notes"/>
          <p:cNvSpPr txBox="1">
            <a:spLocks noGrp="1"/>
          </p:cNvSpPr>
          <p:nvPr>
            <p:ph type="sldNum" idx="12"/>
          </p:nvPr>
        </p:nvSpPr>
        <p:spPr>
          <a:xfrm>
            <a:off x="3777607" y="9428583"/>
            <a:ext cx="2889938" cy="49633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hr-HR"/>
              <a:t>20</a:t>
            </a:fld>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p21:notes"/>
          <p:cNvSpPr>
            <a:spLocks noGrp="1" noRot="1" noChangeAspect="1"/>
          </p:cNvSpPr>
          <p:nvPr>
            <p:ph type="sldImg" idx="2"/>
          </p:nvPr>
        </p:nvSpPr>
        <p:spPr>
          <a:xfrm>
            <a:off x="26988" y="744538"/>
            <a:ext cx="6615112"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2" name="Google Shape;302;p21:notes"/>
          <p:cNvSpPr txBox="1">
            <a:spLocks noGrp="1"/>
          </p:cNvSpPr>
          <p:nvPr>
            <p:ph type="body" idx="1"/>
          </p:nvPr>
        </p:nvSpPr>
        <p:spPr>
          <a:xfrm>
            <a:off x="666909" y="4715154"/>
            <a:ext cx="5335270" cy="44669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03" name="Google Shape;303;p21:notes"/>
          <p:cNvSpPr txBox="1">
            <a:spLocks noGrp="1"/>
          </p:cNvSpPr>
          <p:nvPr>
            <p:ph type="sldNum" idx="12"/>
          </p:nvPr>
        </p:nvSpPr>
        <p:spPr>
          <a:xfrm>
            <a:off x="3777607" y="9428583"/>
            <a:ext cx="2889938" cy="49633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hr-HR"/>
              <a:t>21</a:t>
            </a:fld>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
        <p:cNvGrpSpPr/>
        <p:nvPr/>
      </p:nvGrpSpPr>
      <p:grpSpPr>
        <a:xfrm>
          <a:off x="0" y="0"/>
          <a:ext cx="0" cy="0"/>
          <a:chOff x="0" y="0"/>
          <a:chExt cx="0" cy="0"/>
        </a:xfrm>
      </p:grpSpPr>
      <p:sp>
        <p:nvSpPr>
          <p:cNvPr id="34" name="Google Shape;34;p2:notes"/>
          <p:cNvSpPr>
            <a:spLocks noGrp="1" noRot="1" noChangeAspect="1"/>
          </p:cNvSpPr>
          <p:nvPr>
            <p:ph type="sldImg" idx="2"/>
          </p:nvPr>
        </p:nvSpPr>
        <p:spPr>
          <a:xfrm>
            <a:off x="26988" y="744538"/>
            <a:ext cx="6615112"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 name="Google Shape;35;p2:notes"/>
          <p:cNvSpPr txBox="1">
            <a:spLocks noGrp="1"/>
          </p:cNvSpPr>
          <p:nvPr>
            <p:ph type="body" idx="1"/>
          </p:nvPr>
        </p:nvSpPr>
        <p:spPr>
          <a:xfrm>
            <a:off x="666909" y="4715154"/>
            <a:ext cx="5335270" cy="44669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6" name="Google Shape;36;p2:notes"/>
          <p:cNvSpPr txBox="1">
            <a:spLocks noGrp="1"/>
          </p:cNvSpPr>
          <p:nvPr>
            <p:ph type="sldNum" idx="12"/>
          </p:nvPr>
        </p:nvSpPr>
        <p:spPr>
          <a:xfrm>
            <a:off x="3777607" y="9428583"/>
            <a:ext cx="2889938" cy="49633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hr-HR"/>
              <a:t>2</a:t>
            </a:fld>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p22:notes"/>
          <p:cNvSpPr>
            <a:spLocks noGrp="1" noRot="1" noChangeAspect="1"/>
          </p:cNvSpPr>
          <p:nvPr>
            <p:ph type="sldImg" idx="2"/>
          </p:nvPr>
        </p:nvSpPr>
        <p:spPr>
          <a:xfrm>
            <a:off x="26988" y="744538"/>
            <a:ext cx="6615112"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9" name="Google Shape;339;p22:notes"/>
          <p:cNvSpPr txBox="1">
            <a:spLocks noGrp="1"/>
          </p:cNvSpPr>
          <p:nvPr>
            <p:ph type="body" idx="1"/>
          </p:nvPr>
        </p:nvSpPr>
        <p:spPr>
          <a:xfrm>
            <a:off x="666909" y="4715154"/>
            <a:ext cx="5335270" cy="44669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40" name="Google Shape;340;p22:notes"/>
          <p:cNvSpPr txBox="1">
            <a:spLocks noGrp="1"/>
          </p:cNvSpPr>
          <p:nvPr>
            <p:ph type="sldNum" idx="12"/>
          </p:nvPr>
        </p:nvSpPr>
        <p:spPr>
          <a:xfrm>
            <a:off x="3777607" y="9428583"/>
            <a:ext cx="2889938" cy="49633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hr-HR"/>
              <a:t>22</a:t>
            </a:fld>
            <a:endParaRPr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23:notes"/>
          <p:cNvSpPr txBox="1">
            <a:spLocks noGrp="1"/>
          </p:cNvSpPr>
          <p:nvPr>
            <p:ph type="body" idx="1"/>
          </p:nvPr>
        </p:nvSpPr>
        <p:spPr>
          <a:xfrm>
            <a:off x="666909" y="4715154"/>
            <a:ext cx="5335270" cy="446698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58" name="Google Shape;358;p23:notes"/>
          <p:cNvSpPr>
            <a:spLocks noGrp="1" noRot="1" noChangeAspect="1"/>
          </p:cNvSpPr>
          <p:nvPr>
            <p:ph type="sldImg" idx="2"/>
          </p:nvPr>
        </p:nvSpPr>
        <p:spPr>
          <a:xfrm>
            <a:off x="26988" y="744538"/>
            <a:ext cx="6615112"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p24:notes"/>
          <p:cNvSpPr>
            <a:spLocks noGrp="1" noRot="1" noChangeAspect="1"/>
          </p:cNvSpPr>
          <p:nvPr>
            <p:ph type="sldImg" idx="2"/>
          </p:nvPr>
        </p:nvSpPr>
        <p:spPr>
          <a:xfrm>
            <a:off x="26988" y="744538"/>
            <a:ext cx="6615112"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8" name="Google Shape;368;p24:notes"/>
          <p:cNvSpPr txBox="1">
            <a:spLocks noGrp="1"/>
          </p:cNvSpPr>
          <p:nvPr>
            <p:ph type="body" idx="1"/>
          </p:nvPr>
        </p:nvSpPr>
        <p:spPr>
          <a:xfrm>
            <a:off x="666909" y="4715154"/>
            <a:ext cx="5335270" cy="44669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69" name="Google Shape;369;p24:notes"/>
          <p:cNvSpPr txBox="1">
            <a:spLocks noGrp="1"/>
          </p:cNvSpPr>
          <p:nvPr>
            <p:ph type="sldNum" idx="12"/>
          </p:nvPr>
        </p:nvSpPr>
        <p:spPr>
          <a:xfrm>
            <a:off x="3777607" y="9428583"/>
            <a:ext cx="2889938" cy="49633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hr-HR"/>
              <a:t>24</a:t>
            </a:fld>
            <a:endParaRPr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p25:notes"/>
          <p:cNvSpPr txBox="1">
            <a:spLocks noGrp="1"/>
          </p:cNvSpPr>
          <p:nvPr>
            <p:ph type="body" idx="1"/>
          </p:nvPr>
        </p:nvSpPr>
        <p:spPr>
          <a:xfrm>
            <a:off x="666909" y="4715154"/>
            <a:ext cx="5335270" cy="446698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79" name="Google Shape;379;p25:notes"/>
          <p:cNvSpPr>
            <a:spLocks noGrp="1" noRot="1" noChangeAspect="1"/>
          </p:cNvSpPr>
          <p:nvPr>
            <p:ph type="sldImg" idx="2"/>
          </p:nvPr>
        </p:nvSpPr>
        <p:spPr>
          <a:xfrm>
            <a:off x="26988" y="744538"/>
            <a:ext cx="6615112"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p26:notes"/>
          <p:cNvSpPr>
            <a:spLocks noGrp="1" noRot="1" noChangeAspect="1"/>
          </p:cNvSpPr>
          <p:nvPr>
            <p:ph type="sldImg" idx="2"/>
          </p:nvPr>
        </p:nvSpPr>
        <p:spPr>
          <a:xfrm>
            <a:off x="26988" y="744538"/>
            <a:ext cx="6615112"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3" name="Google Shape;393;p26:notes"/>
          <p:cNvSpPr txBox="1">
            <a:spLocks noGrp="1"/>
          </p:cNvSpPr>
          <p:nvPr>
            <p:ph type="body" idx="1"/>
          </p:nvPr>
        </p:nvSpPr>
        <p:spPr>
          <a:xfrm>
            <a:off x="666909" y="4715154"/>
            <a:ext cx="5335270" cy="44669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94" name="Google Shape;394;p26:notes"/>
          <p:cNvSpPr txBox="1">
            <a:spLocks noGrp="1"/>
          </p:cNvSpPr>
          <p:nvPr>
            <p:ph type="sldNum" idx="12"/>
          </p:nvPr>
        </p:nvSpPr>
        <p:spPr>
          <a:xfrm>
            <a:off x="3777607" y="9428583"/>
            <a:ext cx="2889938" cy="49633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hr-HR"/>
              <a:t>26</a:t>
            </a:fld>
            <a:endParaRPr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p27:notes"/>
          <p:cNvSpPr txBox="1">
            <a:spLocks noGrp="1"/>
          </p:cNvSpPr>
          <p:nvPr>
            <p:ph type="body" idx="1"/>
          </p:nvPr>
        </p:nvSpPr>
        <p:spPr>
          <a:xfrm>
            <a:off x="666909" y="4715154"/>
            <a:ext cx="5335270" cy="446698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08" name="Google Shape;408;p27:notes"/>
          <p:cNvSpPr>
            <a:spLocks noGrp="1" noRot="1" noChangeAspect="1"/>
          </p:cNvSpPr>
          <p:nvPr>
            <p:ph type="sldImg" idx="2"/>
          </p:nvPr>
        </p:nvSpPr>
        <p:spPr>
          <a:xfrm>
            <a:off x="26988" y="744538"/>
            <a:ext cx="6615112"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p28:notes"/>
          <p:cNvSpPr txBox="1">
            <a:spLocks noGrp="1"/>
          </p:cNvSpPr>
          <p:nvPr>
            <p:ph type="body" idx="1"/>
          </p:nvPr>
        </p:nvSpPr>
        <p:spPr>
          <a:xfrm>
            <a:off x="666909" y="4715154"/>
            <a:ext cx="5335270" cy="446698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24" name="Google Shape;424;p28:notes"/>
          <p:cNvSpPr>
            <a:spLocks noGrp="1" noRot="1" noChangeAspect="1"/>
          </p:cNvSpPr>
          <p:nvPr>
            <p:ph type="sldImg" idx="2"/>
          </p:nvPr>
        </p:nvSpPr>
        <p:spPr>
          <a:xfrm>
            <a:off x="26988" y="744538"/>
            <a:ext cx="6615112"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p30:notes"/>
          <p:cNvSpPr txBox="1">
            <a:spLocks noGrp="1"/>
          </p:cNvSpPr>
          <p:nvPr>
            <p:ph type="body" idx="1"/>
          </p:nvPr>
        </p:nvSpPr>
        <p:spPr>
          <a:xfrm>
            <a:off x="666909" y="4715154"/>
            <a:ext cx="5335270" cy="446698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47" name="Google Shape;447;p30:notes"/>
          <p:cNvSpPr>
            <a:spLocks noGrp="1" noRot="1" noChangeAspect="1"/>
          </p:cNvSpPr>
          <p:nvPr>
            <p:ph type="sldImg" idx="2"/>
          </p:nvPr>
        </p:nvSpPr>
        <p:spPr>
          <a:xfrm>
            <a:off x="26988" y="744538"/>
            <a:ext cx="6615112"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p31:notes"/>
          <p:cNvSpPr>
            <a:spLocks noGrp="1" noRot="1" noChangeAspect="1"/>
          </p:cNvSpPr>
          <p:nvPr>
            <p:ph type="sldImg" idx="2"/>
          </p:nvPr>
        </p:nvSpPr>
        <p:spPr>
          <a:xfrm>
            <a:off x="26988" y="744538"/>
            <a:ext cx="6615112"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3" name="Google Shape;453;p31:notes"/>
          <p:cNvSpPr txBox="1">
            <a:spLocks noGrp="1"/>
          </p:cNvSpPr>
          <p:nvPr>
            <p:ph type="body" idx="1"/>
          </p:nvPr>
        </p:nvSpPr>
        <p:spPr>
          <a:xfrm>
            <a:off x="666909" y="4715154"/>
            <a:ext cx="5335270" cy="44669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54" name="Google Shape;454;p31:notes"/>
          <p:cNvSpPr txBox="1">
            <a:spLocks noGrp="1"/>
          </p:cNvSpPr>
          <p:nvPr>
            <p:ph type="sldNum" idx="12"/>
          </p:nvPr>
        </p:nvSpPr>
        <p:spPr>
          <a:xfrm>
            <a:off x="3777607" y="9428583"/>
            <a:ext cx="2889938" cy="49633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hr-HR"/>
              <a:t>31</a:t>
            </a:fld>
            <a:endParaRPr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Google Shape;458;p32:notes"/>
          <p:cNvSpPr txBox="1">
            <a:spLocks noGrp="1"/>
          </p:cNvSpPr>
          <p:nvPr>
            <p:ph type="body" idx="1"/>
          </p:nvPr>
        </p:nvSpPr>
        <p:spPr>
          <a:xfrm>
            <a:off x="666909" y="4715154"/>
            <a:ext cx="5335270" cy="446698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9" name="Google Shape;459;p32:notes"/>
          <p:cNvSpPr>
            <a:spLocks noGrp="1" noRot="1" noChangeAspect="1"/>
          </p:cNvSpPr>
          <p:nvPr>
            <p:ph type="sldImg" idx="2"/>
          </p:nvPr>
        </p:nvSpPr>
        <p:spPr>
          <a:xfrm>
            <a:off x="26988" y="744538"/>
            <a:ext cx="6615112"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
        <p:cNvGrpSpPr/>
        <p:nvPr/>
      </p:nvGrpSpPr>
      <p:grpSpPr>
        <a:xfrm>
          <a:off x="0" y="0"/>
          <a:ext cx="0" cy="0"/>
          <a:chOff x="0" y="0"/>
          <a:chExt cx="0" cy="0"/>
        </a:xfrm>
      </p:grpSpPr>
      <p:sp>
        <p:nvSpPr>
          <p:cNvPr id="41" name="Google Shape;41;p3:notes"/>
          <p:cNvSpPr txBox="1">
            <a:spLocks noGrp="1"/>
          </p:cNvSpPr>
          <p:nvPr>
            <p:ph type="body" idx="1"/>
          </p:nvPr>
        </p:nvSpPr>
        <p:spPr>
          <a:xfrm>
            <a:off x="666909" y="4715154"/>
            <a:ext cx="5335270" cy="446698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2" name="Google Shape;42;p3:notes"/>
          <p:cNvSpPr>
            <a:spLocks noGrp="1" noRot="1" noChangeAspect="1"/>
          </p:cNvSpPr>
          <p:nvPr>
            <p:ph type="sldImg" idx="2"/>
          </p:nvPr>
        </p:nvSpPr>
        <p:spPr>
          <a:xfrm>
            <a:off x="26988" y="744538"/>
            <a:ext cx="6615112"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p33:notes"/>
          <p:cNvSpPr txBox="1">
            <a:spLocks noGrp="1"/>
          </p:cNvSpPr>
          <p:nvPr>
            <p:ph type="body" idx="1"/>
          </p:nvPr>
        </p:nvSpPr>
        <p:spPr>
          <a:xfrm>
            <a:off x="666909" y="4715154"/>
            <a:ext cx="5335270" cy="446698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5" name="Google Shape;465;p33:notes"/>
          <p:cNvSpPr>
            <a:spLocks noGrp="1" noRot="1" noChangeAspect="1"/>
          </p:cNvSpPr>
          <p:nvPr>
            <p:ph type="sldImg" idx="2"/>
          </p:nvPr>
        </p:nvSpPr>
        <p:spPr>
          <a:xfrm>
            <a:off x="26988" y="744538"/>
            <a:ext cx="6615112"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4:notes"/>
          <p:cNvSpPr>
            <a:spLocks noGrp="1" noRot="1" noChangeAspect="1"/>
          </p:cNvSpPr>
          <p:nvPr>
            <p:ph type="sldImg" idx="2"/>
          </p:nvPr>
        </p:nvSpPr>
        <p:spPr>
          <a:xfrm>
            <a:off x="26988" y="744538"/>
            <a:ext cx="6615112"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4:notes"/>
          <p:cNvSpPr txBox="1">
            <a:spLocks noGrp="1"/>
          </p:cNvSpPr>
          <p:nvPr>
            <p:ph type="body" idx="1"/>
          </p:nvPr>
        </p:nvSpPr>
        <p:spPr>
          <a:xfrm>
            <a:off x="666909" y="4715154"/>
            <a:ext cx="5335270" cy="44669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87" name="Google Shape;87;p4:notes"/>
          <p:cNvSpPr txBox="1">
            <a:spLocks noGrp="1"/>
          </p:cNvSpPr>
          <p:nvPr>
            <p:ph type="sldNum" idx="12"/>
          </p:nvPr>
        </p:nvSpPr>
        <p:spPr>
          <a:xfrm>
            <a:off x="3777607" y="9428583"/>
            <a:ext cx="2889938" cy="49633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hr-HR"/>
              <a:t>4</a:t>
            </a:fld>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5:notes"/>
          <p:cNvSpPr>
            <a:spLocks noGrp="1" noRot="1" noChangeAspect="1"/>
          </p:cNvSpPr>
          <p:nvPr>
            <p:ph type="sldImg" idx="2"/>
          </p:nvPr>
        </p:nvSpPr>
        <p:spPr>
          <a:xfrm>
            <a:off x="26988" y="744538"/>
            <a:ext cx="6615112"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 name="Google Shape;99;p5:notes"/>
          <p:cNvSpPr txBox="1">
            <a:spLocks noGrp="1"/>
          </p:cNvSpPr>
          <p:nvPr>
            <p:ph type="body" idx="1"/>
          </p:nvPr>
        </p:nvSpPr>
        <p:spPr>
          <a:xfrm>
            <a:off x="666909" y="4715154"/>
            <a:ext cx="5335270" cy="44669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00" name="Google Shape;100;p5:notes"/>
          <p:cNvSpPr txBox="1">
            <a:spLocks noGrp="1"/>
          </p:cNvSpPr>
          <p:nvPr>
            <p:ph type="sldNum" idx="12"/>
          </p:nvPr>
        </p:nvSpPr>
        <p:spPr>
          <a:xfrm>
            <a:off x="3777607" y="9428583"/>
            <a:ext cx="2889938" cy="49633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hr-HR"/>
              <a:t>5</a:t>
            </a:fld>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6:notes"/>
          <p:cNvSpPr txBox="1">
            <a:spLocks noGrp="1"/>
          </p:cNvSpPr>
          <p:nvPr>
            <p:ph type="body" idx="1"/>
          </p:nvPr>
        </p:nvSpPr>
        <p:spPr>
          <a:xfrm>
            <a:off x="666909" y="4715154"/>
            <a:ext cx="5335270" cy="446698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11" name="Google Shape;111;p6:notes"/>
          <p:cNvSpPr>
            <a:spLocks noGrp="1" noRot="1" noChangeAspect="1"/>
          </p:cNvSpPr>
          <p:nvPr>
            <p:ph type="sldImg" idx="2"/>
          </p:nvPr>
        </p:nvSpPr>
        <p:spPr>
          <a:xfrm>
            <a:off x="26988" y="744538"/>
            <a:ext cx="6615112"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dirty="0"/>
          </a:p>
        </p:txBody>
      </p:sp>
      <p:sp>
        <p:nvSpPr>
          <p:cNvPr id="4" name="Slide Number Placeholder 3"/>
          <p:cNvSpPr>
            <a:spLocks noGrp="1"/>
          </p:cNvSpPr>
          <p:nvPr>
            <p:ph type="sldNum" sz="quarter" idx="5"/>
          </p:nvPr>
        </p:nvSpPr>
        <p:spPr/>
        <p:txBody>
          <a:bodyPr/>
          <a:lstStyle/>
          <a:p>
            <a:fld id="{9AFCF851-35E1-4E86-9263-A461332567F2}" type="slidenum">
              <a:rPr lang="hr-HR" smtClean="0"/>
              <a:pPr/>
              <a:t>7</a:t>
            </a:fld>
            <a:endParaRPr lang="hr-HR"/>
          </a:p>
        </p:txBody>
      </p:sp>
    </p:spTree>
    <p:extLst>
      <p:ext uri="{BB962C8B-B14F-4D97-AF65-F5344CB8AC3E}">
        <p14:creationId xmlns:p14="http://schemas.microsoft.com/office/powerpoint/2010/main" val="3763994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9:notes"/>
          <p:cNvSpPr>
            <a:spLocks noGrp="1" noRot="1" noChangeAspect="1"/>
          </p:cNvSpPr>
          <p:nvPr>
            <p:ph type="sldImg" idx="2"/>
          </p:nvPr>
        </p:nvSpPr>
        <p:spPr>
          <a:xfrm>
            <a:off x="26988" y="744538"/>
            <a:ext cx="6615112"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7" name="Google Shape;157;p9:notes"/>
          <p:cNvSpPr txBox="1">
            <a:spLocks noGrp="1"/>
          </p:cNvSpPr>
          <p:nvPr>
            <p:ph type="body" idx="1"/>
          </p:nvPr>
        </p:nvSpPr>
        <p:spPr>
          <a:xfrm>
            <a:off x="666909" y="4715154"/>
            <a:ext cx="5335270" cy="44669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58" name="Google Shape;158;p9:notes"/>
          <p:cNvSpPr txBox="1">
            <a:spLocks noGrp="1"/>
          </p:cNvSpPr>
          <p:nvPr>
            <p:ph type="sldNum" idx="12"/>
          </p:nvPr>
        </p:nvSpPr>
        <p:spPr>
          <a:xfrm>
            <a:off x="3777607" y="9428583"/>
            <a:ext cx="2889938" cy="49633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hr-HR"/>
              <a:t>9</a:t>
            </a:fld>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p10:notes"/>
          <p:cNvSpPr txBox="1">
            <a:spLocks noGrp="1"/>
          </p:cNvSpPr>
          <p:nvPr>
            <p:ph type="body" idx="1"/>
          </p:nvPr>
        </p:nvSpPr>
        <p:spPr>
          <a:xfrm>
            <a:off x="666909" y="4715154"/>
            <a:ext cx="5335270" cy="446698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73" name="Google Shape;173;p10:notes"/>
          <p:cNvSpPr>
            <a:spLocks noGrp="1" noRot="1" noChangeAspect="1"/>
          </p:cNvSpPr>
          <p:nvPr>
            <p:ph type="sldImg" idx="2"/>
          </p:nvPr>
        </p:nvSpPr>
        <p:spPr>
          <a:xfrm>
            <a:off x="26988" y="744538"/>
            <a:ext cx="6615112"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Naslovna 2">
  <p:cSld name="Naslovna 2">
    <p:spTree>
      <p:nvGrpSpPr>
        <p:cNvPr id="1" name="Shape 11"/>
        <p:cNvGrpSpPr/>
        <p:nvPr/>
      </p:nvGrpSpPr>
      <p:grpSpPr>
        <a:xfrm>
          <a:off x="0" y="0"/>
          <a:ext cx="0" cy="0"/>
          <a:chOff x="0" y="0"/>
          <a:chExt cx="0" cy="0"/>
        </a:xfrm>
      </p:grpSpPr>
      <p:sp>
        <p:nvSpPr>
          <p:cNvPr id="12" name="Google Shape;12;p35"/>
          <p:cNvSpPr txBox="1">
            <a:spLocks noGrp="1"/>
          </p:cNvSpPr>
          <p:nvPr>
            <p:ph type="dt" idx="10"/>
          </p:nvPr>
        </p:nvSpPr>
        <p:spPr>
          <a:xfrm>
            <a:off x="1248000" y="5832000"/>
            <a:ext cx="5136032" cy="288000"/>
          </a:xfrm>
          <a:prstGeom prst="rect">
            <a:avLst/>
          </a:prstGeom>
          <a:noFill/>
          <a:ln>
            <a:noFill/>
          </a:ln>
        </p:spPr>
        <p:txBody>
          <a:bodyPr spcFirstLastPara="1" wrap="square" lIns="0" tIns="36000" rIns="0" bIns="36000" anchor="ctr" anchorCtr="0">
            <a:noAutofit/>
          </a:bodyPr>
          <a:lstStyle>
            <a:lvl1pPr lvl="0" algn="l">
              <a:spcBef>
                <a:spcPts val="0"/>
              </a:spcBef>
              <a:spcAft>
                <a:spcPts val="0"/>
              </a:spcAft>
              <a:buSzPts val="1400"/>
              <a:buNone/>
              <a:defRPr sz="1400">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 name="Google Shape;13;p35"/>
          <p:cNvSpPr/>
          <p:nvPr/>
        </p:nvSpPr>
        <p:spPr>
          <a:xfrm>
            <a:off x="0" y="0"/>
            <a:ext cx="335360" cy="6858000"/>
          </a:xfrm>
          <a:prstGeom prst="rect">
            <a:avLst/>
          </a:prstGeom>
          <a:solidFill>
            <a:srgbClr val="C3281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Narrow"/>
              <a:ea typeface="Arial Narrow"/>
              <a:cs typeface="Arial Narrow"/>
              <a:sym typeface="Arial Narrow"/>
            </a:endParaRPr>
          </a:p>
        </p:txBody>
      </p:sp>
      <p:pic>
        <p:nvPicPr>
          <p:cNvPr id="14" name="Google Shape;14;p35"/>
          <p:cNvPicPr preferRelativeResize="0"/>
          <p:nvPr/>
        </p:nvPicPr>
        <p:blipFill rotWithShape="1">
          <a:blip r:embed="rId2">
            <a:alphaModFix/>
          </a:blip>
          <a:srcRect/>
          <a:stretch/>
        </p:blipFill>
        <p:spPr>
          <a:xfrm>
            <a:off x="143339" y="0"/>
            <a:ext cx="381000" cy="6858000"/>
          </a:xfrm>
          <a:prstGeom prst="rect">
            <a:avLst/>
          </a:prstGeom>
          <a:noFill/>
          <a:ln>
            <a:noFill/>
          </a:ln>
        </p:spPr>
      </p:pic>
      <p:sp>
        <p:nvSpPr>
          <p:cNvPr id="15" name="Google Shape;15;p35"/>
          <p:cNvSpPr txBox="1">
            <a:spLocks noGrp="1"/>
          </p:cNvSpPr>
          <p:nvPr>
            <p:ph type="title"/>
          </p:nvPr>
        </p:nvSpPr>
        <p:spPr>
          <a:xfrm>
            <a:off x="1248000" y="2289298"/>
            <a:ext cx="9696011" cy="2279404"/>
          </a:xfrm>
          <a:prstGeom prst="rect">
            <a:avLst/>
          </a:prstGeom>
          <a:noFill/>
          <a:ln>
            <a:noFill/>
          </a:ln>
        </p:spPr>
        <p:txBody>
          <a:bodyPr spcFirstLastPara="1" wrap="square" lIns="0" tIns="36000" rIns="0" bIns="36000" anchor="t" anchorCtr="0">
            <a:noAutofit/>
          </a:bodyPr>
          <a:lstStyle>
            <a:lvl1pPr marR="0" lvl="0" algn="ctr" rtl="0">
              <a:spcBef>
                <a:spcPts val="0"/>
              </a:spcBef>
              <a:spcAft>
                <a:spcPts val="0"/>
              </a:spcAft>
              <a:buClr>
                <a:schemeClr val="dk1"/>
              </a:buClr>
              <a:buSzPts val="4000"/>
              <a:buFont typeface="Arial Narrow"/>
              <a:buNone/>
              <a:defRPr sz="4000" b="0" i="0" u="none" strike="noStrike" cap="none">
                <a:solidFill>
                  <a:schemeClr val="dk1"/>
                </a:solidFill>
                <a:latin typeface="Arial Narrow"/>
                <a:ea typeface="Arial Narrow"/>
                <a:cs typeface="Arial Narrow"/>
                <a:sym typeface="Arial Narrow"/>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pic>
        <p:nvPicPr>
          <p:cNvPr id="16" name="Google Shape;16;p35"/>
          <p:cNvPicPr preferRelativeResize="0"/>
          <p:nvPr/>
        </p:nvPicPr>
        <p:blipFill rotWithShape="1">
          <a:blip r:embed="rId3">
            <a:alphaModFix/>
          </a:blip>
          <a:srcRect/>
          <a:stretch/>
        </p:blipFill>
        <p:spPr>
          <a:xfrm>
            <a:off x="1250174" y="332656"/>
            <a:ext cx="3360375" cy="1235104"/>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Osnovni layout - podloga">
  <p:cSld name="Osnovni layout - podloga">
    <p:spTree>
      <p:nvGrpSpPr>
        <p:cNvPr id="1" name="Shape 17"/>
        <p:cNvGrpSpPr/>
        <p:nvPr/>
      </p:nvGrpSpPr>
      <p:grpSpPr>
        <a:xfrm>
          <a:off x="0" y="0"/>
          <a:ext cx="0" cy="0"/>
          <a:chOff x="0" y="0"/>
          <a:chExt cx="0" cy="0"/>
        </a:xfrm>
      </p:grpSpPr>
      <p:sp>
        <p:nvSpPr>
          <p:cNvPr id="18" name="Google Shape;18;p36"/>
          <p:cNvSpPr txBox="1"/>
          <p:nvPr/>
        </p:nvSpPr>
        <p:spPr>
          <a:xfrm>
            <a:off x="11355806" y="6474242"/>
            <a:ext cx="623541" cy="123111"/>
          </a:xfrm>
          <a:prstGeom prst="rect">
            <a:avLst/>
          </a:prstGeom>
          <a:noFill/>
          <a:ln>
            <a:noFill/>
          </a:ln>
        </p:spPr>
        <p:txBody>
          <a:bodyPr spcFirstLastPara="1" wrap="square" lIns="0" tIns="0" rIns="0" bIns="0" anchor="ctr" anchorCtr="0">
            <a:spAutoFit/>
          </a:bodyPr>
          <a:lstStyle/>
          <a:p>
            <a:pPr marL="0" marR="0" lvl="0" indent="0" algn="r" rtl="0">
              <a:lnSpc>
                <a:spcPct val="100000"/>
              </a:lnSpc>
              <a:spcBef>
                <a:spcPts val="0"/>
              </a:spcBef>
              <a:spcAft>
                <a:spcPts val="0"/>
              </a:spcAft>
              <a:buClr>
                <a:schemeClr val="dk1"/>
              </a:buClr>
              <a:buSzPts val="800"/>
              <a:buFont typeface="Arial Narrow"/>
              <a:buNone/>
            </a:pPr>
            <a:fld id="{00000000-1234-1234-1234-123412341234}" type="slidenum">
              <a:rPr lang="hr-HR" sz="800">
                <a:solidFill>
                  <a:schemeClr val="dk1"/>
                </a:solidFill>
                <a:latin typeface="Arial Narrow"/>
                <a:ea typeface="Arial Narrow"/>
                <a:cs typeface="Arial Narrow"/>
                <a:sym typeface="Arial Narrow"/>
              </a:rPr>
              <a:t>‹#›</a:t>
            </a:fld>
            <a:r>
              <a:rPr lang="hr-HR" sz="800">
                <a:solidFill>
                  <a:schemeClr val="dk1"/>
                </a:solidFill>
                <a:latin typeface="Arial Narrow"/>
                <a:ea typeface="Arial Narrow"/>
                <a:cs typeface="Arial Narrow"/>
                <a:sym typeface="Arial Narrow"/>
              </a:rPr>
              <a:t> </a:t>
            </a:r>
            <a:endParaRPr/>
          </a:p>
        </p:txBody>
      </p:sp>
      <p:sp>
        <p:nvSpPr>
          <p:cNvPr id="19" name="Google Shape;19;p36"/>
          <p:cNvSpPr/>
          <p:nvPr/>
        </p:nvSpPr>
        <p:spPr>
          <a:xfrm>
            <a:off x="0" y="0"/>
            <a:ext cx="335360" cy="6858000"/>
          </a:xfrm>
          <a:prstGeom prst="rect">
            <a:avLst/>
          </a:prstGeom>
          <a:solidFill>
            <a:srgbClr val="C3281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pic>
        <p:nvPicPr>
          <p:cNvPr id="20" name="Google Shape;20;p36"/>
          <p:cNvPicPr preferRelativeResize="0"/>
          <p:nvPr/>
        </p:nvPicPr>
        <p:blipFill rotWithShape="1">
          <a:blip r:embed="rId2">
            <a:alphaModFix/>
          </a:blip>
          <a:srcRect/>
          <a:stretch/>
        </p:blipFill>
        <p:spPr>
          <a:xfrm>
            <a:off x="143339" y="0"/>
            <a:ext cx="381000" cy="6858000"/>
          </a:xfrm>
          <a:prstGeom prst="rect">
            <a:avLst/>
          </a:prstGeom>
          <a:noFill/>
          <a:ln>
            <a:noFill/>
          </a:ln>
        </p:spPr>
      </p:pic>
      <p:sp>
        <p:nvSpPr>
          <p:cNvPr id="21" name="Google Shape;21;p36"/>
          <p:cNvSpPr txBox="1">
            <a:spLocks noGrp="1"/>
          </p:cNvSpPr>
          <p:nvPr>
            <p:ph type="title"/>
          </p:nvPr>
        </p:nvSpPr>
        <p:spPr>
          <a:xfrm>
            <a:off x="1006547" y="116632"/>
            <a:ext cx="10972800" cy="936104"/>
          </a:xfrm>
          <a:prstGeom prst="rect">
            <a:avLst/>
          </a:prstGeom>
          <a:noFill/>
          <a:ln>
            <a:noFill/>
          </a:ln>
        </p:spPr>
        <p:txBody>
          <a:bodyPr spcFirstLastPara="1" wrap="square" lIns="0" tIns="0" rIns="0" bIns="0" anchor="ctr" anchorCtr="0">
            <a:noAutofit/>
          </a:bodyPr>
          <a:lstStyle>
            <a:lvl1pPr marR="0" lvl="0" algn="ctr" rtl="0">
              <a:spcBef>
                <a:spcPts val="0"/>
              </a:spcBef>
              <a:spcAft>
                <a:spcPts val="0"/>
              </a:spcAft>
              <a:buClr>
                <a:schemeClr val="accent1"/>
              </a:buClr>
              <a:buSzPts val="3000"/>
              <a:buFont typeface="Arial Narrow"/>
              <a:buNone/>
              <a:defRPr sz="3000" b="1" i="0" u="none" strike="noStrike" cap="none">
                <a:solidFill>
                  <a:schemeClr val="accent1"/>
                </a:solidFill>
                <a:latin typeface="Arial Narrow"/>
                <a:ea typeface="Arial Narrow"/>
                <a:cs typeface="Arial Narrow"/>
                <a:sym typeface="Arial Narrow"/>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2" name="Google Shape;22;p36"/>
          <p:cNvSpPr txBox="1">
            <a:spLocks noGrp="1"/>
          </p:cNvSpPr>
          <p:nvPr>
            <p:ph type="body" idx="1"/>
          </p:nvPr>
        </p:nvSpPr>
        <p:spPr>
          <a:xfrm>
            <a:off x="1007534" y="1186300"/>
            <a:ext cx="10945284" cy="5050988"/>
          </a:xfrm>
          <a:prstGeom prst="rect">
            <a:avLst/>
          </a:prstGeom>
          <a:noFill/>
          <a:ln>
            <a:noFill/>
          </a:ln>
        </p:spPr>
        <p:txBody>
          <a:bodyPr spcFirstLastPara="1" wrap="square" lIns="91425" tIns="45700" rIns="91425" bIns="45700" anchor="t" anchorCtr="0">
            <a:noAutofit/>
          </a:bodyPr>
          <a:lstStyle>
            <a:lvl1pPr marL="457200" marR="0" lvl="0" indent="-355600" algn="l" rtl="0">
              <a:spcBef>
                <a:spcPts val="400"/>
              </a:spcBef>
              <a:spcAft>
                <a:spcPts val="0"/>
              </a:spcAft>
              <a:buClr>
                <a:schemeClr val="dk1"/>
              </a:buClr>
              <a:buSzPts val="2000"/>
              <a:buFont typeface="Noto Sans Symbols"/>
              <a:buChar char="▪"/>
              <a:defRPr sz="2000" b="0" i="0" u="none" strike="noStrike" cap="none">
                <a:solidFill>
                  <a:schemeClr val="dk1"/>
                </a:solidFill>
                <a:latin typeface="Arial Narrow"/>
                <a:ea typeface="Arial Narrow"/>
                <a:cs typeface="Arial Narrow"/>
                <a:sym typeface="Arial Narrow"/>
              </a:defRPr>
            </a:lvl1pPr>
            <a:lvl2pPr marL="914400" marR="0" lvl="1" indent="-342900" algn="l" rtl="0">
              <a:spcBef>
                <a:spcPts val="1200"/>
              </a:spcBef>
              <a:spcAft>
                <a:spcPts val="0"/>
              </a:spcAft>
              <a:buClr>
                <a:schemeClr val="dk1"/>
              </a:buClr>
              <a:buSzPts val="1800"/>
              <a:buFont typeface="Arial"/>
              <a:buChar char="–"/>
              <a:defRPr sz="1800" b="0" i="0" u="none" strike="noStrike" cap="none">
                <a:solidFill>
                  <a:schemeClr val="dk1"/>
                </a:solidFill>
                <a:latin typeface="Arial Narrow"/>
                <a:ea typeface="Arial Narrow"/>
                <a:cs typeface="Arial Narrow"/>
                <a:sym typeface="Arial Narrow"/>
              </a:defRPr>
            </a:lvl2pPr>
            <a:lvl3pPr marL="1371600" marR="0" lvl="2"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Narrow"/>
                <a:ea typeface="Arial Narrow"/>
                <a:cs typeface="Arial Narrow"/>
                <a:sym typeface="Arial Narrow"/>
              </a:defRPr>
            </a:lvl3pPr>
            <a:lvl4pPr marL="1828800" marR="0" lvl="3" indent="-317500" algn="l" rtl="0">
              <a:spcBef>
                <a:spcPts val="280"/>
              </a:spcBef>
              <a:spcAft>
                <a:spcPts val="0"/>
              </a:spcAft>
              <a:buClr>
                <a:schemeClr val="dk1"/>
              </a:buClr>
              <a:buSzPts val="1400"/>
              <a:buFont typeface="Arial"/>
              <a:buChar char="–"/>
              <a:defRPr sz="1400" b="0" i="0" u="none" strike="noStrike" cap="none">
                <a:solidFill>
                  <a:schemeClr val="dk1"/>
                </a:solidFill>
                <a:latin typeface="Arial Narrow"/>
                <a:ea typeface="Arial Narrow"/>
                <a:cs typeface="Arial Narrow"/>
                <a:sym typeface="Arial Narrow"/>
              </a:defRPr>
            </a:lvl4pPr>
            <a:lvl5pPr marL="2286000" marR="0" lvl="4" indent="-317500" algn="l" rtl="0">
              <a:spcBef>
                <a:spcPts val="280"/>
              </a:spcBef>
              <a:spcAft>
                <a:spcPts val="0"/>
              </a:spcAft>
              <a:buClr>
                <a:schemeClr val="dk1"/>
              </a:buClr>
              <a:buSzPts val="1400"/>
              <a:buFont typeface="Arial"/>
              <a:buChar char="»"/>
              <a:defRPr sz="1400" b="0" i="0" u="none" strike="noStrike" cap="none">
                <a:solidFill>
                  <a:schemeClr val="dk1"/>
                </a:solidFill>
                <a:latin typeface="Arial Narrow"/>
                <a:ea typeface="Arial Narrow"/>
                <a:cs typeface="Arial Narrow"/>
                <a:sym typeface="Arial Narrow"/>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Narrow"/>
                <a:ea typeface="Arial Narrow"/>
                <a:cs typeface="Arial Narrow"/>
                <a:sym typeface="Arial Narrow"/>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Narrow"/>
                <a:ea typeface="Arial Narrow"/>
                <a:cs typeface="Arial Narrow"/>
                <a:sym typeface="Arial Narrow"/>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Narrow"/>
                <a:ea typeface="Arial Narrow"/>
                <a:cs typeface="Arial Narrow"/>
                <a:sym typeface="Arial Narrow"/>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Narrow"/>
                <a:ea typeface="Arial Narrow"/>
                <a:cs typeface="Arial Narrow"/>
                <a:sym typeface="Arial Narrow"/>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Osnovni layout - podloga">
    <p:spTree>
      <p:nvGrpSpPr>
        <p:cNvPr id="1" name=""/>
        <p:cNvGrpSpPr/>
        <p:nvPr/>
      </p:nvGrpSpPr>
      <p:grpSpPr>
        <a:xfrm>
          <a:off x="0" y="0"/>
          <a:ext cx="0" cy="0"/>
          <a:chOff x="0" y="0"/>
          <a:chExt cx="0" cy="0"/>
        </a:xfrm>
      </p:grpSpPr>
      <p:sp>
        <p:nvSpPr>
          <p:cNvPr id="9" name="TextBox 8"/>
          <p:cNvSpPr txBox="1"/>
          <p:nvPr userDrawn="1"/>
        </p:nvSpPr>
        <p:spPr>
          <a:xfrm>
            <a:off x="11355806" y="6474242"/>
            <a:ext cx="623541" cy="123111"/>
          </a:xfrm>
          <a:prstGeom prst="rect">
            <a:avLst/>
          </a:prstGeom>
          <a:noFill/>
        </p:spPr>
        <p:txBody>
          <a:bodyPr wrap="square" lIns="0" tIns="0" rIns="0" bIns="0" rtlCol="0" anchor="ctr" anchorCtr="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D3F90B3-CD4B-4891-BFDC-519E2C892831}" type="slidenum">
              <a:rPr lang="hr-HR" sz="800" smtClean="0">
                <a:solidFill>
                  <a:schemeClr val="tx1"/>
                </a:solidFill>
              </a:rPr>
              <a:pPr marL="0" marR="0" indent="0" algn="r" defTabSz="914400" rtl="0" eaLnBrk="1" fontAlgn="auto" latinLnBrk="0" hangingPunct="1">
                <a:lnSpc>
                  <a:spcPct val="100000"/>
                </a:lnSpc>
                <a:spcBef>
                  <a:spcPts val="0"/>
                </a:spcBef>
                <a:spcAft>
                  <a:spcPts val="0"/>
                </a:spcAft>
                <a:buClrTx/>
                <a:buSzTx/>
                <a:buFontTx/>
                <a:buNone/>
                <a:tabLst/>
                <a:defRPr/>
              </a:pPr>
              <a:t>‹#›</a:t>
            </a:fld>
            <a:r>
              <a:rPr lang="hr-HR" sz="800" dirty="0">
                <a:solidFill>
                  <a:schemeClr val="tx1"/>
                </a:solidFill>
              </a:rPr>
              <a:t> </a:t>
            </a:r>
          </a:p>
        </p:txBody>
      </p:sp>
      <p:sp>
        <p:nvSpPr>
          <p:cNvPr id="12" name="Rectangle 11"/>
          <p:cNvSpPr/>
          <p:nvPr userDrawn="1"/>
        </p:nvSpPr>
        <p:spPr>
          <a:xfrm>
            <a:off x="0" y="0"/>
            <a:ext cx="335360" cy="6858000"/>
          </a:xfrm>
          <a:prstGeom prst="rect">
            <a:avLst/>
          </a:prstGeom>
          <a:solidFill>
            <a:srgbClr val="C328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sz="1800"/>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3339" y="0"/>
            <a:ext cx="381000" cy="6858000"/>
          </a:xfrm>
          <a:prstGeom prst="rect">
            <a:avLst/>
          </a:prstGeom>
        </p:spPr>
      </p:pic>
      <p:sp>
        <p:nvSpPr>
          <p:cNvPr id="2" name="Title 1"/>
          <p:cNvSpPr>
            <a:spLocks noGrp="1"/>
          </p:cNvSpPr>
          <p:nvPr>
            <p:ph type="title"/>
          </p:nvPr>
        </p:nvSpPr>
        <p:spPr>
          <a:xfrm>
            <a:off x="1006547" y="116632"/>
            <a:ext cx="10972800" cy="936104"/>
          </a:xfrm>
          <a:prstGeom prst="rect">
            <a:avLst/>
          </a:prstGeom>
          <a:noFill/>
        </p:spPr>
        <p:txBody>
          <a:bodyPr wrap="square" lIns="0" tIns="0" rIns="0" bIns="0" rtlCol="0" anchor="ctr" anchorCtr="0">
            <a:noAutofit/>
          </a:bodyPr>
          <a:lstStyle>
            <a:lvl1pPr>
              <a:defRPr lang="hr-HR" sz="3000" b="1" cap="none" baseline="0">
                <a:solidFill>
                  <a:schemeClr val="accent1"/>
                </a:solidFill>
                <a:latin typeface="+mn-lt"/>
                <a:ea typeface="+mn-ea"/>
                <a:cs typeface="+mn-cs"/>
              </a:defRPr>
            </a:lvl1pPr>
          </a:lstStyle>
          <a:p>
            <a:pPr marL="0" marR="0" lvl="0" indent="0" algn="l" fontAlgn="auto">
              <a:lnSpc>
                <a:spcPct val="100000"/>
              </a:lnSpc>
              <a:spcBef>
                <a:spcPts val="0"/>
              </a:spcBef>
              <a:spcAft>
                <a:spcPts val="0"/>
              </a:spcAft>
              <a:buClrTx/>
              <a:buSzTx/>
              <a:buFontTx/>
              <a:tabLst/>
            </a:pPr>
            <a:r>
              <a:rPr lang="en-US" dirty="0"/>
              <a:t>Click to edit Master title style</a:t>
            </a:r>
            <a:endParaRPr lang="hr-HR" dirty="0"/>
          </a:p>
        </p:txBody>
      </p:sp>
      <p:sp>
        <p:nvSpPr>
          <p:cNvPr id="4" name="Content Placeholder 3"/>
          <p:cNvSpPr>
            <a:spLocks noGrp="1"/>
          </p:cNvSpPr>
          <p:nvPr>
            <p:ph sz="quarter" idx="11"/>
          </p:nvPr>
        </p:nvSpPr>
        <p:spPr>
          <a:xfrm>
            <a:off x="1007534" y="1186300"/>
            <a:ext cx="10945284" cy="5050988"/>
          </a:xfrm>
          <a:prstGeom prst="rect">
            <a:avLst/>
          </a:prstGeom>
        </p:spPr>
        <p:txBody>
          <a:bodyPr/>
          <a:lstStyle>
            <a:lvl1pPr marL="268288" indent="-268288">
              <a:buFont typeface="Wingdings" pitchFamily="2" charset="2"/>
              <a:buChar char="§"/>
              <a:defRPr sz="2000"/>
            </a:lvl1pPr>
            <a:lvl2pPr marL="623888" indent="-266700">
              <a:spcBef>
                <a:spcPts val="1200"/>
              </a:spcBef>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hr-HR" dirty="0"/>
          </a:p>
        </p:txBody>
      </p:sp>
    </p:spTree>
    <p:extLst>
      <p:ext uri="{BB962C8B-B14F-4D97-AF65-F5344CB8AC3E}">
        <p14:creationId xmlns:p14="http://schemas.microsoft.com/office/powerpoint/2010/main" val="381009008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4"/>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999A9B"/>
                </a:solidFill>
                <a:latin typeface="Arial Narrow"/>
                <a:ea typeface="Arial Narrow"/>
                <a:cs typeface="Arial Narrow"/>
                <a:sym typeface="Arial Narrow"/>
              </a:defRPr>
            </a:lvl1pPr>
            <a:lvl2pPr marR="0" lvl="1" algn="l" rtl="0">
              <a:spcBef>
                <a:spcPts val="0"/>
              </a:spcBef>
              <a:spcAft>
                <a:spcPts val="0"/>
              </a:spcAft>
              <a:buSzPts val="1400"/>
              <a:buNone/>
              <a:defRPr sz="1800" b="0" i="0" u="none" strike="noStrike" cap="none">
                <a:solidFill>
                  <a:schemeClr val="dk1"/>
                </a:solidFill>
                <a:latin typeface="Arial Narrow"/>
                <a:ea typeface="Arial Narrow"/>
                <a:cs typeface="Arial Narrow"/>
                <a:sym typeface="Arial Narrow"/>
              </a:defRPr>
            </a:lvl2pPr>
            <a:lvl3pPr marR="0" lvl="2" algn="l" rtl="0">
              <a:spcBef>
                <a:spcPts val="0"/>
              </a:spcBef>
              <a:spcAft>
                <a:spcPts val="0"/>
              </a:spcAft>
              <a:buSzPts val="1400"/>
              <a:buNone/>
              <a:defRPr sz="1800" b="0" i="0" u="none" strike="noStrike" cap="none">
                <a:solidFill>
                  <a:schemeClr val="dk1"/>
                </a:solidFill>
                <a:latin typeface="Arial Narrow"/>
                <a:ea typeface="Arial Narrow"/>
                <a:cs typeface="Arial Narrow"/>
                <a:sym typeface="Arial Narrow"/>
              </a:defRPr>
            </a:lvl3pPr>
            <a:lvl4pPr marR="0" lvl="3" algn="l" rtl="0">
              <a:spcBef>
                <a:spcPts val="0"/>
              </a:spcBef>
              <a:spcAft>
                <a:spcPts val="0"/>
              </a:spcAft>
              <a:buSzPts val="1400"/>
              <a:buNone/>
              <a:defRPr sz="1800" b="0" i="0" u="none" strike="noStrike" cap="none">
                <a:solidFill>
                  <a:schemeClr val="dk1"/>
                </a:solidFill>
                <a:latin typeface="Arial Narrow"/>
                <a:ea typeface="Arial Narrow"/>
                <a:cs typeface="Arial Narrow"/>
                <a:sym typeface="Arial Narrow"/>
              </a:defRPr>
            </a:lvl4pPr>
            <a:lvl5pPr marR="0" lvl="4" algn="l" rtl="0">
              <a:spcBef>
                <a:spcPts val="0"/>
              </a:spcBef>
              <a:spcAft>
                <a:spcPts val="0"/>
              </a:spcAft>
              <a:buSzPts val="1400"/>
              <a:buNone/>
              <a:defRPr sz="1800" b="0" i="0" u="none" strike="noStrike" cap="none">
                <a:solidFill>
                  <a:schemeClr val="dk1"/>
                </a:solidFill>
                <a:latin typeface="Arial Narrow"/>
                <a:ea typeface="Arial Narrow"/>
                <a:cs typeface="Arial Narrow"/>
                <a:sym typeface="Arial Narrow"/>
              </a:defRPr>
            </a:lvl5pPr>
            <a:lvl6pPr marR="0" lvl="5" algn="l" rtl="0">
              <a:spcBef>
                <a:spcPts val="0"/>
              </a:spcBef>
              <a:spcAft>
                <a:spcPts val="0"/>
              </a:spcAft>
              <a:buSzPts val="1400"/>
              <a:buNone/>
              <a:defRPr sz="1800" b="0" i="0" u="none" strike="noStrike" cap="none">
                <a:solidFill>
                  <a:schemeClr val="dk1"/>
                </a:solidFill>
                <a:latin typeface="Arial Narrow"/>
                <a:ea typeface="Arial Narrow"/>
                <a:cs typeface="Arial Narrow"/>
                <a:sym typeface="Arial Narrow"/>
              </a:defRPr>
            </a:lvl6pPr>
            <a:lvl7pPr marR="0" lvl="6" algn="l" rtl="0">
              <a:spcBef>
                <a:spcPts val="0"/>
              </a:spcBef>
              <a:spcAft>
                <a:spcPts val="0"/>
              </a:spcAft>
              <a:buSzPts val="1400"/>
              <a:buNone/>
              <a:defRPr sz="1800" b="0" i="0" u="none" strike="noStrike" cap="none">
                <a:solidFill>
                  <a:schemeClr val="dk1"/>
                </a:solidFill>
                <a:latin typeface="Arial Narrow"/>
                <a:ea typeface="Arial Narrow"/>
                <a:cs typeface="Arial Narrow"/>
                <a:sym typeface="Arial Narrow"/>
              </a:defRPr>
            </a:lvl7pPr>
            <a:lvl8pPr marR="0" lvl="7" algn="l" rtl="0">
              <a:spcBef>
                <a:spcPts val="0"/>
              </a:spcBef>
              <a:spcAft>
                <a:spcPts val="0"/>
              </a:spcAft>
              <a:buSzPts val="1400"/>
              <a:buNone/>
              <a:defRPr sz="1800" b="0" i="0" u="none" strike="noStrike" cap="none">
                <a:solidFill>
                  <a:schemeClr val="dk1"/>
                </a:solidFill>
                <a:latin typeface="Arial Narrow"/>
                <a:ea typeface="Arial Narrow"/>
                <a:cs typeface="Arial Narrow"/>
                <a:sym typeface="Arial Narrow"/>
              </a:defRPr>
            </a:lvl8pPr>
            <a:lvl9pPr marR="0" lvl="8" algn="l" rtl="0">
              <a:spcBef>
                <a:spcPts val="0"/>
              </a:spcBef>
              <a:spcAft>
                <a:spcPts val="0"/>
              </a:spcAft>
              <a:buSzPts val="1400"/>
              <a:buNone/>
              <a:defRPr sz="1800" b="0" i="0" u="none" strike="noStrike" cap="none">
                <a:solidFill>
                  <a:schemeClr val="dk1"/>
                </a:solidFill>
                <a:latin typeface="Arial Narrow"/>
                <a:ea typeface="Arial Narrow"/>
                <a:cs typeface="Arial Narrow"/>
                <a:sym typeface="Arial Narrow"/>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hyperlink" Target="https://www.youtube.com/watch?v=--vpyXZ1xJk" TargetMode="External"/><Relationship Id="rId4" Type="http://schemas.openxmlformats.org/officeDocument/2006/relationships/hyperlink" Target="https://www.koer.com/"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hyperlink" Target="https://mwgstorage1.blob.core.windows.net/public/Ebix/ebIX%20Overview%20of%20energy%20flexibility%20services%20-%20v1r0A%2020200106.pdf"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hyperlink" Target="https://eepublicdownloads.azureedge.net/clean-documents/SOC%20documents/SOC%20Reports/entso-e_CESysSep_Final_Report_210715.pdf" TargetMode="External"/><Relationship Id="rId5" Type="http://schemas.openxmlformats.org/officeDocument/2006/relationships/image" Target="../media/image27.pn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hyperlink" Target="https://www.rte-france.com/actualites/rte-et-voltalis-developpent-un-nouvel-outil-de-flexibilite-pour-la-gestion-du-reseau"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hyperlink" Target="https://publications.jrc.ec.europa.eu/repository/bitstream/JRC101191/ldna27998enn.pdf" TargetMode="External"/><Relationship Id="rId4" Type="http://schemas.openxmlformats.org/officeDocument/2006/relationships/hyperlink" Target="https://publications.jrc.ec.europa.eu/repository/bitstream/JRC130070/JRC130070_01.pdf#page42"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hyperlink" Target="https://publications.jrc.ec.europa.eu/repository/bitstream/JRC130070/JRC130070_01.pdf" TargetMode="External"/><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hyperlink" Target="https://publications.jrc.ec.europa.eu/repository/bitstream/JRC101191/ldna27998enn.pdf" TargetMode="External"/><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hyperlink" Target="https://hro-cigre.hr/wp-content/uploads/2021/12/C5-02.pdf" TargetMode="Externa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hyperlink" Target="https://hro-cigre.hr/wp-content/uploads/2022/07/Filozofija_09simpozij_zbornik.pdf" TargetMode="External"/><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49.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hyperlink" Target="https://publications.jrc.ec.europa.eu/repository/bitstream/JRC130070/JRC130070_01.pdf"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51.png"/></Relationships>
</file>

<file path=ppt/slides/_rels/slide2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54.png"/></Relationships>
</file>

<file path=ppt/slides/_rels/slide2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57.png"/></Relationships>
</file>

<file path=ppt/slides/_rels/slide28.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2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3.xml"/><Relationship Id="rId6" Type="http://schemas.openxmlformats.org/officeDocument/2006/relationships/image" Target="../media/image68.emf"/><Relationship Id="rId5" Type="http://schemas.openxmlformats.org/officeDocument/2006/relationships/hyperlink" Target="https://hro-cigre.hr/wp-content/uploads/2022/07/Filozofija_09simpozij_zbornik.pdf" TargetMode="External"/><Relationship Id="rId4" Type="http://schemas.openxmlformats.org/officeDocument/2006/relationships/image" Target="../media/image67.png"/></Relationships>
</file>

<file path=ppt/slides/_rels/slide3.xml.rels><?xml version="1.0" encoding="UTF-8" standalone="yes"?>
<Relationships xmlns="http://schemas.openxmlformats.org/package/2006/relationships"><Relationship Id="rId3" Type="http://schemas.openxmlformats.org/officeDocument/2006/relationships/hyperlink" Target="https://www.acer.europa.eu/"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hyperlink" Target="https://publications.jrc.ec.europa.eu/repository/bitstream/JRC101191/ldna27998enn.pdf" TargetMode="External"/><Relationship Id="rId3" Type="http://schemas.openxmlformats.org/officeDocument/2006/relationships/hyperlink" Target="https://publications.jrc.ec.europa.eu/repository/bitstream/JRC130070/JRC130070_01.pdf" TargetMode="External"/><Relationship Id="rId7" Type="http://schemas.openxmlformats.org/officeDocument/2006/relationships/hyperlink" Target="https://hro-cigre.hr/wp-content/uploads/2021/12/C5-02.pdf"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hyperlink" Target="https://hro-cigre.hr/wp-content/uploads/2022/07/Filozofija_09simpozij_zbornik.pdf" TargetMode="External"/><Relationship Id="rId5" Type="http://schemas.openxmlformats.org/officeDocument/2006/relationships/hyperlink" Target="https://eepublicdownloads.entsoe.eu/clean-documents/EDI/Library/HRM/Harmonised_Role_Model_2022-01.pdf" TargetMode="External"/><Relationship Id="rId4" Type="http://schemas.openxmlformats.org/officeDocument/2006/relationships/hyperlink" Target="https://mwgstorage1.blob.core.windows.net/public/Ebix/ebIX%20Overview%20of%20energy%20flexibility%20services%20-%20v1r0A%2020200106.pdf" TargetMode="External"/></Relationships>
</file>

<file path=ppt/slides/_rels/slide33.xml.rels><?xml version="1.0" encoding="UTF-8" standalone="yes"?>
<Relationships xmlns="http://schemas.openxmlformats.org/package/2006/relationships"><Relationship Id="rId8" Type="http://schemas.openxmlformats.org/officeDocument/2006/relationships/hyperlink" Target="https://www.hera.hr/en/html/annual_reports.html" TargetMode="External"/><Relationship Id="rId3" Type="http://schemas.openxmlformats.org/officeDocument/2006/relationships/hyperlink" Target="https://eepublicdownloads.azureedge.net/clean-documents/SOC%20documents/SOC%20Reports/entso-e_CESysSep_Final_Report_210715.pdf" TargetMode="External"/><Relationship Id="rId7" Type="http://schemas.openxmlformats.org/officeDocument/2006/relationships/hyperlink" Target="https://www.hera.hr/hr/html/god_izv.html" TargetMode="External"/><Relationship Id="rId12" Type="http://schemas.openxmlformats.org/officeDocument/2006/relationships/hyperlink" Target="https://www.hera.hr/hr/html/zakonodavstvo_eu.html"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hyperlink" Target="https://www.hops.hr/usluge-uravnotezenja" TargetMode="External"/><Relationship Id="rId11" Type="http://schemas.openxmlformats.org/officeDocument/2006/relationships/hyperlink" Target="https://www.hera.hr/hr/html/zakoni.html" TargetMode="External"/><Relationship Id="rId5" Type="http://schemas.openxmlformats.org/officeDocument/2006/relationships/hyperlink" Target="https://www.acer.europa.eu/events-and-engagement/news/acer-initiates-drafting-new-framework-guidelines-demand-response" TargetMode="External"/><Relationship Id="rId10" Type="http://schemas.openxmlformats.org/officeDocument/2006/relationships/hyperlink" Target="https://www.hera.hr/hr/html/propisi_eenergija.html" TargetMode="External"/><Relationship Id="rId4" Type="http://schemas.openxmlformats.org/officeDocument/2006/relationships/hyperlink" Target="https://hro-cigre.hr/wp-content/uploads/2020/04/2-15-1.pdf" TargetMode="External"/><Relationship Id="rId9" Type="http://schemas.openxmlformats.org/officeDocument/2006/relationships/hyperlink" Target="https://www.koer.com/"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s://www.hera.hr/" TargetMode="External"/><Relationship Id="rId7"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hyperlink" Target="https://www.hops.hr/usluge-uravnotezenja" TargetMode="Externa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hyperlink" Target="https://www.acer.europa.eu/events-and-engagement/news/acer-initiates-drafting-new-framework-guidelines-demand-response"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10.emf"/><Relationship Id="rId4" Type="http://schemas.openxmlformats.org/officeDocument/2006/relationships/hyperlink" Target="https://hro-cigre.hr/wp-content/uploads/2020/04/2-15-1.pdf"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hyperlink" Target="https://hro-cigre.hr/wp-content/uploads/2022/07/Filozofija_09simpozij_zbornik.pdf" TargetMode="Externa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8" Type="http://schemas.openxmlformats.org/officeDocument/2006/relationships/hyperlink" Target="https://hr.wikipedia.org/wiki/Supsidijarnost" TargetMode="External"/><Relationship Id="rId3" Type="http://schemas.openxmlformats.org/officeDocument/2006/relationships/image" Target="../media/image12.png"/><Relationship Id="rId7" Type="http://schemas.openxmlformats.org/officeDocument/2006/relationships/hyperlink" Target="https://www.hera.hr/hr/docs/HERA_izvjesce_2020.pdf"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hyperlink" Target="https://eur-lex.europa.eu/HR/legal-content/glossary/proportionality-principle.html"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7"/>
        <p:cNvGrpSpPr/>
        <p:nvPr/>
      </p:nvGrpSpPr>
      <p:grpSpPr>
        <a:xfrm>
          <a:off x="0" y="0"/>
          <a:ext cx="0" cy="0"/>
          <a:chOff x="0" y="0"/>
          <a:chExt cx="0" cy="0"/>
        </a:xfrm>
      </p:grpSpPr>
      <p:sp>
        <p:nvSpPr>
          <p:cNvPr id="28" name="Google Shape;28;p1"/>
          <p:cNvSpPr txBox="1">
            <a:spLocks noGrp="1"/>
          </p:cNvSpPr>
          <p:nvPr>
            <p:ph type="title"/>
          </p:nvPr>
        </p:nvSpPr>
        <p:spPr>
          <a:xfrm>
            <a:off x="2135560" y="2132856"/>
            <a:ext cx="8532948" cy="864096"/>
          </a:xfrm>
          <a:prstGeom prst="rect">
            <a:avLst/>
          </a:prstGeom>
          <a:noFill/>
          <a:ln>
            <a:noFill/>
          </a:ln>
        </p:spPr>
        <p:txBody>
          <a:bodyPr spcFirstLastPara="1" wrap="square" lIns="0" tIns="36000" rIns="0" bIns="36000" anchor="t" anchorCtr="0">
            <a:noAutofit/>
          </a:bodyPr>
          <a:lstStyle/>
          <a:p>
            <a:pPr marL="0" lvl="0" indent="0" algn="ctr" rtl="0">
              <a:spcBef>
                <a:spcPts val="0"/>
              </a:spcBef>
              <a:spcAft>
                <a:spcPts val="0"/>
              </a:spcAft>
              <a:buClr>
                <a:schemeClr val="dk1"/>
              </a:buClr>
              <a:buSzPts val="3200"/>
              <a:buFont typeface="Arial Narrow"/>
              <a:buNone/>
            </a:pPr>
            <a:r>
              <a:rPr lang="en-US" sz="3200" b="1" dirty="0"/>
              <a:t>Regulatory framework for aggregators in Republic of Croatia</a:t>
            </a:r>
            <a:br>
              <a:rPr lang="en-US" sz="3200" b="1" dirty="0"/>
            </a:br>
            <a:br>
              <a:rPr lang="en-US" sz="3200" b="1" dirty="0"/>
            </a:br>
            <a:r>
              <a:rPr lang="en-US" sz="3200" b="1" dirty="0"/>
              <a:t>	</a:t>
            </a:r>
            <a:br>
              <a:rPr lang="en-US" sz="3000" dirty="0"/>
            </a:br>
            <a:br>
              <a:rPr lang="en-US" sz="3000" dirty="0"/>
            </a:br>
            <a:br>
              <a:rPr lang="en-US" sz="3000" dirty="0"/>
            </a:br>
            <a:br>
              <a:rPr lang="en-US" sz="3000" dirty="0"/>
            </a:br>
            <a:br>
              <a:rPr lang="en-US" sz="3200" b="1" dirty="0"/>
            </a:br>
            <a:endParaRPr lang="en-US" sz="3200" b="1" dirty="0"/>
          </a:p>
        </p:txBody>
      </p:sp>
      <p:sp>
        <p:nvSpPr>
          <p:cNvPr id="29" name="Google Shape;29;p1"/>
          <p:cNvSpPr txBox="1"/>
          <p:nvPr/>
        </p:nvSpPr>
        <p:spPr>
          <a:xfrm>
            <a:off x="767408" y="5526675"/>
            <a:ext cx="10945284" cy="702588"/>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54575A"/>
              </a:buClr>
              <a:buSzPts val="2000"/>
              <a:buFont typeface="Arial"/>
              <a:buNone/>
            </a:pPr>
            <a:r>
              <a:rPr lang="en-US" sz="2000" b="0" i="0" u="none" strike="noStrike" cap="none" dirty="0">
                <a:solidFill>
                  <a:srgbClr val="54575A"/>
                </a:solidFill>
                <a:latin typeface="Arial Narrow"/>
                <a:ea typeface="Arial Narrow"/>
                <a:cs typeface="Arial Narrow"/>
                <a:sym typeface="Arial Narrow"/>
              </a:rPr>
              <a:t>Neum, Bosnia and Herzegovina, 18 October 2022</a:t>
            </a:r>
          </a:p>
        </p:txBody>
      </p:sp>
      <p:sp>
        <p:nvSpPr>
          <p:cNvPr id="30" name="Google Shape;30;p1"/>
          <p:cNvSpPr txBox="1"/>
          <p:nvPr/>
        </p:nvSpPr>
        <p:spPr>
          <a:xfrm>
            <a:off x="623358" y="4441291"/>
            <a:ext cx="10945284" cy="864096"/>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54575A"/>
              </a:buClr>
              <a:buSzPts val="2000"/>
              <a:buFont typeface="Arial"/>
              <a:buNone/>
            </a:pPr>
            <a:r>
              <a:rPr lang="en-US" sz="2000" b="0" i="0" u="none" strike="noStrike" cap="none" dirty="0">
                <a:solidFill>
                  <a:srgbClr val="54575A"/>
                </a:solidFill>
                <a:latin typeface="Arial Narrow"/>
                <a:ea typeface="Arial Narrow"/>
                <a:cs typeface="Arial Narrow"/>
                <a:sym typeface="Arial Narrow"/>
              </a:rPr>
              <a:t>Davorin Brkić, mag. ing. el. techn. inf.,</a:t>
            </a:r>
          </a:p>
          <a:p>
            <a:pPr marL="0" marR="0" lvl="0" indent="0" algn="ctr" rtl="0">
              <a:lnSpc>
                <a:spcPct val="100000"/>
              </a:lnSpc>
              <a:spcBef>
                <a:spcPts val="400"/>
              </a:spcBef>
              <a:spcAft>
                <a:spcPts val="0"/>
              </a:spcAft>
              <a:buClr>
                <a:srgbClr val="54575A"/>
              </a:buClr>
              <a:buSzPts val="2000"/>
              <a:buFont typeface="Arial"/>
              <a:buNone/>
            </a:pPr>
            <a:r>
              <a:rPr lang="en-US" sz="2000" b="0" i="0" u="none" strike="noStrike" cap="none" dirty="0">
                <a:solidFill>
                  <a:srgbClr val="54575A"/>
                </a:solidFill>
                <a:latin typeface="Arial Narrow"/>
                <a:ea typeface="Arial Narrow"/>
                <a:cs typeface="Arial Narrow"/>
                <a:sym typeface="Arial Narrow"/>
              </a:rPr>
              <a:t>Croatian Energy Regulatory Agency (HERA).</a:t>
            </a:r>
            <a:br>
              <a:rPr lang="en-US" sz="2000" b="0" i="0" u="none" strike="noStrike" cap="none" dirty="0">
                <a:solidFill>
                  <a:srgbClr val="54575A"/>
                </a:solidFill>
                <a:latin typeface="Arial Narrow"/>
                <a:ea typeface="Arial Narrow"/>
                <a:cs typeface="Arial Narrow"/>
                <a:sym typeface="Arial Narrow"/>
              </a:rPr>
            </a:br>
            <a:r>
              <a:rPr lang="en-US" sz="2000" b="0" i="0" u="none" strike="noStrike" cap="none" dirty="0">
                <a:solidFill>
                  <a:srgbClr val="54575A"/>
                </a:solidFill>
                <a:latin typeface="Arial Narrow"/>
                <a:ea typeface="Arial Narrow"/>
                <a:cs typeface="Arial Narrow"/>
                <a:sym typeface="Arial Narrow"/>
              </a:rPr>
              <a:t>dbrkic@hera.hr  </a:t>
            </a:r>
          </a:p>
          <a:p>
            <a:pPr marL="0" marR="0" lvl="0" indent="0" algn="ctr" rtl="0">
              <a:lnSpc>
                <a:spcPct val="100000"/>
              </a:lnSpc>
              <a:spcBef>
                <a:spcPts val="400"/>
              </a:spcBef>
              <a:spcAft>
                <a:spcPts val="0"/>
              </a:spcAft>
              <a:buClr>
                <a:schemeClr val="dk1"/>
              </a:buClr>
              <a:buSzPts val="2000"/>
              <a:buFont typeface="Arial"/>
              <a:buNone/>
            </a:pPr>
            <a:endParaRPr sz="2000" b="0" i="0" u="none" strike="noStrike" cap="none" dirty="0">
              <a:solidFill>
                <a:srgbClr val="5A5D5F"/>
              </a:solidFill>
              <a:latin typeface="Arial Narrow"/>
              <a:ea typeface="Arial Narrow"/>
              <a:cs typeface="Arial Narrow"/>
              <a:sym typeface="Arial Narrow"/>
            </a:endParaRPr>
          </a:p>
        </p:txBody>
      </p:sp>
      <p:sp>
        <p:nvSpPr>
          <p:cNvPr id="31" name="Google Shape;31;p1"/>
          <p:cNvSpPr txBox="1"/>
          <p:nvPr/>
        </p:nvSpPr>
        <p:spPr>
          <a:xfrm>
            <a:off x="2391461" y="3140968"/>
            <a:ext cx="9145016" cy="129266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000" b="0" u="none" strike="noStrike" cap="none" dirty="0">
                <a:solidFill>
                  <a:schemeClr val="dk1"/>
                </a:solidFill>
                <a:latin typeface="Arial Narrow"/>
                <a:ea typeface="Arial Narrow"/>
                <a:cs typeface="Arial Narrow"/>
                <a:sym typeface="Arial Narrow"/>
              </a:rPr>
              <a:t>- Workshop </a:t>
            </a:r>
            <a:r>
              <a:rPr lang="en-US" sz="3000" b="0" i="1" u="none" strike="noStrike" cap="none" dirty="0">
                <a:solidFill>
                  <a:schemeClr val="dk1"/>
                </a:solidFill>
                <a:latin typeface="Arial Narrow"/>
                <a:ea typeface="Arial Narrow"/>
                <a:cs typeface="Arial Narrow"/>
                <a:sym typeface="Arial Narrow"/>
              </a:rPr>
              <a:t>Establishing and Role of Regulator in the Electric Energy Market</a:t>
            </a:r>
            <a:r>
              <a:rPr lang="en-US" sz="3000" b="0" u="none" strike="noStrike" cap="none" dirty="0">
                <a:solidFill>
                  <a:schemeClr val="dk1"/>
                </a:solidFill>
                <a:latin typeface="Arial Narrow"/>
                <a:ea typeface="Arial Narrow"/>
                <a:cs typeface="Arial Narrow"/>
                <a:sym typeface="Arial Narrow"/>
              </a:rPr>
              <a:t> organized by USAID  from American People</a:t>
            </a:r>
            <a:br>
              <a:rPr lang="en-US" sz="1800" b="0" i="0" u="none" strike="noStrike" cap="none" dirty="0">
                <a:solidFill>
                  <a:schemeClr val="dk1"/>
                </a:solidFill>
                <a:latin typeface="Arial Narrow"/>
                <a:ea typeface="Arial Narrow"/>
                <a:cs typeface="Arial Narrow"/>
                <a:sym typeface="Arial Narrow"/>
              </a:rPr>
            </a:br>
            <a:endParaRPr lang="en-US" sz="1800" b="0" i="0" u="none" strike="noStrike" cap="none" dirty="0">
              <a:solidFill>
                <a:schemeClr val="dk1"/>
              </a:solidFill>
              <a:latin typeface="Arial Narrow"/>
              <a:ea typeface="Arial Narrow"/>
              <a:cs typeface="Arial Narrow"/>
              <a:sym typeface="Arial Narrow"/>
            </a:endParaRPr>
          </a:p>
        </p:txBody>
      </p:sp>
      <p:sp>
        <p:nvSpPr>
          <p:cNvPr id="32" name="Google Shape;32;p1"/>
          <p:cNvSpPr txBox="1"/>
          <p:nvPr/>
        </p:nvSpPr>
        <p:spPr>
          <a:xfrm>
            <a:off x="2927648" y="6204329"/>
            <a:ext cx="6264696" cy="49244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300" dirty="0">
                <a:solidFill>
                  <a:schemeClr val="dk1"/>
                </a:solidFill>
                <a:latin typeface="Arial Narrow"/>
                <a:ea typeface="Arial Narrow"/>
                <a:cs typeface="Arial Narrow"/>
                <a:sym typeface="Arial Narrow"/>
              </a:rPr>
              <a:t>Views expressed in this presentation are the personal views of the author, and are not binding for the company/institution the author works in, and do not necessarily coincide with official views of the company/institution</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10"/>
          <p:cNvSpPr txBox="1">
            <a:spLocks noGrp="1"/>
          </p:cNvSpPr>
          <p:nvPr>
            <p:ph type="title"/>
          </p:nvPr>
        </p:nvSpPr>
        <p:spPr>
          <a:xfrm>
            <a:off x="479376" y="0"/>
            <a:ext cx="11665296" cy="980728"/>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Clr>
                <a:schemeClr val="accent1"/>
              </a:buClr>
              <a:buSzPts val="3000"/>
              <a:buFont typeface="Arial Narrow"/>
              <a:buNone/>
            </a:pPr>
            <a:r>
              <a:rPr lang="en-US" dirty="0"/>
              <a:t>What legislation in force applies to aggregators (1/5)</a:t>
            </a:r>
          </a:p>
        </p:txBody>
      </p:sp>
      <p:pic>
        <p:nvPicPr>
          <p:cNvPr id="176" name="Google Shape;176;p10"/>
          <p:cNvPicPr preferRelativeResize="0"/>
          <p:nvPr/>
        </p:nvPicPr>
        <p:blipFill rotWithShape="1">
          <a:blip r:embed="rId3">
            <a:alphaModFix/>
          </a:blip>
          <a:srcRect/>
          <a:stretch/>
        </p:blipFill>
        <p:spPr>
          <a:xfrm>
            <a:off x="3141998" y="925961"/>
            <a:ext cx="6266370" cy="5735949"/>
          </a:xfrm>
          <a:prstGeom prst="rect">
            <a:avLst/>
          </a:prstGeom>
          <a:noFill/>
          <a:ln>
            <a:noFill/>
          </a:ln>
          <a:effectLst>
            <a:outerShdw blurRad="292100" dist="139700" dir="2700000" algn="tl" rotWithShape="0">
              <a:srgbClr val="333333">
                <a:alpha val="64705"/>
              </a:srgbClr>
            </a:outerShdw>
          </a:effec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p11"/>
          <p:cNvSpPr txBox="1">
            <a:spLocks noGrp="1"/>
          </p:cNvSpPr>
          <p:nvPr>
            <p:ph type="title"/>
          </p:nvPr>
        </p:nvSpPr>
        <p:spPr>
          <a:xfrm>
            <a:off x="743238" y="0"/>
            <a:ext cx="10972800" cy="90872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Clr>
                <a:schemeClr val="accent1"/>
              </a:buClr>
              <a:buSzPts val="3000"/>
              <a:buFont typeface="Arial Narrow"/>
              <a:buNone/>
            </a:pPr>
            <a:r>
              <a:rPr lang="en-US" dirty="0"/>
              <a:t>What of the things the HOPS needs are offered by the aggregator in Republic of Croatia</a:t>
            </a:r>
          </a:p>
        </p:txBody>
      </p:sp>
      <p:sp>
        <p:nvSpPr>
          <p:cNvPr id="183" name="Google Shape;183;p11"/>
          <p:cNvSpPr txBox="1">
            <a:spLocks noGrp="1"/>
          </p:cNvSpPr>
          <p:nvPr>
            <p:ph type="body" idx="1"/>
          </p:nvPr>
        </p:nvSpPr>
        <p:spPr>
          <a:xfrm>
            <a:off x="475962" y="815033"/>
            <a:ext cx="11568608" cy="5998976"/>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2"/>
              </a:buClr>
              <a:buSzPts val="2000"/>
              <a:buNone/>
            </a:pPr>
            <a:r>
              <a:rPr lang="en-US" dirty="0">
                <a:solidFill>
                  <a:schemeClr val="dk2"/>
                </a:solidFill>
              </a:rPr>
              <a:t>       I. Croatian transmission system operator ltd. (HOPS) procures the following services:</a:t>
            </a:r>
          </a:p>
          <a:p>
            <a:pPr marL="355600" lvl="1" indent="0" algn="l" rtl="0">
              <a:spcBef>
                <a:spcPts val="900"/>
              </a:spcBef>
              <a:spcAft>
                <a:spcPts val="0"/>
              </a:spcAft>
              <a:buClr>
                <a:schemeClr val="dk2"/>
              </a:buClr>
              <a:buSzPts val="1900"/>
              <a:buNone/>
            </a:pPr>
            <a:r>
              <a:rPr lang="en-US" sz="1900" dirty="0">
                <a:solidFill>
                  <a:schemeClr val="dk2"/>
                </a:solidFill>
              </a:rPr>
              <a:t>	1. Frequency containment reserve (FCR) (“primary power reserve”) - </a:t>
            </a:r>
            <a:r>
              <a:rPr lang="en-US" sz="1900" b="1" dirty="0">
                <a:solidFill>
                  <a:schemeClr val="dk2"/>
                </a:solidFill>
              </a:rPr>
              <a:t>provided for free by HEP - Production ltd.</a:t>
            </a:r>
          </a:p>
          <a:p>
            <a:pPr marL="355600" lvl="1" indent="0" algn="l" rtl="0">
              <a:spcBef>
                <a:spcPts val="600"/>
              </a:spcBef>
              <a:spcAft>
                <a:spcPts val="0"/>
              </a:spcAft>
              <a:buClr>
                <a:schemeClr val="dk2"/>
              </a:buClr>
              <a:buSzPts val="1900"/>
              <a:buNone/>
            </a:pPr>
            <a:r>
              <a:rPr lang="en-US" sz="1900" dirty="0">
                <a:solidFill>
                  <a:schemeClr val="dk2"/>
                </a:solidFill>
              </a:rPr>
              <a:t>	2. Automatic frequency restoration reserve aFRR (“secondary power reserve”) - </a:t>
            </a:r>
            <a:r>
              <a:rPr lang="en-US" sz="1900" b="1" dirty="0">
                <a:solidFill>
                  <a:schemeClr val="dk2"/>
                </a:solidFill>
              </a:rPr>
              <a:t>regulated price </a:t>
            </a:r>
          </a:p>
          <a:p>
            <a:pPr marL="355600" lvl="1" indent="0" algn="l" rtl="0">
              <a:spcBef>
                <a:spcPts val="600"/>
              </a:spcBef>
              <a:spcAft>
                <a:spcPts val="0"/>
              </a:spcAft>
              <a:buClr>
                <a:schemeClr val="dk2"/>
              </a:buClr>
              <a:buSzPts val="1900"/>
              <a:buNone/>
            </a:pPr>
            <a:r>
              <a:rPr lang="en-US" sz="1900" dirty="0">
                <a:solidFill>
                  <a:schemeClr val="dk2"/>
                </a:solidFill>
              </a:rPr>
              <a:t>	3. Manual frequency restoration reserve amRR (“tertiary power reserve”) - </a:t>
            </a:r>
            <a:r>
              <a:rPr lang="en-US" sz="1900" b="1" dirty="0">
                <a:solidFill>
                  <a:schemeClr val="dk2"/>
                </a:solidFill>
              </a:rPr>
              <a:t>regulated price </a:t>
            </a:r>
            <a:r>
              <a:rPr lang="en-US" sz="1900" dirty="0">
                <a:solidFill>
                  <a:schemeClr val="dk2"/>
                </a:solidFill>
              </a:rPr>
              <a:t> </a:t>
            </a:r>
          </a:p>
          <a:p>
            <a:pPr marL="355600" lvl="1" indent="0" algn="l" rtl="0">
              <a:spcBef>
                <a:spcPts val="600"/>
              </a:spcBef>
              <a:spcAft>
                <a:spcPts val="0"/>
              </a:spcAft>
              <a:buClr>
                <a:schemeClr val="dk2"/>
              </a:buClr>
              <a:buSzPts val="1900"/>
              <a:buNone/>
            </a:pPr>
            <a:r>
              <a:rPr lang="en-US" sz="1900" dirty="0">
                <a:solidFill>
                  <a:schemeClr val="dk2"/>
                </a:solidFill>
              </a:rPr>
              <a:t>	   3a. mFRR for balancing - </a:t>
            </a:r>
            <a:r>
              <a:rPr lang="en-US" sz="1900" b="1" dirty="0">
                <a:solidFill>
                  <a:schemeClr val="dk2"/>
                </a:solidFill>
              </a:rPr>
              <a:t>regulated price </a:t>
            </a:r>
          </a:p>
          <a:p>
            <a:pPr marL="355600" lvl="1" indent="0" algn="l" rtl="0">
              <a:spcBef>
                <a:spcPts val="600"/>
              </a:spcBef>
              <a:spcAft>
                <a:spcPts val="0"/>
              </a:spcAft>
              <a:buClr>
                <a:schemeClr val="dk2"/>
              </a:buClr>
              <a:buSzPts val="1900"/>
              <a:buNone/>
            </a:pPr>
            <a:r>
              <a:rPr lang="en-US" sz="1900" dirty="0">
                <a:solidFill>
                  <a:schemeClr val="dk2"/>
                </a:solidFill>
              </a:rPr>
              <a:t>             3b. mFRR for security </a:t>
            </a:r>
            <a:r>
              <a:rPr lang="en-US" sz="1900" b="1" dirty="0">
                <a:solidFill>
                  <a:schemeClr val="dk2"/>
                </a:solidFill>
              </a:rPr>
              <a:t>– HEP-Production ltd., since 2020 other stakeholders, </a:t>
            </a:r>
            <a:r>
              <a:rPr lang="en-US" sz="1900" b="1" dirty="0">
                <a:solidFill>
                  <a:srgbClr val="00B0F0"/>
                </a:solidFill>
              </a:rPr>
              <a:t>since January 2022 independent aggregator too </a:t>
            </a:r>
          </a:p>
          <a:p>
            <a:pPr marL="355600" lvl="1" indent="0" algn="l" rtl="0">
              <a:spcBef>
                <a:spcPts val="600"/>
              </a:spcBef>
              <a:spcAft>
                <a:spcPts val="0"/>
              </a:spcAft>
              <a:buClr>
                <a:schemeClr val="dk2"/>
              </a:buClr>
              <a:buSzPts val="1900"/>
              <a:buNone/>
            </a:pPr>
            <a:r>
              <a:rPr lang="en-US" sz="1900" dirty="0">
                <a:solidFill>
                  <a:schemeClr val="dk2"/>
                </a:solidFill>
              </a:rPr>
              <a:t>	4. Activation of reserves for FCR, aFRR, mFRR </a:t>
            </a:r>
            <a:r>
              <a:rPr lang="en-US" sz="1900" b="1" dirty="0">
                <a:solidFill>
                  <a:schemeClr val="dk2"/>
                </a:solidFill>
              </a:rPr>
              <a:t>- price regulated, except for mFRR for security, which is market-based</a:t>
            </a:r>
          </a:p>
          <a:p>
            <a:pPr marL="355600" lvl="1" indent="0" algn="l" rtl="0">
              <a:spcBef>
                <a:spcPts val="600"/>
              </a:spcBef>
              <a:spcAft>
                <a:spcPts val="0"/>
              </a:spcAft>
              <a:buClr>
                <a:schemeClr val="dk2"/>
              </a:buClr>
              <a:buSzPts val="1900"/>
              <a:buNone/>
            </a:pPr>
            <a:r>
              <a:rPr lang="en-US" sz="1900" dirty="0">
                <a:solidFill>
                  <a:schemeClr val="dk2"/>
                </a:solidFill>
              </a:rPr>
              <a:t>	5. Compensation work for needs of regulation of voltage and reactive power </a:t>
            </a:r>
            <a:r>
              <a:rPr lang="en-US" sz="1900" b="1" dirty="0">
                <a:solidFill>
                  <a:schemeClr val="dk2"/>
                </a:solidFill>
              </a:rPr>
              <a:t>- regulated price</a:t>
            </a:r>
          </a:p>
          <a:p>
            <a:pPr marL="355600" lvl="1" indent="0" algn="l" rtl="0">
              <a:spcBef>
                <a:spcPts val="600"/>
              </a:spcBef>
              <a:spcAft>
                <a:spcPts val="0"/>
              </a:spcAft>
              <a:buClr>
                <a:schemeClr val="dk2"/>
              </a:buClr>
              <a:buSzPts val="1900"/>
              <a:buNone/>
            </a:pPr>
            <a:r>
              <a:rPr lang="en-US" sz="1900" dirty="0">
                <a:solidFill>
                  <a:schemeClr val="dk2"/>
                </a:solidFill>
              </a:rPr>
              <a:t>	6. Starting production unit without external grid (“black start”) </a:t>
            </a:r>
            <a:r>
              <a:rPr lang="en-US" sz="1900" b="1" dirty="0">
                <a:solidFill>
                  <a:schemeClr val="dk2"/>
                </a:solidFill>
              </a:rPr>
              <a:t>- regulated price</a:t>
            </a:r>
          </a:p>
          <a:p>
            <a:pPr marL="355600" lvl="1" indent="0" algn="l" rtl="0">
              <a:spcBef>
                <a:spcPts val="600"/>
              </a:spcBef>
              <a:spcAft>
                <a:spcPts val="0"/>
              </a:spcAft>
              <a:buClr>
                <a:schemeClr val="dk2"/>
              </a:buClr>
              <a:buSzPts val="1900"/>
              <a:buNone/>
            </a:pPr>
            <a:r>
              <a:rPr lang="en-US" sz="1900" dirty="0">
                <a:solidFill>
                  <a:schemeClr val="dk2"/>
                </a:solidFill>
              </a:rPr>
              <a:t>	7. Starting production unit without external grid </a:t>
            </a:r>
            <a:r>
              <a:rPr lang="en-US" sz="1900" b="1" dirty="0">
                <a:solidFill>
                  <a:schemeClr val="dk2"/>
                </a:solidFill>
              </a:rPr>
              <a:t>- regulated price</a:t>
            </a:r>
          </a:p>
          <a:p>
            <a:pPr marL="355600" lvl="1" indent="0" algn="l" rtl="0">
              <a:spcBef>
                <a:spcPts val="600"/>
              </a:spcBef>
              <a:spcAft>
                <a:spcPts val="0"/>
              </a:spcAft>
              <a:buClr>
                <a:schemeClr val="dk2"/>
              </a:buClr>
              <a:buSzPts val="1900"/>
              <a:buNone/>
            </a:pPr>
            <a:r>
              <a:rPr lang="en-US" sz="1900" dirty="0">
                <a:solidFill>
                  <a:schemeClr val="dk2"/>
                </a:solidFill>
              </a:rPr>
              <a:t>	8. Availability of the production unit for island operation - </a:t>
            </a:r>
            <a:r>
              <a:rPr lang="en-US" sz="1900" b="1" dirty="0">
                <a:solidFill>
                  <a:schemeClr val="dk2"/>
                </a:solidFill>
              </a:rPr>
              <a:t>regulated price</a:t>
            </a:r>
          </a:p>
          <a:p>
            <a:pPr marL="355600" lvl="1" indent="0" algn="l" rtl="0">
              <a:spcBef>
                <a:spcPts val="600"/>
              </a:spcBef>
              <a:spcAft>
                <a:spcPts val="0"/>
              </a:spcAft>
              <a:buClr>
                <a:schemeClr val="dk2"/>
              </a:buClr>
              <a:buSzPts val="1900"/>
              <a:buNone/>
            </a:pPr>
            <a:r>
              <a:rPr lang="en-US" sz="1900" dirty="0">
                <a:solidFill>
                  <a:schemeClr val="dk2"/>
                </a:solidFill>
              </a:rPr>
              <a:t>	9. Delivered electricity in island operation - </a:t>
            </a:r>
            <a:r>
              <a:rPr lang="en-US" sz="1900" b="1" dirty="0">
                <a:solidFill>
                  <a:schemeClr val="dk2"/>
                </a:solidFill>
              </a:rPr>
              <a:t>regulated price</a:t>
            </a:r>
          </a:p>
          <a:p>
            <a:pPr marL="355600" lvl="1" indent="0" algn="l" rtl="0">
              <a:spcBef>
                <a:spcPts val="600"/>
              </a:spcBef>
              <a:spcAft>
                <a:spcPts val="0"/>
              </a:spcAft>
              <a:buClr>
                <a:schemeClr val="dk2"/>
              </a:buClr>
              <a:buSzPts val="1900"/>
              <a:buNone/>
            </a:pPr>
            <a:r>
              <a:rPr lang="en-US" sz="1900" dirty="0">
                <a:solidFill>
                  <a:schemeClr val="dk2"/>
                </a:solidFill>
              </a:rPr>
              <a:t>         10. Managing internal congestion by redispatching - </a:t>
            </a:r>
            <a:r>
              <a:rPr lang="en-US" sz="1900" b="1" dirty="0">
                <a:solidFill>
                  <a:schemeClr val="dk2"/>
                </a:solidFill>
              </a:rPr>
              <a:t>regulated price</a:t>
            </a:r>
            <a:r>
              <a:rPr lang="en-US" sz="1900" dirty="0">
                <a:solidFill>
                  <a:schemeClr val="dk2"/>
                </a:solidFill>
              </a:rPr>
              <a:t>, </a:t>
            </a:r>
            <a:r>
              <a:rPr lang="en-US" sz="1900" b="1" dirty="0">
                <a:solidFill>
                  <a:schemeClr val="dk2"/>
                </a:solidFill>
              </a:rPr>
              <a:t>except when done through TSCNET</a:t>
            </a:r>
          </a:p>
          <a:p>
            <a:pPr marL="355600" lvl="1" indent="0" algn="l" rtl="0">
              <a:spcBef>
                <a:spcPts val="600"/>
              </a:spcBef>
              <a:spcAft>
                <a:spcPts val="0"/>
              </a:spcAft>
              <a:buClr>
                <a:schemeClr val="dk2"/>
              </a:buClr>
              <a:buSzPts val="1800"/>
              <a:buNone/>
            </a:pPr>
            <a:r>
              <a:rPr lang="en-US" dirty="0">
                <a:solidFill>
                  <a:schemeClr val="dk2"/>
                </a:solidFill>
              </a:rPr>
              <a:t>II The HOPS procures all of mFRR for security in the market and through aggregators, prices of other reserves are procured from HEP-Production ltd at the prices calculated in accordance with the Methodology for Determining Prices for Provision of Auxiliary Services (HOPS, 9/2020)</a:t>
            </a:r>
          </a:p>
          <a:p>
            <a:pPr marL="0" lvl="0" indent="0" algn="l" rtl="0">
              <a:spcBef>
                <a:spcPts val="900"/>
              </a:spcBef>
              <a:spcAft>
                <a:spcPts val="0"/>
              </a:spcAft>
              <a:buClr>
                <a:schemeClr val="dk1"/>
              </a:buClr>
              <a:buSzPts val="2300"/>
              <a:buNone/>
            </a:pPr>
            <a:endParaRPr sz="2300" dirty="0">
              <a:solidFill>
                <a:schemeClr val="dk2"/>
              </a:solidFill>
            </a:endParaRPr>
          </a:p>
          <a:p>
            <a:pPr marL="355600" lvl="1" indent="0" algn="l" rtl="0">
              <a:spcBef>
                <a:spcPts val="1200"/>
              </a:spcBef>
              <a:spcAft>
                <a:spcPts val="0"/>
              </a:spcAft>
              <a:buClr>
                <a:schemeClr val="dk1"/>
              </a:buClr>
              <a:buSzPts val="1600"/>
              <a:buNone/>
            </a:pPr>
            <a:endParaRPr sz="1600" dirty="0">
              <a:solidFill>
                <a:schemeClr val="dk2"/>
              </a:solidFill>
            </a:endParaRPr>
          </a:p>
          <a:p>
            <a:pPr marL="355600" lvl="1" indent="0" algn="l" rtl="0">
              <a:spcBef>
                <a:spcPts val="1800"/>
              </a:spcBef>
              <a:spcAft>
                <a:spcPts val="0"/>
              </a:spcAft>
              <a:buClr>
                <a:schemeClr val="dk1"/>
              </a:buClr>
              <a:buSzPts val="2100"/>
              <a:buNone/>
            </a:pPr>
            <a:endParaRPr sz="2100" dirty="0">
              <a:solidFill>
                <a:schemeClr val="dk2"/>
              </a:solidFill>
            </a:endParaRPr>
          </a:p>
          <a:p>
            <a:pPr marL="355600" lvl="1" indent="0" algn="l" rtl="0">
              <a:spcBef>
                <a:spcPts val="2400"/>
              </a:spcBef>
              <a:spcAft>
                <a:spcPts val="0"/>
              </a:spcAft>
              <a:buClr>
                <a:schemeClr val="dk1"/>
              </a:buClr>
              <a:buSzPts val="2100"/>
              <a:buNone/>
            </a:pPr>
            <a:endParaRPr sz="2100" dirty="0">
              <a:solidFill>
                <a:schemeClr val="dk2"/>
              </a:solidFill>
            </a:endParaRPr>
          </a:p>
        </p:txBody>
      </p:sp>
      <p:sp>
        <p:nvSpPr>
          <p:cNvPr id="184" name="Google Shape;184;p11"/>
          <p:cNvSpPr txBox="1"/>
          <p:nvPr/>
        </p:nvSpPr>
        <p:spPr>
          <a:xfrm>
            <a:off x="1991544" y="6444677"/>
            <a:ext cx="986509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chemeClr val="dk1"/>
                </a:solidFill>
                <a:latin typeface="Arial Narrow"/>
                <a:ea typeface="Arial Narrow"/>
                <a:cs typeface="Arial Narrow"/>
                <a:sym typeface="Arial Narrow"/>
              </a:rPr>
              <a:t>TSCNET - </a:t>
            </a:r>
            <a:r>
              <a:rPr lang="en-US" sz="1800" i="1" dirty="0">
                <a:solidFill>
                  <a:schemeClr val="dk1"/>
                </a:solidFill>
                <a:latin typeface="Arial Narrow"/>
                <a:ea typeface="Arial Narrow"/>
                <a:cs typeface="Arial Narrow"/>
                <a:sym typeface="Arial Narrow"/>
              </a:rPr>
              <a:t>Regional Security Coordinator (RSC) Service for the TSOs in Central and South Eastern Europe</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12"/>
          <p:cNvSpPr txBox="1">
            <a:spLocks noGrp="1"/>
          </p:cNvSpPr>
          <p:nvPr>
            <p:ph type="title"/>
          </p:nvPr>
        </p:nvSpPr>
        <p:spPr>
          <a:xfrm>
            <a:off x="1006547" y="-27384"/>
            <a:ext cx="10972800" cy="1052736"/>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Clr>
                <a:schemeClr val="accent1"/>
              </a:buClr>
              <a:buSzPts val="3000"/>
              <a:buFont typeface="Arial Narrow"/>
              <a:buNone/>
            </a:pPr>
            <a:r>
              <a:rPr lang="en-US" dirty="0"/>
              <a:t>Independent aggregator KOER ltd. in Republic of Croatia </a:t>
            </a:r>
          </a:p>
        </p:txBody>
      </p:sp>
      <p:pic>
        <p:nvPicPr>
          <p:cNvPr id="191" name="Google Shape;191;p12"/>
          <p:cNvPicPr preferRelativeResize="0"/>
          <p:nvPr/>
        </p:nvPicPr>
        <p:blipFill rotWithShape="1">
          <a:blip r:embed="rId3">
            <a:alphaModFix/>
          </a:blip>
          <a:srcRect/>
          <a:stretch/>
        </p:blipFill>
        <p:spPr>
          <a:xfrm>
            <a:off x="4040499" y="1052736"/>
            <a:ext cx="4893701" cy="5184576"/>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
        <p:nvSpPr>
          <p:cNvPr id="192" name="Google Shape;192;p12"/>
          <p:cNvSpPr txBox="1"/>
          <p:nvPr/>
        </p:nvSpPr>
        <p:spPr>
          <a:xfrm>
            <a:off x="683978" y="6372036"/>
            <a:ext cx="1097280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chemeClr val="dk1"/>
                </a:solidFill>
                <a:latin typeface="Arial Narrow"/>
                <a:ea typeface="Arial Narrow"/>
                <a:cs typeface="Arial Narrow"/>
                <a:sym typeface="Arial Narrow"/>
              </a:rPr>
              <a:t>Downloaded from </a:t>
            </a:r>
            <a:r>
              <a:rPr lang="en-US" sz="1800" u="sng" dirty="0">
                <a:solidFill>
                  <a:schemeClr val="dk1"/>
                </a:solidFill>
                <a:latin typeface="Arial Narrow"/>
                <a:ea typeface="Arial Narrow"/>
                <a:cs typeface="Arial Narrow"/>
                <a:sym typeface="Arial Narrow"/>
                <a:hlinkClick r:id="rId4">
                  <a:extLst>
                    <a:ext uri="{A12FA001-AC4F-418D-AE19-62706E023703}">
                      <ahyp:hlinkClr xmlns:ahyp="http://schemas.microsoft.com/office/drawing/2018/hyperlinkcolor" val="tx"/>
                    </a:ext>
                  </a:extLst>
                </a:hlinkClick>
              </a:rPr>
              <a:t>https://www.koer.com/</a:t>
            </a:r>
            <a:r>
              <a:rPr lang="en-US" sz="1800" dirty="0">
                <a:solidFill>
                  <a:schemeClr val="dk1"/>
                </a:solidFill>
                <a:latin typeface="Arial Narrow"/>
                <a:ea typeface="Arial Narrow"/>
                <a:cs typeface="Arial Narrow"/>
                <a:sym typeface="Arial Narrow"/>
              </a:rPr>
              <a:t>, link to video  </a:t>
            </a:r>
            <a:r>
              <a:rPr lang="en-US" sz="1800" u="sng" dirty="0">
                <a:solidFill>
                  <a:schemeClr val="dk1"/>
                </a:solidFill>
                <a:latin typeface="Arial Narrow"/>
                <a:ea typeface="Arial Narrow"/>
                <a:cs typeface="Arial Narrow"/>
                <a:sym typeface="Arial Narrow"/>
                <a:hlinkClick r:id="rId5">
                  <a:extLst>
                    <a:ext uri="{A12FA001-AC4F-418D-AE19-62706E023703}">
                      <ahyp:hlinkClr xmlns:ahyp="http://schemas.microsoft.com/office/drawing/2018/hyperlinkcolor" val="tx"/>
                    </a:ext>
                  </a:extLst>
                </a:hlinkClick>
              </a:rPr>
              <a:t>https://www.youtube.com/watch?v=--vpyXZ1xJk</a:t>
            </a:r>
            <a:r>
              <a:rPr lang="en-US" sz="1800" dirty="0">
                <a:solidFill>
                  <a:schemeClr val="dk1"/>
                </a:solidFill>
                <a:latin typeface="Arial Narrow"/>
                <a:ea typeface="Arial Narrow"/>
                <a:cs typeface="Arial Narrow"/>
                <a:sym typeface="Arial Narrow"/>
              </a:rPr>
              <a:t>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13"/>
          <p:cNvSpPr txBox="1">
            <a:spLocks noGrp="1"/>
          </p:cNvSpPr>
          <p:nvPr>
            <p:ph type="title"/>
          </p:nvPr>
        </p:nvSpPr>
        <p:spPr>
          <a:xfrm>
            <a:off x="1026128" y="53912"/>
            <a:ext cx="10972800" cy="828642"/>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Clr>
                <a:schemeClr val="accent1"/>
              </a:buClr>
              <a:buSzPts val="3000"/>
              <a:buFont typeface="Arial Narrow"/>
              <a:buNone/>
            </a:pPr>
            <a:r>
              <a:rPr lang="en-US" dirty="0"/>
              <a:t>License for carrying out energy activity of aggregation</a:t>
            </a:r>
          </a:p>
        </p:txBody>
      </p:sp>
      <p:pic>
        <p:nvPicPr>
          <p:cNvPr id="198" name="Google Shape;198;p13"/>
          <p:cNvPicPr preferRelativeResize="0"/>
          <p:nvPr/>
        </p:nvPicPr>
        <p:blipFill rotWithShape="1">
          <a:blip r:embed="rId3">
            <a:alphaModFix/>
          </a:blip>
          <a:srcRect/>
          <a:stretch/>
        </p:blipFill>
        <p:spPr>
          <a:xfrm>
            <a:off x="551384" y="936104"/>
            <a:ext cx="4712086" cy="5661248"/>
          </a:xfrm>
          <a:prstGeom prst="rect">
            <a:avLst/>
          </a:prstGeom>
          <a:noFill/>
          <a:ln>
            <a:noFill/>
          </a:ln>
          <a:effectLst>
            <a:outerShdw blurRad="292100" dist="139700" dir="2700000" algn="tl" rotWithShape="0">
              <a:srgbClr val="333333">
                <a:alpha val="64705"/>
              </a:srgbClr>
            </a:outerShdw>
          </a:effectLst>
        </p:spPr>
      </p:pic>
      <p:pic>
        <p:nvPicPr>
          <p:cNvPr id="199" name="Google Shape;199;p13"/>
          <p:cNvPicPr preferRelativeResize="0"/>
          <p:nvPr/>
        </p:nvPicPr>
        <p:blipFill rotWithShape="1">
          <a:blip r:embed="rId4">
            <a:alphaModFix/>
          </a:blip>
          <a:srcRect/>
          <a:stretch/>
        </p:blipFill>
        <p:spPr>
          <a:xfrm>
            <a:off x="5447928" y="980728"/>
            <a:ext cx="4017941" cy="3922712"/>
          </a:xfrm>
          <a:prstGeom prst="rect">
            <a:avLst/>
          </a:prstGeom>
          <a:noFill/>
          <a:ln w="190500" cap="sq" cmpd="sng">
            <a:solidFill>
              <a:srgbClr val="C9F9D1"/>
            </a:solidFill>
            <a:prstDash val="solid"/>
            <a:miter lim="800000"/>
            <a:headEnd type="none" w="sm" len="sm"/>
            <a:tailEnd type="none" w="sm" len="sm"/>
          </a:ln>
          <a:effectLst>
            <a:outerShdw blurRad="254000" algn="bl" rotWithShape="0">
              <a:srgbClr val="000000">
                <a:alpha val="42745"/>
              </a:srgbClr>
            </a:outerShdw>
          </a:effectLst>
        </p:spPr>
      </p:pic>
      <p:pic>
        <p:nvPicPr>
          <p:cNvPr id="200" name="Google Shape;200;p13"/>
          <p:cNvPicPr preferRelativeResize="0"/>
          <p:nvPr/>
        </p:nvPicPr>
        <p:blipFill rotWithShape="1">
          <a:blip r:embed="rId5">
            <a:alphaModFix/>
          </a:blip>
          <a:srcRect/>
          <a:stretch/>
        </p:blipFill>
        <p:spPr>
          <a:xfrm>
            <a:off x="5899557" y="3645024"/>
            <a:ext cx="6099371" cy="2852386"/>
          </a:xfrm>
          <a:prstGeom prst="rect">
            <a:avLst/>
          </a:prstGeom>
          <a:noFill/>
          <a:ln w="190500" cap="sq" cmpd="sng">
            <a:solidFill>
              <a:srgbClr val="C9F9D1"/>
            </a:solidFill>
            <a:prstDash val="solid"/>
            <a:miter lim="800000"/>
            <a:headEnd type="none" w="sm" len="sm"/>
            <a:tailEnd type="none" w="sm" len="sm"/>
          </a:ln>
          <a:effectLst>
            <a:outerShdw blurRad="254000" algn="bl" rotWithShape="0">
              <a:srgbClr val="000000">
                <a:alpha val="42745"/>
              </a:srgbClr>
            </a:outerShdw>
          </a:effec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14"/>
          <p:cNvSpPr txBox="1">
            <a:spLocks noGrp="1"/>
          </p:cNvSpPr>
          <p:nvPr>
            <p:ph type="title"/>
          </p:nvPr>
        </p:nvSpPr>
        <p:spPr>
          <a:xfrm>
            <a:off x="1006547" y="-99392"/>
            <a:ext cx="10972800" cy="936104"/>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Clr>
                <a:schemeClr val="accent1"/>
              </a:buClr>
              <a:buSzPts val="3000"/>
              <a:buFont typeface="Arial Narrow"/>
              <a:buNone/>
            </a:pPr>
            <a:r>
              <a:rPr lang="en-US" dirty="0"/>
              <a:t>In which markets the aggregators may participate (1/2)</a:t>
            </a:r>
          </a:p>
        </p:txBody>
      </p:sp>
      <p:pic>
        <p:nvPicPr>
          <p:cNvPr id="206" name="Google Shape;206;p14"/>
          <p:cNvPicPr preferRelativeResize="0"/>
          <p:nvPr/>
        </p:nvPicPr>
        <p:blipFill rotWithShape="1">
          <a:blip r:embed="rId3">
            <a:alphaModFix/>
          </a:blip>
          <a:srcRect/>
          <a:stretch/>
        </p:blipFill>
        <p:spPr>
          <a:xfrm>
            <a:off x="5610085" y="919275"/>
            <a:ext cx="2610919" cy="3716070"/>
          </a:xfrm>
          <a:prstGeom prst="rect">
            <a:avLst/>
          </a:prstGeom>
          <a:solidFill>
            <a:srgbClr val="ECECEC"/>
          </a:solidFill>
          <a:ln w="190500" cap="rnd" cmpd="sng">
            <a:solidFill>
              <a:srgbClr val="C9F9D1"/>
            </a:solidFill>
            <a:prstDash val="solid"/>
            <a:round/>
            <a:headEnd type="none" w="sm" len="sm"/>
            <a:tailEnd type="none" w="sm" len="sm"/>
          </a:ln>
          <a:effectLst>
            <a:outerShdw blurRad="50000" algn="tl" rotWithShape="0">
              <a:srgbClr val="000000">
                <a:alpha val="40784"/>
              </a:srgbClr>
            </a:outerShdw>
          </a:effectLst>
        </p:spPr>
      </p:pic>
      <p:sp>
        <p:nvSpPr>
          <p:cNvPr id="207" name="Google Shape;207;p14"/>
          <p:cNvSpPr txBox="1"/>
          <p:nvPr/>
        </p:nvSpPr>
        <p:spPr>
          <a:xfrm>
            <a:off x="5610085" y="6250659"/>
            <a:ext cx="6310698" cy="60016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dirty="0">
                <a:latin typeface="Arial Narrow"/>
                <a:ea typeface="Arial Narrow"/>
                <a:cs typeface="Arial Narrow"/>
                <a:sym typeface="Arial Narrow"/>
              </a:rPr>
              <a:t>Accessible at</a:t>
            </a:r>
            <a:r>
              <a:rPr lang="en-US" sz="1100" dirty="0">
                <a:solidFill>
                  <a:schemeClr val="dk2"/>
                </a:solidFill>
                <a:latin typeface="Arial Narrow"/>
                <a:ea typeface="Arial Narrow"/>
                <a:cs typeface="Arial Narrow"/>
                <a:sym typeface="Arial Narrow"/>
              </a:rPr>
              <a:t>: </a:t>
            </a:r>
            <a:r>
              <a:rPr lang="en-US" sz="1100" u="sng" dirty="0">
                <a:solidFill>
                  <a:srgbClr val="144CC8"/>
                </a:solidFill>
                <a:latin typeface="Arial Narrow"/>
                <a:ea typeface="Arial Narrow"/>
                <a:cs typeface="Arial Narrow"/>
                <a:sym typeface="Arial Narrow"/>
                <a:hlinkClick r:id="rId4">
                  <a:extLst>
                    <a:ext uri="{A12FA001-AC4F-418D-AE19-62706E023703}">
                      <ahyp:hlinkClr xmlns:ahyp="http://schemas.microsoft.com/office/drawing/2018/hyperlinkcolor" val="tx"/>
                    </a:ext>
                  </a:extLst>
                </a:hlinkClick>
              </a:rPr>
              <a:t>https://mwgstorage1.blob.core.windows.net/public/Ebix/ebIX%20Overview%20of%20energy%20flexibility%20services%20-%20v1r0A%2020200106.pdf</a:t>
            </a:r>
          </a:p>
        </p:txBody>
      </p:sp>
      <p:pic>
        <p:nvPicPr>
          <p:cNvPr id="208" name="Google Shape;208;p14"/>
          <p:cNvPicPr preferRelativeResize="0"/>
          <p:nvPr/>
        </p:nvPicPr>
        <p:blipFill rotWithShape="1">
          <a:blip r:embed="rId5">
            <a:alphaModFix/>
          </a:blip>
          <a:srcRect/>
          <a:stretch/>
        </p:blipFill>
        <p:spPr>
          <a:xfrm>
            <a:off x="7896200" y="1052736"/>
            <a:ext cx="3740202" cy="5197923"/>
          </a:xfrm>
          <a:prstGeom prst="rect">
            <a:avLst/>
          </a:prstGeom>
          <a:solidFill>
            <a:srgbClr val="ECECEC"/>
          </a:solidFill>
          <a:ln w="190500" cap="rnd" cmpd="sng">
            <a:solidFill>
              <a:srgbClr val="C9F9D1"/>
            </a:solidFill>
            <a:prstDash val="solid"/>
            <a:round/>
            <a:headEnd type="none" w="sm" len="sm"/>
            <a:tailEnd type="none" w="sm" len="sm"/>
          </a:ln>
          <a:effectLst>
            <a:outerShdw blurRad="50000" algn="tl" rotWithShape="0">
              <a:srgbClr val="000000">
                <a:alpha val="40784"/>
              </a:srgbClr>
            </a:outerShdw>
          </a:effectLst>
        </p:spPr>
      </p:pic>
      <p:pic>
        <p:nvPicPr>
          <p:cNvPr id="209" name="Google Shape;209;p14"/>
          <p:cNvPicPr preferRelativeResize="0"/>
          <p:nvPr/>
        </p:nvPicPr>
        <p:blipFill rotWithShape="1">
          <a:blip r:embed="rId6">
            <a:alphaModFix/>
          </a:blip>
          <a:srcRect/>
          <a:stretch/>
        </p:blipFill>
        <p:spPr>
          <a:xfrm>
            <a:off x="879592" y="735267"/>
            <a:ext cx="4030469" cy="5574053"/>
          </a:xfrm>
          <a:prstGeom prst="rect">
            <a:avLst/>
          </a:prstGeom>
          <a:noFill/>
          <a:ln>
            <a:noFill/>
          </a:ln>
        </p:spPr>
      </p:pic>
      <p:pic>
        <p:nvPicPr>
          <p:cNvPr id="210" name="Google Shape;210;p14"/>
          <p:cNvPicPr preferRelativeResize="0"/>
          <p:nvPr/>
        </p:nvPicPr>
        <p:blipFill rotWithShape="1">
          <a:blip r:embed="rId7">
            <a:alphaModFix/>
          </a:blip>
          <a:srcRect/>
          <a:stretch/>
        </p:blipFill>
        <p:spPr>
          <a:xfrm>
            <a:off x="9296248" y="2204864"/>
            <a:ext cx="2635353" cy="3024335"/>
          </a:xfrm>
          <a:prstGeom prst="rect">
            <a:avLst/>
          </a:prstGeom>
          <a:solidFill>
            <a:srgbClr val="ECECEC"/>
          </a:solidFill>
          <a:ln w="190500" cap="rnd" cmpd="sng">
            <a:solidFill>
              <a:srgbClr val="C9F9D1"/>
            </a:solidFill>
            <a:prstDash val="solid"/>
            <a:round/>
            <a:headEnd type="none" w="sm" len="sm"/>
            <a:tailEnd type="none" w="sm" len="sm"/>
          </a:ln>
          <a:effectLst>
            <a:outerShdw blurRad="50000" algn="tl" rotWithShape="0">
              <a:srgbClr val="000000">
                <a:alpha val="40784"/>
              </a:srgbClr>
            </a:outerShdw>
          </a:effectLst>
        </p:spPr>
      </p:pic>
      <p:sp>
        <p:nvSpPr>
          <p:cNvPr id="211" name="Google Shape;211;p14"/>
          <p:cNvSpPr txBox="1"/>
          <p:nvPr/>
        </p:nvSpPr>
        <p:spPr>
          <a:xfrm>
            <a:off x="555598" y="6206296"/>
            <a:ext cx="6097772"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dirty="0">
                <a:solidFill>
                  <a:schemeClr val="dk1"/>
                </a:solidFill>
                <a:latin typeface="Arial Narrow"/>
                <a:ea typeface="Arial Narrow"/>
                <a:cs typeface="Arial Narrow"/>
                <a:sym typeface="Arial Narrow"/>
              </a:rPr>
              <a:t>ebIX - European forum for energy business information exchange</a:t>
            </a:r>
          </a:p>
          <a:p>
            <a:pPr marL="0" marR="0" lvl="0" indent="0" algn="l" rtl="0">
              <a:spcBef>
                <a:spcPts val="0"/>
              </a:spcBef>
              <a:spcAft>
                <a:spcPts val="0"/>
              </a:spcAft>
              <a:buNone/>
            </a:pPr>
            <a:r>
              <a:rPr lang="en-US" sz="1600" dirty="0">
                <a:solidFill>
                  <a:schemeClr val="dk1"/>
                </a:solidFill>
                <a:latin typeface="Arial Narrow"/>
                <a:ea typeface="Arial Narrow"/>
                <a:cs typeface="Arial Narrow"/>
                <a:sym typeface="Arial Narrow"/>
              </a:rPr>
              <a:t>USEF - Universal Smart Energy Framework</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p15"/>
          <p:cNvSpPr txBox="1">
            <a:spLocks noGrp="1"/>
          </p:cNvSpPr>
          <p:nvPr>
            <p:ph type="title"/>
          </p:nvPr>
        </p:nvSpPr>
        <p:spPr>
          <a:xfrm>
            <a:off x="1044867" y="224129"/>
            <a:ext cx="10578566" cy="936104"/>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Clr>
                <a:schemeClr val="accent1"/>
              </a:buClr>
              <a:buSzPts val="3000"/>
              <a:buFont typeface="Arial Narrow"/>
              <a:buNone/>
            </a:pPr>
            <a:r>
              <a:rPr lang="en-US" dirty="0"/>
              <a:t>Consumer flexibility in France and Italy at the occasion of frequency disruption of 8 January 2021</a:t>
            </a:r>
          </a:p>
        </p:txBody>
      </p:sp>
      <p:pic>
        <p:nvPicPr>
          <p:cNvPr id="217" name="Google Shape;217;p15"/>
          <p:cNvPicPr preferRelativeResize="0"/>
          <p:nvPr/>
        </p:nvPicPr>
        <p:blipFill rotWithShape="1">
          <a:blip r:embed="rId3">
            <a:alphaModFix/>
          </a:blip>
          <a:srcRect/>
          <a:stretch/>
        </p:blipFill>
        <p:spPr>
          <a:xfrm>
            <a:off x="839416" y="2811615"/>
            <a:ext cx="5256584" cy="2921641"/>
          </a:xfrm>
          <a:prstGeom prst="rect">
            <a:avLst/>
          </a:prstGeom>
          <a:noFill/>
          <a:ln>
            <a:noFill/>
          </a:ln>
          <a:effectLst>
            <a:outerShdw blurRad="292100" dist="139700" dir="2700000" algn="tl" rotWithShape="0">
              <a:srgbClr val="333333">
                <a:alpha val="64705"/>
              </a:srgbClr>
            </a:outerShdw>
          </a:effectLst>
        </p:spPr>
      </p:pic>
      <p:pic>
        <p:nvPicPr>
          <p:cNvPr id="218" name="Google Shape;218;p15"/>
          <p:cNvPicPr preferRelativeResize="0"/>
          <p:nvPr/>
        </p:nvPicPr>
        <p:blipFill rotWithShape="1">
          <a:blip r:embed="rId4">
            <a:alphaModFix/>
          </a:blip>
          <a:srcRect b="2356"/>
          <a:stretch/>
        </p:blipFill>
        <p:spPr>
          <a:xfrm>
            <a:off x="6528048" y="2811615"/>
            <a:ext cx="5325318" cy="2921641"/>
          </a:xfrm>
          <a:prstGeom prst="rect">
            <a:avLst/>
          </a:prstGeom>
          <a:noFill/>
          <a:ln>
            <a:noFill/>
          </a:ln>
          <a:effectLst>
            <a:outerShdw blurRad="292100" dist="139700" dir="2700000" algn="tl" rotWithShape="0">
              <a:srgbClr val="333333">
                <a:alpha val="64705"/>
              </a:srgbClr>
            </a:outerShdw>
          </a:effectLst>
        </p:spPr>
      </p:pic>
      <p:pic>
        <p:nvPicPr>
          <p:cNvPr id="219" name="Google Shape;219;p15"/>
          <p:cNvPicPr preferRelativeResize="0"/>
          <p:nvPr/>
        </p:nvPicPr>
        <p:blipFill rotWithShape="1">
          <a:blip r:embed="rId5">
            <a:alphaModFix/>
          </a:blip>
          <a:srcRect/>
          <a:stretch/>
        </p:blipFill>
        <p:spPr>
          <a:xfrm>
            <a:off x="4295800" y="1528378"/>
            <a:ext cx="4076700" cy="876300"/>
          </a:xfrm>
          <a:prstGeom prst="rect">
            <a:avLst/>
          </a:prstGeom>
          <a:noFill/>
          <a:ln>
            <a:noFill/>
          </a:ln>
          <a:effectLst>
            <a:outerShdw blurRad="292100" dist="139700" dir="2700000" algn="tl" rotWithShape="0">
              <a:srgbClr val="333333">
                <a:alpha val="64705"/>
              </a:srgbClr>
            </a:outerShdw>
          </a:effectLst>
        </p:spPr>
      </p:pic>
      <p:sp>
        <p:nvSpPr>
          <p:cNvPr id="220" name="Google Shape;220;p15"/>
          <p:cNvSpPr txBox="1"/>
          <p:nvPr/>
        </p:nvSpPr>
        <p:spPr>
          <a:xfrm>
            <a:off x="839416" y="6021288"/>
            <a:ext cx="10928033" cy="49244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300" dirty="0">
                <a:solidFill>
                  <a:schemeClr val="dk1"/>
                </a:solidFill>
                <a:latin typeface="Arial Narrow"/>
                <a:ea typeface="Arial Narrow"/>
                <a:cs typeface="Arial Narrow"/>
                <a:sym typeface="Arial Narrow"/>
              </a:rPr>
              <a:t>Source: ENTSO-E (2021), Continental Europe Synchronous Area Separation on 08 January 2021 ICS Investigation Expert Panel » Final Report » 15 July 2021 Main Report, </a:t>
            </a:r>
            <a:r>
              <a:rPr lang="en-US" sz="1300" u="sng" dirty="0">
                <a:solidFill>
                  <a:srgbClr val="144CC8"/>
                </a:solidFill>
                <a:latin typeface="Arial Narrow"/>
                <a:ea typeface="Arial Narrow"/>
                <a:cs typeface="Arial Narrow"/>
                <a:sym typeface="Arial Narrow"/>
                <a:hlinkClick r:id="rId6">
                  <a:extLst>
                    <a:ext uri="{A12FA001-AC4F-418D-AE19-62706E023703}">
                      <ahyp:hlinkClr xmlns:ahyp="http://schemas.microsoft.com/office/drawing/2018/hyperlinkcolor" val="tx"/>
                    </a:ext>
                  </a:extLst>
                </a:hlinkClick>
              </a:rPr>
              <a:t>https://eepublicdownloads.azureedge.net/clean-documents/SOC%20documents/SOC%20Reports/entso-e_CESysSep_Final_Report_210715.</a:t>
            </a:r>
            <a:r>
              <a:rPr lang="en-US" sz="1300" u="sng" dirty="0">
                <a:solidFill>
                  <a:schemeClr val="dk2"/>
                </a:solidFill>
                <a:latin typeface="Arial Narrow"/>
                <a:ea typeface="Arial Narrow"/>
                <a:cs typeface="Arial Narrow"/>
                <a:sym typeface="Arial Narrow"/>
                <a:hlinkClick r:id="rId6">
                  <a:extLst>
                    <a:ext uri="{A12FA001-AC4F-418D-AE19-62706E023703}">
                      <ahyp:hlinkClr xmlns:ahyp="http://schemas.microsoft.com/office/drawing/2018/hyperlinkcolor" val="tx"/>
                    </a:ext>
                  </a:extLst>
                </a:hlinkClick>
              </a:rPr>
              <a:t>pdf</a:t>
            </a:r>
            <a:r>
              <a:rPr lang="en-US" sz="1300" dirty="0">
                <a:solidFill>
                  <a:schemeClr val="dk2"/>
                </a:solidFill>
                <a:latin typeface="Arial Narrow"/>
                <a:ea typeface="Arial Narrow"/>
                <a:cs typeface="Arial Narrow"/>
                <a:sym typeface="Arial Narrow"/>
              </a:rPr>
              <a:t>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16"/>
          <p:cNvSpPr txBox="1">
            <a:spLocks noGrp="1"/>
          </p:cNvSpPr>
          <p:nvPr>
            <p:ph type="title"/>
          </p:nvPr>
        </p:nvSpPr>
        <p:spPr>
          <a:xfrm>
            <a:off x="1006547" y="0"/>
            <a:ext cx="10972800" cy="1052736"/>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Clr>
                <a:schemeClr val="accent1"/>
              </a:buClr>
              <a:buSzPts val="3000"/>
              <a:buFont typeface="Arial Narrow"/>
              <a:buNone/>
            </a:pPr>
            <a:r>
              <a:rPr lang="en-US" dirty="0"/>
              <a:t>In which markets the aggregators may participate (2/2) - France</a:t>
            </a:r>
          </a:p>
        </p:txBody>
      </p:sp>
      <p:sp>
        <p:nvSpPr>
          <p:cNvPr id="226" name="Google Shape;226;p16"/>
          <p:cNvSpPr txBox="1">
            <a:spLocks noGrp="1"/>
          </p:cNvSpPr>
          <p:nvPr>
            <p:ph type="body" idx="1"/>
          </p:nvPr>
        </p:nvSpPr>
        <p:spPr>
          <a:xfrm>
            <a:off x="839416" y="980728"/>
            <a:ext cx="10945284" cy="5050988"/>
          </a:xfrm>
          <a:prstGeom prst="rect">
            <a:avLst/>
          </a:prstGeom>
          <a:noFill/>
          <a:ln>
            <a:noFill/>
          </a:ln>
        </p:spPr>
        <p:txBody>
          <a:bodyPr spcFirstLastPara="1" wrap="square" lIns="91425" tIns="45700" rIns="91425" bIns="45700" anchor="t" anchorCtr="0">
            <a:noAutofit/>
          </a:bodyPr>
          <a:lstStyle/>
          <a:p>
            <a:pPr marL="268288" lvl="0" indent="-268288" algn="just" rtl="0">
              <a:spcBef>
                <a:spcPts val="0"/>
              </a:spcBef>
              <a:spcAft>
                <a:spcPts val="0"/>
              </a:spcAft>
              <a:buClr>
                <a:srgbClr val="000000"/>
              </a:buClr>
              <a:buSzPts val="1700"/>
              <a:buFont typeface="Noto Sans Symbols"/>
              <a:buChar char="❑"/>
            </a:pPr>
            <a:r>
              <a:rPr lang="en-US" sz="1700" dirty="0">
                <a:solidFill>
                  <a:srgbClr val="000000"/>
                </a:solidFill>
                <a:latin typeface="Arial"/>
                <a:ea typeface="Arial"/>
                <a:cs typeface="Arial"/>
                <a:sym typeface="Arial"/>
              </a:rPr>
              <a:t>„</a:t>
            </a:r>
            <a:r>
              <a:rPr lang="en-US" sz="1700" i="1" dirty="0">
                <a:solidFill>
                  <a:srgbClr val="000000"/>
                </a:solidFill>
                <a:latin typeface="Arial"/>
                <a:ea typeface="Arial"/>
                <a:cs typeface="Arial"/>
                <a:sym typeface="Arial"/>
              </a:rPr>
              <a:t>The NEBEF (“Notification d’Échange de Blocs d’Effacement”) was launched in 2014, creating a mechanism that </a:t>
            </a:r>
            <a:r>
              <a:rPr lang="en-US" sz="1700" b="1" i="1" dirty="0">
                <a:solidFill>
                  <a:srgbClr val="000000"/>
                </a:solidFill>
                <a:latin typeface="Arial"/>
                <a:ea typeface="Arial"/>
                <a:cs typeface="Arial"/>
                <a:sym typeface="Arial"/>
              </a:rPr>
              <a:t>allows curtailed load to bid as energy directly into the wholesale electricity market</a:t>
            </a:r>
            <a:r>
              <a:rPr lang="en-US" sz="1700" i="1" dirty="0">
                <a:solidFill>
                  <a:srgbClr val="000000"/>
                </a:solidFill>
                <a:latin typeface="Arial"/>
                <a:ea typeface="Arial"/>
                <a:cs typeface="Arial"/>
                <a:sym typeface="Arial"/>
              </a:rPr>
              <a:t>. During the first year, the volume amounted to a modest figure of 313 MWh. Between 2014 and 2015 volumes decreased further, and in 2015 the market generated only €1,783 for aggregators. The low wholesale market prices and requirements for payment of sourcing costs to the retailer are the main issues here.</a:t>
            </a:r>
            <a:r>
              <a:rPr lang="en-US" sz="1700" dirty="0">
                <a:solidFill>
                  <a:srgbClr val="000000"/>
                </a:solidFill>
                <a:latin typeface="Arial"/>
                <a:ea typeface="Arial"/>
                <a:cs typeface="Arial"/>
                <a:sym typeface="Arial"/>
              </a:rPr>
              <a:t>”</a:t>
            </a:r>
          </a:p>
          <a:p>
            <a:pPr marL="268288" lvl="0" indent="-268288" algn="just" rtl="0">
              <a:spcBef>
                <a:spcPts val="1200"/>
              </a:spcBef>
              <a:spcAft>
                <a:spcPts val="0"/>
              </a:spcAft>
              <a:buClr>
                <a:srgbClr val="000000"/>
              </a:buClr>
              <a:buSzPts val="1700"/>
              <a:buFont typeface="Noto Sans Symbols"/>
              <a:buChar char="❑"/>
            </a:pPr>
            <a:r>
              <a:rPr lang="en-US" sz="1700" dirty="0">
                <a:solidFill>
                  <a:srgbClr val="000000"/>
                </a:solidFill>
                <a:latin typeface="Arial"/>
                <a:ea typeface="Arial"/>
                <a:cs typeface="Arial"/>
                <a:sym typeface="Arial"/>
              </a:rPr>
              <a:t>In France, in </a:t>
            </a:r>
            <a:r>
              <a:rPr lang="en-US" sz="1700" b="1" dirty="0">
                <a:solidFill>
                  <a:srgbClr val="000000"/>
                </a:solidFill>
                <a:latin typeface="Arial"/>
                <a:ea typeface="Arial"/>
                <a:cs typeface="Arial"/>
                <a:sym typeface="Arial"/>
              </a:rPr>
              <a:t>2014, allowed was the work to an independent aggregator: </a:t>
            </a:r>
            <a:r>
              <a:rPr lang="en-US" sz="1700" dirty="0">
                <a:solidFill>
                  <a:srgbClr val="000000"/>
                </a:solidFill>
                <a:latin typeface="Arial"/>
                <a:ea typeface="Arial"/>
                <a:cs typeface="Arial"/>
                <a:sym typeface="Arial"/>
              </a:rPr>
              <a:t>„</a:t>
            </a:r>
            <a:r>
              <a:rPr lang="en-US" sz="1700" i="1" dirty="0">
                <a:solidFill>
                  <a:srgbClr val="000000"/>
                </a:solidFill>
                <a:latin typeface="Arial"/>
                <a:ea typeface="Arial"/>
                <a:cs typeface="Arial"/>
                <a:sym typeface="Arial"/>
              </a:rPr>
              <a:t>Since 2014, there is no need for consumers or aggregators to contract with a BRP in order to provide its flexibility to the markets (</a:t>
            </a:r>
            <a:r>
              <a:rPr lang="en-US" sz="1700" b="1" i="1" dirty="0">
                <a:solidFill>
                  <a:srgbClr val="000000"/>
                </a:solidFill>
                <a:latin typeface="Arial"/>
                <a:ea typeface="Arial"/>
                <a:cs typeface="Arial"/>
                <a:sym typeface="Arial"/>
              </a:rPr>
              <a:t>Balancing, NEBEF, Capacity mechanisms</a:t>
            </a:r>
            <a:r>
              <a:rPr lang="en-US" sz="1700" i="1" dirty="0">
                <a:solidFill>
                  <a:srgbClr val="000000"/>
                </a:solidFill>
                <a:latin typeface="Arial"/>
                <a:ea typeface="Arial"/>
                <a:cs typeface="Arial"/>
                <a:sym typeface="Arial"/>
              </a:rPr>
              <a:t>)</a:t>
            </a:r>
            <a:r>
              <a:rPr lang="en-US" sz="1700" dirty="0">
                <a:solidFill>
                  <a:srgbClr val="000000"/>
                </a:solidFill>
                <a:latin typeface="Arial"/>
                <a:ea typeface="Arial"/>
                <a:cs typeface="Arial"/>
                <a:sym typeface="Arial"/>
              </a:rPr>
              <a:t>”</a:t>
            </a:r>
          </a:p>
          <a:p>
            <a:pPr marL="268288" lvl="0" indent="-268288" algn="just" rtl="0">
              <a:spcBef>
                <a:spcPts val="1200"/>
              </a:spcBef>
              <a:spcAft>
                <a:spcPts val="0"/>
              </a:spcAft>
              <a:buClr>
                <a:srgbClr val="000000"/>
              </a:buClr>
              <a:buSzPts val="1700"/>
              <a:buFont typeface="Noto Sans Symbols"/>
              <a:buChar char="❑"/>
            </a:pPr>
            <a:r>
              <a:rPr lang="en-US" sz="1700" dirty="0">
                <a:solidFill>
                  <a:srgbClr val="000000"/>
                </a:solidFill>
                <a:latin typeface="Arial"/>
                <a:ea typeface="Arial"/>
                <a:cs typeface="Arial"/>
                <a:sym typeface="Arial"/>
              </a:rPr>
              <a:t>„</a:t>
            </a:r>
            <a:r>
              <a:rPr lang="en-US" sz="1700" i="1" dirty="0">
                <a:solidFill>
                  <a:srgbClr val="000000"/>
                </a:solidFill>
                <a:latin typeface="Arial"/>
                <a:ea typeface="Arial"/>
                <a:cs typeface="Arial"/>
                <a:sym typeface="Arial"/>
              </a:rPr>
              <a:t>The </a:t>
            </a:r>
            <a:r>
              <a:rPr lang="en-US" sz="1700" b="1" i="1" dirty="0">
                <a:solidFill>
                  <a:srgbClr val="000000"/>
                </a:solidFill>
                <a:latin typeface="Arial"/>
                <a:ea typeface="Arial"/>
                <a:cs typeface="Arial"/>
                <a:sym typeface="Arial"/>
              </a:rPr>
              <a:t>capacity market </a:t>
            </a:r>
            <a:r>
              <a:rPr lang="en-US" sz="1700" i="1" dirty="0">
                <a:solidFill>
                  <a:srgbClr val="000000"/>
                </a:solidFill>
                <a:latin typeface="Arial"/>
                <a:ea typeface="Arial"/>
                <a:cs typeface="Arial"/>
                <a:sym typeface="Arial"/>
              </a:rPr>
              <a:t>for 2017 and beyond should also open new possibilities for Demand Response</a:t>
            </a:r>
            <a:r>
              <a:rPr lang="en-US" sz="1700" dirty="0">
                <a:solidFill>
                  <a:srgbClr val="000000"/>
                </a:solidFill>
                <a:latin typeface="Arial"/>
                <a:ea typeface="Arial"/>
                <a:cs typeface="Arial"/>
                <a:sym typeface="Arial"/>
              </a:rPr>
              <a:t>”</a:t>
            </a:r>
          </a:p>
          <a:p>
            <a:pPr marL="268288" lvl="0" indent="-268288" algn="just" rtl="0">
              <a:spcBef>
                <a:spcPts val="1200"/>
              </a:spcBef>
              <a:spcAft>
                <a:spcPts val="0"/>
              </a:spcAft>
              <a:buClr>
                <a:srgbClr val="000000"/>
              </a:buClr>
              <a:buSzPts val="1700"/>
              <a:buFont typeface="Noto Sans Symbols"/>
              <a:buChar char="❑"/>
            </a:pPr>
            <a:r>
              <a:rPr lang="en-US" sz="1700" dirty="0">
                <a:solidFill>
                  <a:srgbClr val="000000"/>
                </a:solidFill>
                <a:latin typeface="Arial"/>
                <a:ea typeface="Arial"/>
                <a:cs typeface="Arial"/>
                <a:sym typeface="Arial"/>
              </a:rPr>
              <a:t>For the first time in history (notice of 3 March 2020), France has established a system for providing </a:t>
            </a:r>
            <a:r>
              <a:rPr lang="en-US" sz="1700" b="1" dirty="0">
                <a:solidFill>
                  <a:srgbClr val="000000"/>
                </a:solidFill>
                <a:latin typeface="Arial"/>
                <a:ea typeface="Arial"/>
                <a:cs typeface="Arial"/>
                <a:sym typeface="Arial"/>
              </a:rPr>
              <a:t>frequency containment reserve FCR (“primary power reserve”) </a:t>
            </a:r>
            <a:r>
              <a:rPr lang="en-US" sz="1700" dirty="0">
                <a:solidFill>
                  <a:srgbClr val="000000"/>
                </a:solidFill>
                <a:latin typeface="Arial"/>
                <a:ea typeface="Arial"/>
                <a:cs typeface="Arial"/>
                <a:sym typeface="Arial"/>
              </a:rPr>
              <a:t>in households by certifying company Voltalis to provide that service (10.729 buildings), which the stakeholder Voltalis may offer to Germany, Belgium, Austria, the Netherlands and Switzerland, </a:t>
            </a:r>
            <a:r>
              <a:rPr lang="en-US" sz="1700" u="sng" dirty="0">
                <a:solidFill>
                  <a:srgbClr val="000000"/>
                </a:solidFill>
                <a:latin typeface="Arial"/>
                <a:ea typeface="Arial"/>
                <a:cs typeface="Arial"/>
                <a:sym typeface="Arial"/>
                <a:hlinkClick r:id="rId3">
                  <a:extLst>
                    <a:ext uri="{A12FA001-AC4F-418D-AE19-62706E023703}">
                      <ahyp:hlinkClr xmlns:ahyp="http://schemas.microsoft.com/office/drawing/2018/hyperlinkcolor" val="tx"/>
                    </a:ext>
                  </a:extLst>
                </a:hlinkClick>
              </a:rPr>
              <a:t>https://www.rte-france.com/actualites/rte-et-voltalis-developpent-un-nouvel-outil-de-flexibilite-pour-la-gestion-du-reseau</a:t>
            </a:r>
            <a:r>
              <a:rPr lang="en-US" sz="1700" dirty="0">
                <a:solidFill>
                  <a:srgbClr val="000000"/>
                </a:solidFill>
                <a:latin typeface="Arial"/>
                <a:ea typeface="Arial"/>
                <a:cs typeface="Arial"/>
                <a:sym typeface="Arial"/>
              </a:rPr>
              <a:t>, pristup 14. 10. 2022.   </a:t>
            </a:r>
          </a:p>
          <a:p>
            <a:pPr marL="268288" lvl="0" indent="-268288" algn="just" rtl="0">
              <a:spcBef>
                <a:spcPts val="1200"/>
              </a:spcBef>
              <a:spcAft>
                <a:spcPts val="0"/>
              </a:spcAft>
              <a:buClr>
                <a:srgbClr val="000000"/>
              </a:buClr>
              <a:buSzPts val="1700"/>
              <a:buFont typeface="Noto Sans Symbols"/>
              <a:buChar char="❑"/>
            </a:pPr>
            <a:r>
              <a:rPr lang="en-US" sz="1700" dirty="0">
                <a:solidFill>
                  <a:srgbClr val="000000"/>
                </a:solidFill>
                <a:latin typeface="Arial"/>
                <a:ea typeface="Arial"/>
                <a:cs typeface="Arial"/>
                <a:sym typeface="Arial"/>
              </a:rPr>
              <a:t>„</a:t>
            </a:r>
            <a:r>
              <a:rPr lang="en-US" sz="1700" i="1" dirty="0">
                <a:solidFill>
                  <a:srgbClr val="000000"/>
                </a:solidFill>
                <a:latin typeface="Arial"/>
                <a:ea typeface="Arial"/>
                <a:cs typeface="Arial"/>
                <a:sym typeface="Arial"/>
              </a:rPr>
              <a:t>Demand-side flexibility can participate in the day-ahead and intraday market, balancing market and capacity market, as well as in </a:t>
            </a:r>
            <a:r>
              <a:rPr lang="en-US" sz="1700" b="1" i="1" dirty="0">
                <a:solidFill>
                  <a:srgbClr val="000000"/>
                </a:solidFill>
                <a:latin typeface="Arial"/>
                <a:ea typeface="Arial"/>
                <a:cs typeface="Arial"/>
                <a:sym typeface="Arial"/>
              </a:rPr>
              <a:t>TSO and DSO congestion management services</a:t>
            </a:r>
            <a:r>
              <a:rPr lang="en-US" sz="1700" dirty="0">
                <a:solidFill>
                  <a:srgbClr val="000000"/>
                </a:solidFill>
                <a:latin typeface="Arial"/>
                <a:ea typeface="Arial"/>
                <a:cs typeface="Arial"/>
                <a:sym typeface="Arial"/>
              </a:rPr>
              <a:t>”, izvješće iz 2022., </a:t>
            </a:r>
            <a:r>
              <a:rPr lang="en-US" sz="1700" u="sng" dirty="0">
                <a:solidFill>
                  <a:srgbClr val="0000FF"/>
                </a:solidFill>
                <a:latin typeface="Arial"/>
                <a:ea typeface="Arial"/>
                <a:cs typeface="Arial"/>
                <a:sym typeface="Arial"/>
                <a:hlinkClick r:id="rId4">
                  <a:extLst>
                    <a:ext uri="{A12FA001-AC4F-418D-AE19-62706E023703}">
                      <ahyp:hlinkClr xmlns:ahyp="http://schemas.microsoft.com/office/drawing/2018/hyperlinkcolor" val="tx"/>
                    </a:ext>
                  </a:extLst>
                </a:hlinkClick>
              </a:rPr>
              <a:t>https://publications.jrc.ec.europa.eu/repository/bitstream/JRC130070/JRC130070_01.pdf#page42</a:t>
            </a:r>
          </a:p>
          <a:p>
            <a:pPr marL="0" lvl="0" indent="0" algn="just" rtl="0">
              <a:spcBef>
                <a:spcPts val="880"/>
              </a:spcBef>
              <a:spcAft>
                <a:spcPts val="0"/>
              </a:spcAft>
              <a:buClr>
                <a:srgbClr val="7E8387"/>
              </a:buClr>
              <a:buSzPts val="1400"/>
              <a:buNone/>
            </a:pPr>
            <a:r>
              <a:rPr lang="en-US" sz="1400" dirty="0">
                <a:solidFill>
                  <a:srgbClr val="7E8387"/>
                </a:solidFill>
                <a:latin typeface="Arial"/>
                <a:ea typeface="Arial"/>
                <a:cs typeface="Arial"/>
                <a:sym typeface="Arial"/>
              </a:rPr>
              <a:t>Source for the first three items:  Bertoldi P, Zancanella P, Boza-Kiss B.; </a:t>
            </a:r>
            <a:r>
              <a:rPr lang="en-US" sz="1400" i="1" dirty="0">
                <a:solidFill>
                  <a:srgbClr val="7E8387"/>
                </a:solidFill>
                <a:latin typeface="Arial"/>
                <a:ea typeface="Arial"/>
                <a:cs typeface="Arial"/>
                <a:sym typeface="Arial"/>
              </a:rPr>
              <a:t>Demand Response Status in EU Member States</a:t>
            </a:r>
            <a:r>
              <a:rPr lang="en-US" sz="1400" dirty="0">
                <a:solidFill>
                  <a:srgbClr val="7E8387"/>
                </a:solidFill>
                <a:latin typeface="Arial"/>
                <a:ea typeface="Arial"/>
                <a:cs typeface="Arial"/>
                <a:sym typeface="Arial"/>
              </a:rPr>
              <a:t>; EUR 27998 EN;</a:t>
            </a:r>
          </a:p>
          <a:p>
            <a:pPr marL="0" lvl="0" indent="0" algn="just" rtl="0">
              <a:spcBef>
                <a:spcPts val="280"/>
              </a:spcBef>
              <a:spcAft>
                <a:spcPts val="0"/>
              </a:spcAft>
              <a:buClr>
                <a:srgbClr val="7E8387"/>
              </a:buClr>
              <a:buSzPts val="1400"/>
              <a:buNone/>
            </a:pPr>
            <a:r>
              <a:rPr lang="en-US" sz="1400" dirty="0">
                <a:solidFill>
                  <a:srgbClr val="7E8387"/>
                </a:solidFill>
                <a:latin typeface="Arial"/>
                <a:ea typeface="Arial"/>
                <a:cs typeface="Arial"/>
                <a:sym typeface="Arial"/>
              </a:rPr>
              <a:t>doi:10.2790/962868, </a:t>
            </a:r>
            <a:r>
              <a:rPr lang="en-US" sz="1400" u="sng" dirty="0">
                <a:solidFill>
                  <a:srgbClr val="7E8387"/>
                </a:solidFill>
                <a:latin typeface="Arial"/>
                <a:ea typeface="Arial"/>
                <a:cs typeface="Arial"/>
                <a:sym typeface="Arial"/>
                <a:hlinkClick r:id="rId5">
                  <a:extLst>
                    <a:ext uri="{A12FA001-AC4F-418D-AE19-62706E023703}">
                      <ahyp:hlinkClr xmlns:ahyp="http://schemas.microsoft.com/office/drawing/2018/hyperlinkcolor" val="tx"/>
                    </a:ext>
                  </a:extLst>
                </a:hlinkClick>
              </a:rPr>
              <a:t>https://publications.jrc.ec.europa.eu/repository/bitstream/JRC101191/ldna27998enn.pdf</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p17"/>
          <p:cNvSpPr txBox="1">
            <a:spLocks noGrp="1"/>
          </p:cNvSpPr>
          <p:nvPr>
            <p:ph type="title"/>
          </p:nvPr>
        </p:nvSpPr>
        <p:spPr>
          <a:xfrm>
            <a:off x="1006547" y="116632"/>
            <a:ext cx="10972800" cy="936104"/>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Clr>
                <a:schemeClr val="accent1"/>
              </a:buClr>
              <a:buSzPts val="3000"/>
              <a:buFont typeface="Arial Narrow"/>
              <a:buNone/>
            </a:pPr>
            <a:r>
              <a:rPr lang="en-US" dirty="0"/>
              <a:t>Flexibility markets in Europe - report from 2022</a:t>
            </a:r>
          </a:p>
        </p:txBody>
      </p:sp>
      <p:pic>
        <p:nvPicPr>
          <p:cNvPr id="233" name="Google Shape;233;p17"/>
          <p:cNvPicPr preferRelativeResize="0"/>
          <p:nvPr/>
        </p:nvPicPr>
        <p:blipFill rotWithShape="1">
          <a:blip r:embed="rId3">
            <a:alphaModFix/>
          </a:blip>
          <a:srcRect/>
          <a:stretch/>
        </p:blipFill>
        <p:spPr>
          <a:xfrm>
            <a:off x="640307" y="1268760"/>
            <a:ext cx="3406232" cy="4752528"/>
          </a:xfrm>
          <a:prstGeom prst="rect">
            <a:avLst/>
          </a:prstGeom>
          <a:solidFill>
            <a:srgbClr val="ECECEC"/>
          </a:solidFill>
          <a:ln w="190500" cap="rnd" cmpd="sng">
            <a:solidFill>
              <a:srgbClr val="C9F9D1"/>
            </a:solidFill>
            <a:prstDash val="solid"/>
            <a:round/>
            <a:headEnd type="none" w="sm" len="sm"/>
            <a:tailEnd type="none" w="sm" len="sm"/>
          </a:ln>
          <a:effectLst>
            <a:outerShdw blurRad="50000" algn="tl" rotWithShape="0">
              <a:srgbClr val="000000">
                <a:alpha val="40784"/>
              </a:srgbClr>
            </a:outerShdw>
          </a:effectLst>
        </p:spPr>
      </p:pic>
      <p:pic>
        <p:nvPicPr>
          <p:cNvPr id="234" name="Google Shape;234;p17"/>
          <p:cNvPicPr preferRelativeResize="0"/>
          <p:nvPr/>
        </p:nvPicPr>
        <p:blipFill rotWithShape="1">
          <a:blip r:embed="rId4">
            <a:alphaModFix/>
          </a:blip>
          <a:srcRect/>
          <a:stretch/>
        </p:blipFill>
        <p:spPr>
          <a:xfrm>
            <a:off x="3460880" y="3937186"/>
            <a:ext cx="8221627" cy="1435738"/>
          </a:xfrm>
          <a:prstGeom prst="rect">
            <a:avLst/>
          </a:prstGeom>
          <a:solidFill>
            <a:srgbClr val="ECECEC"/>
          </a:solidFill>
          <a:ln w="190500" cap="rnd" cmpd="sng">
            <a:solidFill>
              <a:srgbClr val="C9F9D1"/>
            </a:solidFill>
            <a:prstDash val="solid"/>
            <a:round/>
            <a:headEnd type="none" w="sm" len="sm"/>
            <a:tailEnd type="none" w="sm" len="sm"/>
          </a:ln>
          <a:effectLst>
            <a:outerShdw blurRad="50000" algn="tl" rotWithShape="0">
              <a:srgbClr val="000000">
                <a:alpha val="40784"/>
              </a:srgbClr>
            </a:outerShdw>
          </a:effectLst>
        </p:spPr>
      </p:pic>
      <p:sp>
        <p:nvSpPr>
          <p:cNvPr id="235" name="Google Shape;235;p17"/>
          <p:cNvSpPr txBox="1"/>
          <p:nvPr/>
        </p:nvSpPr>
        <p:spPr>
          <a:xfrm>
            <a:off x="767408" y="6130781"/>
            <a:ext cx="1015312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chemeClr val="dk1"/>
                </a:solidFill>
                <a:latin typeface="Arial Narrow"/>
                <a:ea typeface="Arial Narrow"/>
                <a:cs typeface="Arial Narrow"/>
                <a:sym typeface="Arial Narrow"/>
              </a:rPr>
              <a:t>Accessible at: </a:t>
            </a:r>
            <a:r>
              <a:rPr lang="en-US" sz="1800" u="sng" dirty="0">
                <a:solidFill>
                  <a:schemeClr val="dk1"/>
                </a:solidFill>
                <a:latin typeface="Arial Narrow"/>
                <a:ea typeface="Arial Narrow"/>
                <a:cs typeface="Arial Narrow"/>
                <a:sym typeface="Arial Narrow"/>
                <a:hlinkClick r:id="rId5">
                  <a:extLst>
                    <a:ext uri="{A12FA001-AC4F-418D-AE19-62706E023703}">
                      <ahyp:hlinkClr xmlns:ahyp="http://schemas.microsoft.com/office/drawing/2018/hyperlinkcolor" val="tx"/>
                    </a:ext>
                  </a:extLst>
                </a:hlinkClick>
              </a:rPr>
              <a:t>https://publications.jrc.ec.europa.eu/repository/bitstream/JRC130070/JRC130070_01.pdf</a:t>
            </a:r>
            <a:r>
              <a:rPr lang="en-US" sz="1800" dirty="0">
                <a:solidFill>
                  <a:schemeClr val="dk1"/>
                </a:solidFill>
                <a:latin typeface="Arial Narrow"/>
                <a:ea typeface="Arial Narrow"/>
                <a:cs typeface="Arial Narrow"/>
                <a:sym typeface="Arial Narrow"/>
              </a:rPr>
              <a:t> </a:t>
            </a:r>
          </a:p>
        </p:txBody>
      </p:sp>
      <p:pic>
        <p:nvPicPr>
          <p:cNvPr id="236" name="Google Shape;236;p17"/>
          <p:cNvPicPr preferRelativeResize="0"/>
          <p:nvPr/>
        </p:nvPicPr>
        <p:blipFill rotWithShape="1">
          <a:blip r:embed="rId6">
            <a:alphaModFix/>
          </a:blip>
          <a:srcRect/>
          <a:stretch/>
        </p:blipFill>
        <p:spPr>
          <a:xfrm>
            <a:off x="3460880" y="1637949"/>
            <a:ext cx="8341196" cy="797732"/>
          </a:xfrm>
          <a:prstGeom prst="rect">
            <a:avLst/>
          </a:prstGeom>
          <a:solidFill>
            <a:srgbClr val="ECECEC"/>
          </a:solidFill>
          <a:ln w="190500" cap="rnd" cmpd="sng">
            <a:solidFill>
              <a:srgbClr val="C9F9D1"/>
            </a:solidFill>
            <a:prstDash val="solid"/>
            <a:round/>
            <a:headEnd type="none" w="sm" len="sm"/>
            <a:tailEnd type="none" w="sm" len="sm"/>
          </a:ln>
          <a:effectLst>
            <a:outerShdw blurRad="50000" algn="tl" rotWithShape="0">
              <a:srgbClr val="000000">
                <a:alpha val="40784"/>
              </a:srgbClr>
            </a:outerShdw>
          </a:effectLst>
        </p:spPr>
      </p:pic>
      <p:sp>
        <p:nvSpPr>
          <p:cNvPr id="237" name="Google Shape;237;p17"/>
          <p:cNvSpPr txBox="1"/>
          <p:nvPr/>
        </p:nvSpPr>
        <p:spPr>
          <a:xfrm>
            <a:off x="695400" y="6453336"/>
            <a:ext cx="1015312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chemeClr val="dk1"/>
                </a:solidFill>
                <a:latin typeface="Arial Narrow"/>
                <a:ea typeface="Arial Narrow"/>
                <a:cs typeface="Arial Narrow"/>
                <a:sym typeface="Arial Narrow"/>
              </a:rPr>
              <a:t> JRC - Joint Research Centre, the European Commission’s science and knowledge service. </a:t>
            </a:r>
          </a:p>
        </p:txBody>
      </p:sp>
      <p:pic>
        <p:nvPicPr>
          <p:cNvPr id="238" name="Google Shape;238;p17"/>
          <p:cNvPicPr preferRelativeResize="0"/>
          <p:nvPr/>
        </p:nvPicPr>
        <p:blipFill rotWithShape="1">
          <a:blip r:embed="rId7">
            <a:alphaModFix/>
          </a:blip>
          <a:srcRect/>
          <a:stretch/>
        </p:blipFill>
        <p:spPr>
          <a:xfrm>
            <a:off x="3791744" y="2793139"/>
            <a:ext cx="7909148" cy="698059"/>
          </a:xfrm>
          <a:prstGeom prst="rect">
            <a:avLst/>
          </a:prstGeom>
          <a:noFill/>
          <a:ln w="190500" cap="sq" cmpd="sng">
            <a:solidFill>
              <a:srgbClr val="C9F9D1"/>
            </a:solidFill>
            <a:prstDash val="solid"/>
            <a:miter lim="800000"/>
            <a:headEnd type="none" w="sm" len="sm"/>
            <a:tailEnd type="none" w="sm" len="sm"/>
          </a:ln>
          <a:effectLst>
            <a:outerShdw blurRad="254000" algn="bl" rotWithShape="0">
              <a:srgbClr val="000000">
                <a:alpha val="42745"/>
              </a:srgbClr>
            </a:outerShdw>
          </a:effec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p18"/>
          <p:cNvSpPr txBox="1">
            <a:spLocks noGrp="1"/>
          </p:cNvSpPr>
          <p:nvPr>
            <p:ph type="title"/>
          </p:nvPr>
        </p:nvSpPr>
        <p:spPr>
          <a:xfrm>
            <a:off x="1006547" y="-27384"/>
            <a:ext cx="10972800" cy="936104"/>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Clr>
                <a:schemeClr val="accent1"/>
              </a:buClr>
              <a:buSzPts val="3000"/>
              <a:buFont typeface="Arial Narrow"/>
              <a:buNone/>
            </a:pPr>
            <a:r>
              <a:rPr lang="en-US" dirty="0"/>
              <a:t>What is the core problem with independent aggregator - example from France</a:t>
            </a:r>
          </a:p>
        </p:txBody>
      </p:sp>
      <p:pic>
        <p:nvPicPr>
          <p:cNvPr id="244" name="Google Shape;244;p18"/>
          <p:cNvPicPr preferRelativeResize="0"/>
          <p:nvPr/>
        </p:nvPicPr>
        <p:blipFill rotWithShape="1">
          <a:blip r:embed="rId3">
            <a:alphaModFix/>
          </a:blip>
          <a:srcRect/>
          <a:stretch/>
        </p:blipFill>
        <p:spPr>
          <a:xfrm>
            <a:off x="767408" y="1028355"/>
            <a:ext cx="3816423" cy="5101955"/>
          </a:xfrm>
          <a:prstGeom prst="rect">
            <a:avLst/>
          </a:prstGeom>
          <a:solidFill>
            <a:srgbClr val="ECECEC"/>
          </a:solidFill>
          <a:ln w="190500" cap="rnd" cmpd="sng">
            <a:solidFill>
              <a:srgbClr val="C9F9D1"/>
            </a:solidFill>
            <a:prstDash val="solid"/>
            <a:round/>
            <a:headEnd type="none" w="sm" len="sm"/>
            <a:tailEnd type="none" w="sm" len="sm"/>
          </a:ln>
          <a:effectLst>
            <a:outerShdw blurRad="50000" algn="tl" rotWithShape="0">
              <a:srgbClr val="000000">
                <a:alpha val="40784"/>
              </a:srgbClr>
            </a:outerShdw>
          </a:effectLst>
        </p:spPr>
      </p:pic>
      <p:pic>
        <p:nvPicPr>
          <p:cNvPr id="245" name="Google Shape;245;p18"/>
          <p:cNvPicPr preferRelativeResize="0"/>
          <p:nvPr/>
        </p:nvPicPr>
        <p:blipFill rotWithShape="1">
          <a:blip r:embed="rId4">
            <a:alphaModFix/>
          </a:blip>
          <a:srcRect b="19458"/>
          <a:stretch/>
        </p:blipFill>
        <p:spPr>
          <a:xfrm>
            <a:off x="4295800" y="1543410"/>
            <a:ext cx="6912768" cy="4261854"/>
          </a:xfrm>
          <a:prstGeom prst="rect">
            <a:avLst/>
          </a:prstGeom>
          <a:solidFill>
            <a:srgbClr val="ECECEC"/>
          </a:solidFill>
          <a:ln w="190500" cap="rnd" cmpd="sng">
            <a:solidFill>
              <a:srgbClr val="C9F9D1"/>
            </a:solidFill>
            <a:prstDash val="solid"/>
            <a:round/>
            <a:headEnd type="none" w="sm" len="sm"/>
            <a:tailEnd type="none" w="sm" len="sm"/>
          </a:ln>
          <a:effectLst>
            <a:outerShdw blurRad="50000" algn="tl" rotWithShape="0">
              <a:srgbClr val="000000">
                <a:alpha val="40784"/>
              </a:srgbClr>
            </a:outerShdw>
          </a:effectLst>
        </p:spPr>
      </p:pic>
      <p:sp>
        <p:nvSpPr>
          <p:cNvPr id="246" name="Google Shape;246;p18"/>
          <p:cNvSpPr txBox="1"/>
          <p:nvPr/>
        </p:nvSpPr>
        <p:spPr>
          <a:xfrm>
            <a:off x="677398" y="6341687"/>
            <a:ext cx="1083720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chemeClr val="dk1"/>
                </a:solidFill>
                <a:latin typeface="Arial Narrow"/>
                <a:ea typeface="Arial Narrow"/>
                <a:cs typeface="Arial Narrow"/>
                <a:sym typeface="Arial Narrow"/>
              </a:rPr>
              <a:t>Report accessible at: </a:t>
            </a:r>
            <a:r>
              <a:rPr lang="en-US" sz="1800" b="0" i="0" u="sng" strike="noStrike" dirty="0">
                <a:solidFill>
                  <a:srgbClr val="144CC8"/>
                </a:solidFill>
                <a:latin typeface="Arial Narrow"/>
                <a:ea typeface="Arial Narrow"/>
                <a:cs typeface="Arial Narrow"/>
                <a:sym typeface="Arial Narrow"/>
                <a:hlinkClick r:id="rId5">
                  <a:extLst>
                    <a:ext uri="{A12FA001-AC4F-418D-AE19-62706E023703}">
                      <ahyp:hlinkClr xmlns:ahyp="http://schemas.microsoft.com/office/drawing/2018/hyperlinkcolor" val="tx"/>
                    </a:ext>
                  </a:extLst>
                </a:hlinkClick>
              </a:rPr>
              <a:t>https://publications.jrc.ec.europa.eu/repository/bitstream/JRC101191/ldna27998enn.pdf</a:t>
            </a:r>
            <a:r>
              <a:rPr lang="en-US" sz="1800" dirty="0">
                <a:solidFill>
                  <a:srgbClr val="000000"/>
                </a:solidFill>
                <a:latin typeface="Arial Narrow"/>
                <a:ea typeface="Arial Narrow"/>
                <a:cs typeface="Arial Narrow"/>
                <a:sym typeface="Arial Narrow"/>
              </a:rPr>
              <a:t> </a:t>
            </a:r>
          </a:p>
        </p:txBody>
      </p:sp>
      <p:cxnSp>
        <p:nvCxnSpPr>
          <p:cNvPr id="247" name="Google Shape;247;p18"/>
          <p:cNvCxnSpPr/>
          <p:nvPr/>
        </p:nvCxnSpPr>
        <p:spPr>
          <a:xfrm>
            <a:off x="7968208" y="5431842"/>
            <a:ext cx="2880320" cy="0"/>
          </a:xfrm>
          <a:prstGeom prst="straightConnector1">
            <a:avLst/>
          </a:prstGeom>
          <a:noFill/>
          <a:ln w="31750" cap="flat" cmpd="sng">
            <a:solidFill>
              <a:srgbClr val="FF0000"/>
            </a:solidFill>
            <a:prstDash val="solid"/>
            <a:round/>
            <a:headEnd type="none" w="sm" len="sm"/>
            <a:tailEnd type="none" w="sm" len="sm"/>
          </a:ln>
        </p:spPr>
      </p:cxnSp>
      <p:cxnSp>
        <p:nvCxnSpPr>
          <p:cNvPr id="248" name="Google Shape;248;p18"/>
          <p:cNvCxnSpPr/>
          <p:nvPr/>
        </p:nvCxnSpPr>
        <p:spPr>
          <a:xfrm>
            <a:off x="4583832" y="5647866"/>
            <a:ext cx="2880320" cy="0"/>
          </a:xfrm>
          <a:prstGeom prst="straightConnector1">
            <a:avLst/>
          </a:prstGeom>
          <a:noFill/>
          <a:ln w="31750" cap="flat" cmpd="sng">
            <a:solidFill>
              <a:srgbClr val="FF0000"/>
            </a:solidFill>
            <a:prstDash val="solid"/>
            <a:round/>
            <a:headEnd type="none" w="sm" len="sm"/>
            <a:tailEnd type="none" w="sm" len="sm"/>
          </a:ln>
        </p:spPr>
      </p:cxnSp>
      <p:cxnSp>
        <p:nvCxnSpPr>
          <p:cNvPr id="249" name="Google Shape;249;p18"/>
          <p:cNvCxnSpPr/>
          <p:nvPr/>
        </p:nvCxnSpPr>
        <p:spPr>
          <a:xfrm>
            <a:off x="7608168" y="2407506"/>
            <a:ext cx="3240360" cy="0"/>
          </a:xfrm>
          <a:prstGeom prst="straightConnector1">
            <a:avLst/>
          </a:prstGeom>
          <a:noFill/>
          <a:ln w="31750" cap="flat" cmpd="sng">
            <a:solidFill>
              <a:srgbClr val="FF0000"/>
            </a:solidFill>
            <a:prstDash val="solid"/>
            <a:round/>
            <a:headEnd type="none" w="sm" len="sm"/>
            <a:tailEnd type="none" w="sm" len="sm"/>
          </a:ln>
        </p:spPr>
      </p:cxnSp>
      <p:cxnSp>
        <p:nvCxnSpPr>
          <p:cNvPr id="250" name="Google Shape;250;p18"/>
          <p:cNvCxnSpPr/>
          <p:nvPr/>
        </p:nvCxnSpPr>
        <p:spPr>
          <a:xfrm>
            <a:off x="4583832" y="2623530"/>
            <a:ext cx="5616624" cy="0"/>
          </a:xfrm>
          <a:prstGeom prst="straightConnector1">
            <a:avLst/>
          </a:prstGeom>
          <a:noFill/>
          <a:ln w="31750" cap="flat" cmpd="sng">
            <a:solidFill>
              <a:srgbClr val="FF0000"/>
            </a:solidFill>
            <a:prstDash val="solid"/>
            <a:round/>
            <a:headEnd type="none" w="sm" len="sm"/>
            <a:tailEnd type="none" w="sm" len="sm"/>
          </a:ln>
        </p:spPr>
      </p:cxnSp>
      <p:cxnSp>
        <p:nvCxnSpPr>
          <p:cNvPr id="251" name="Google Shape;251;p18"/>
          <p:cNvCxnSpPr/>
          <p:nvPr/>
        </p:nvCxnSpPr>
        <p:spPr>
          <a:xfrm>
            <a:off x="4583832" y="3415618"/>
            <a:ext cx="936104" cy="0"/>
          </a:xfrm>
          <a:prstGeom prst="straightConnector1">
            <a:avLst/>
          </a:prstGeom>
          <a:noFill/>
          <a:ln w="28575" cap="flat" cmpd="sng">
            <a:solidFill>
              <a:srgbClr val="FF0000"/>
            </a:solidFill>
            <a:prstDash val="solid"/>
            <a:round/>
            <a:headEnd type="none" w="sm" len="sm"/>
            <a:tailEnd type="none" w="sm" len="sm"/>
          </a:ln>
        </p:spPr>
      </p:cxn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AC0E9E-C676-5CA5-6094-39C541ACACE1}"/>
              </a:ext>
            </a:extLst>
          </p:cNvPr>
          <p:cNvSpPr>
            <a:spLocks noGrp="1"/>
          </p:cNvSpPr>
          <p:nvPr>
            <p:ph type="title"/>
          </p:nvPr>
        </p:nvSpPr>
        <p:spPr>
          <a:xfrm>
            <a:off x="551384" y="56237"/>
            <a:ext cx="11476856" cy="936104"/>
          </a:xfrm>
        </p:spPr>
        <p:txBody>
          <a:bodyPr/>
          <a:lstStyle/>
          <a:p>
            <a:r>
              <a:rPr lang="hr-HR" dirty="0" err="1"/>
              <a:t>What</a:t>
            </a:r>
            <a:r>
              <a:rPr lang="hr-HR" dirty="0"/>
              <a:t> </a:t>
            </a:r>
            <a:r>
              <a:rPr lang="hr-HR" dirty="0" err="1"/>
              <a:t>is</a:t>
            </a:r>
            <a:r>
              <a:rPr lang="hr-HR" dirty="0"/>
              <a:t> </a:t>
            </a:r>
            <a:r>
              <a:rPr lang="hr-HR" dirty="0" err="1"/>
              <a:t>it</a:t>
            </a:r>
            <a:r>
              <a:rPr lang="hr-HR" dirty="0"/>
              <a:t> </a:t>
            </a:r>
            <a:r>
              <a:rPr lang="hr-HR" dirty="0" err="1"/>
              <a:t>all</a:t>
            </a:r>
            <a:r>
              <a:rPr lang="hr-HR" dirty="0"/>
              <a:t> </a:t>
            </a:r>
            <a:r>
              <a:rPr lang="hr-HR" dirty="0" err="1"/>
              <a:t>about</a:t>
            </a:r>
            <a:r>
              <a:rPr lang="hr-HR" dirty="0"/>
              <a:t> (1/4)</a:t>
            </a:r>
          </a:p>
        </p:txBody>
      </p:sp>
      <p:sp>
        <p:nvSpPr>
          <p:cNvPr id="10" name="TextBox 9">
            <a:extLst>
              <a:ext uri="{FF2B5EF4-FFF2-40B4-BE49-F238E27FC236}">
                <a16:creationId xmlns:a16="http://schemas.microsoft.com/office/drawing/2014/main" id="{69D69081-A67F-D549-C134-3CE95F985A6F}"/>
              </a:ext>
            </a:extLst>
          </p:cNvPr>
          <p:cNvSpPr txBox="1"/>
          <p:nvPr/>
        </p:nvSpPr>
        <p:spPr>
          <a:xfrm>
            <a:off x="911424" y="6309320"/>
            <a:ext cx="8352928" cy="707886"/>
          </a:xfrm>
          <a:prstGeom prst="rect">
            <a:avLst/>
          </a:prstGeom>
          <a:noFill/>
        </p:spPr>
        <p:txBody>
          <a:bodyPr wrap="square">
            <a:spAutoFit/>
          </a:bodyPr>
          <a:lstStyle/>
          <a:p>
            <a:r>
              <a:rPr lang="en-AU" sz="1400" dirty="0">
                <a:solidFill>
                  <a:srgbClr val="5A5D5F"/>
                </a:solidFill>
              </a:rPr>
              <a:t>Figure taken from </a:t>
            </a:r>
            <a:r>
              <a:rPr lang="hr-HR" sz="1300" dirty="0"/>
              <a:t>Davorin Brkić, </a:t>
            </a:r>
            <a:r>
              <a:rPr lang="hr-HR" sz="1300" i="1" dirty="0"/>
              <a:t>Holistički pristup i ilustracije za oslikavanje modela s HRO CIGRÉ-a iz 2015. koji sadrži ekonomske podsustave uravnoteženja</a:t>
            </a:r>
            <a:r>
              <a:rPr lang="hr-HR" sz="1300" dirty="0"/>
              <a:t>, HRO CIGRÉ 2021., </a:t>
            </a:r>
            <a:r>
              <a:rPr lang="hr-HR" sz="1300" dirty="0">
                <a:solidFill>
                  <a:schemeClr val="tx2"/>
                </a:solidFill>
                <a:hlinkClick r:id="rId2"/>
              </a:rPr>
              <a:t>https://hro-cigre.hr/wp-content/uploads/2021/12/C5-02.pdf</a:t>
            </a:r>
            <a:r>
              <a:rPr lang="hr-HR" sz="1300" dirty="0">
                <a:solidFill>
                  <a:schemeClr val="tx2"/>
                </a:solidFill>
              </a:rPr>
              <a:t> </a:t>
            </a:r>
            <a:r>
              <a:rPr lang="en-AU" sz="1300" dirty="0">
                <a:solidFill>
                  <a:schemeClr val="bg2">
                    <a:lumMod val="50000"/>
                  </a:schemeClr>
                </a:solidFill>
              </a:rPr>
              <a:t>and translated</a:t>
            </a:r>
          </a:p>
          <a:p>
            <a:endParaRPr lang="hr-HR" sz="1300" dirty="0"/>
          </a:p>
        </p:txBody>
      </p:sp>
      <p:sp>
        <p:nvSpPr>
          <p:cNvPr id="3" name="TextBox 2">
            <a:extLst>
              <a:ext uri="{FF2B5EF4-FFF2-40B4-BE49-F238E27FC236}">
                <a16:creationId xmlns:a16="http://schemas.microsoft.com/office/drawing/2014/main" id="{B498FCFA-CB15-D895-75BE-FE7E84D7B86F}"/>
              </a:ext>
            </a:extLst>
          </p:cNvPr>
          <p:cNvSpPr txBox="1"/>
          <p:nvPr/>
        </p:nvSpPr>
        <p:spPr>
          <a:xfrm>
            <a:off x="7728520" y="1637802"/>
            <a:ext cx="4367808" cy="4247317"/>
          </a:xfrm>
          <a:prstGeom prst="rect">
            <a:avLst/>
          </a:prstGeom>
          <a:noFill/>
        </p:spPr>
        <p:txBody>
          <a:bodyPr wrap="square" rtlCol="0">
            <a:spAutoFit/>
          </a:bodyPr>
          <a:lstStyle/>
          <a:p>
            <a:pPr algn="ctr"/>
            <a:r>
              <a:rPr lang="hr-HR" dirty="0"/>
              <a:t>Wholesale market</a:t>
            </a:r>
          </a:p>
          <a:p>
            <a:pPr algn="ctr"/>
            <a:endParaRPr lang="hr-HR" dirty="0"/>
          </a:p>
          <a:p>
            <a:pPr algn="ctr"/>
            <a:r>
              <a:rPr lang="hr-HR" dirty="0"/>
              <a:t>+</a:t>
            </a:r>
          </a:p>
          <a:p>
            <a:pPr algn="ctr"/>
            <a:endParaRPr lang="hr-HR" dirty="0"/>
          </a:p>
          <a:p>
            <a:pPr algn="ctr"/>
            <a:r>
              <a:rPr lang="hr-HR" dirty="0" err="1"/>
              <a:t>Imbalance</a:t>
            </a:r>
            <a:r>
              <a:rPr lang="hr-HR" dirty="0"/>
              <a:t> </a:t>
            </a:r>
            <a:r>
              <a:rPr lang="hr-HR" dirty="0" err="1"/>
              <a:t>settlement</a:t>
            </a:r>
            <a:endParaRPr lang="hr-HR" dirty="0"/>
          </a:p>
          <a:p>
            <a:pPr algn="ctr"/>
            <a:r>
              <a:rPr lang="hr-HR" dirty="0"/>
              <a:t>+</a:t>
            </a:r>
          </a:p>
          <a:p>
            <a:pPr algn="ctr"/>
            <a:endParaRPr lang="hr-HR" dirty="0"/>
          </a:p>
          <a:p>
            <a:pPr algn="ctr"/>
            <a:r>
              <a:rPr lang="hr-HR" dirty="0" err="1"/>
              <a:t>Reconciliation</a:t>
            </a:r>
            <a:r>
              <a:rPr lang="hr-HR" dirty="0"/>
              <a:t> / </a:t>
            </a:r>
            <a:r>
              <a:rPr lang="hr-HR" dirty="0" err="1"/>
              <a:t>second</a:t>
            </a:r>
            <a:r>
              <a:rPr lang="hr-HR" dirty="0"/>
              <a:t> </a:t>
            </a:r>
            <a:r>
              <a:rPr lang="hr-HR" dirty="0" err="1"/>
              <a:t>clearing</a:t>
            </a:r>
            <a:endParaRPr lang="hr-HR" dirty="0"/>
          </a:p>
          <a:p>
            <a:pPr algn="ctr"/>
            <a:r>
              <a:rPr lang="hr-HR" dirty="0"/>
              <a:t>+</a:t>
            </a:r>
          </a:p>
          <a:p>
            <a:pPr algn="ctr"/>
            <a:endParaRPr lang="hr-HR" dirty="0"/>
          </a:p>
          <a:p>
            <a:pPr algn="ctr"/>
            <a:r>
              <a:rPr lang="hr-HR" dirty="0" err="1"/>
              <a:t>Retail</a:t>
            </a:r>
            <a:r>
              <a:rPr lang="hr-HR" dirty="0"/>
              <a:t> market</a:t>
            </a:r>
          </a:p>
          <a:p>
            <a:pPr algn="ctr"/>
            <a:endParaRPr lang="hr-HR" dirty="0"/>
          </a:p>
          <a:p>
            <a:pPr algn="ctr"/>
            <a:r>
              <a:rPr lang="hr-HR" dirty="0"/>
              <a:t>=</a:t>
            </a:r>
          </a:p>
          <a:p>
            <a:pPr algn="ctr"/>
            <a:endParaRPr lang="hr-HR" dirty="0"/>
          </a:p>
          <a:p>
            <a:pPr algn="ctr"/>
            <a:r>
              <a:rPr lang="hr-HR" dirty="0"/>
              <a:t>0</a:t>
            </a:r>
          </a:p>
        </p:txBody>
      </p:sp>
      <p:sp>
        <p:nvSpPr>
          <p:cNvPr id="4" name="TextBox 3">
            <a:extLst>
              <a:ext uri="{FF2B5EF4-FFF2-40B4-BE49-F238E27FC236}">
                <a16:creationId xmlns:a16="http://schemas.microsoft.com/office/drawing/2014/main" id="{863B98F4-B06C-7727-3E17-0CA9083D5AEA}"/>
              </a:ext>
            </a:extLst>
          </p:cNvPr>
          <p:cNvSpPr txBox="1"/>
          <p:nvPr/>
        </p:nvSpPr>
        <p:spPr>
          <a:xfrm>
            <a:off x="551384" y="866902"/>
            <a:ext cx="10729192" cy="430887"/>
          </a:xfrm>
          <a:prstGeom prst="rect">
            <a:avLst/>
          </a:prstGeom>
          <a:noFill/>
        </p:spPr>
        <p:txBody>
          <a:bodyPr wrap="square">
            <a:spAutoFit/>
          </a:bodyPr>
          <a:lstStyle/>
          <a:p>
            <a:r>
              <a:rPr lang="en-US" sz="2200" b="1" dirty="0"/>
              <a:t>Purchases and sales of supplier without an explicit model with an independent aggregator</a:t>
            </a:r>
            <a:endParaRPr lang="hr-HR" sz="2200" b="1" dirty="0"/>
          </a:p>
        </p:txBody>
      </p:sp>
      <p:pic>
        <p:nvPicPr>
          <p:cNvPr id="7" name="Picture 6">
            <a:extLst>
              <a:ext uri="{FF2B5EF4-FFF2-40B4-BE49-F238E27FC236}">
                <a16:creationId xmlns:a16="http://schemas.microsoft.com/office/drawing/2014/main" id="{B94DE421-76BF-AC1C-6B36-76C6B5584E8F}"/>
              </a:ext>
            </a:extLst>
          </p:cNvPr>
          <p:cNvPicPr>
            <a:picLocks noChangeAspect="1"/>
          </p:cNvPicPr>
          <p:nvPr/>
        </p:nvPicPr>
        <p:blipFill rotWithShape="1">
          <a:blip r:embed="rId3"/>
          <a:srcRect r="32885" b="60500"/>
          <a:stretch/>
        </p:blipFill>
        <p:spPr>
          <a:xfrm>
            <a:off x="623392" y="1412776"/>
            <a:ext cx="7344816" cy="4697370"/>
          </a:xfrm>
          <a:prstGeom prst="rect">
            <a:avLst/>
          </a:prstGeom>
        </p:spPr>
      </p:pic>
    </p:spTree>
    <p:extLst>
      <p:ext uri="{BB962C8B-B14F-4D97-AF65-F5344CB8AC3E}">
        <p14:creationId xmlns:p14="http://schemas.microsoft.com/office/powerpoint/2010/main" val="37442682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7"/>
        <p:cNvGrpSpPr/>
        <p:nvPr/>
      </p:nvGrpSpPr>
      <p:grpSpPr>
        <a:xfrm>
          <a:off x="0" y="0"/>
          <a:ext cx="0" cy="0"/>
          <a:chOff x="0" y="0"/>
          <a:chExt cx="0" cy="0"/>
        </a:xfrm>
      </p:grpSpPr>
      <p:sp>
        <p:nvSpPr>
          <p:cNvPr id="38" name="Google Shape;38;p2"/>
          <p:cNvSpPr txBox="1">
            <a:spLocks noGrp="1"/>
          </p:cNvSpPr>
          <p:nvPr>
            <p:ph type="title"/>
          </p:nvPr>
        </p:nvSpPr>
        <p:spPr>
          <a:xfrm>
            <a:off x="1006547" y="116632"/>
            <a:ext cx="10972800" cy="936104"/>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Clr>
                <a:schemeClr val="accent1"/>
              </a:buClr>
              <a:buSzPts val="3000"/>
              <a:buFont typeface="Arial Narrow"/>
              <a:buNone/>
            </a:pPr>
            <a:r>
              <a:rPr lang="en-US" dirty="0"/>
              <a:t>Covered topics</a:t>
            </a:r>
          </a:p>
        </p:txBody>
      </p:sp>
      <p:sp>
        <p:nvSpPr>
          <p:cNvPr id="39" name="Google Shape;39;p2"/>
          <p:cNvSpPr txBox="1">
            <a:spLocks noGrp="1"/>
          </p:cNvSpPr>
          <p:nvPr>
            <p:ph type="body" idx="1"/>
          </p:nvPr>
        </p:nvSpPr>
        <p:spPr>
          <a:xfrm>
            <a:off x="1271464" y="1402324"/>
            <a:ext cx="10609346" cy="5411052"/>
          </a:xfrm>
          <a:prstGeom prst="rect">
            <a:avLst/>
          </a:prstGeom>
          <a:noFill/>
          <a:ln>
            <a:noFill/>
          </a:ln>
        </p:spPr>
        <p:txBody>
          <a:bodyPr spcFirstLastPara="1" wrap="square" lIns="91425" tIns="45700" rIns="91425" bIns="45700" anchor="t" anchorCtr="0">
            <a:noAutofit/>
          </a:bodyPr>
          <a:lstStyle/>
          <a:p>
            <a:pPr marL="457200" lvl="0" indent="-457200" algn="l" rtl="0">
              <a:spcBef>
                <a:spcPts val="0"/>
              </a:spcBef>
              <a:spcAft>
                <a:spcPts val="0"/>
              </a:spcAft>
              <a:buClr>
                <a:schemeClr val="dk2"/>
              </a:buClr>
              <a:buSzPts val="2300"/>
              <a:buFont typeface="Arial Narrow"/>
              <a:buAutoNum type="arabicPeriod"/>
            </a:pPr>
            <a:r>
              <a:rPr lang="en-US" sz="2300" dirty="0">
                <a:solidFill>
                  <a:schemeClr val="dk2"/>
                </a:solidFill>
              </a:rPr>
              <a:t>Regulatory framework for aggregators in Republic of Croatia (RC)</a:t>
            </a:r>
          </a:p>
          <a:p>
            <a:pPr marL="457200" lvl="0" indent="-457200" algn="l" rtl="0">
              <a:spcBef>
                <a:spcPts val="2400"/>
              </a:spcBef>
              <a:spcAft>
                <a:spcPts val="0"/>
              </a:spcAft>
              <a:buClr>
                <a:schemeClr val="dk2"/>
              </a:buClr>
              <a:buSzPts val="2300"/>
              <a:buFont typeface="Arial Narrow"/>
              <a:buAutoNum type="arabicPeriod"/>
            </a:pPr>
            <a:r>
              <a:rPr lang="en-US" sz="2300" dirty="0">
                <a:solidFill>
                  <a:schemeClr val="dk2"/>
                </a:solidFill>
              </a:rPr>
              <a:t>Applied aggregator model</a:t>
            </a:r>
          </a:p>
          <a:p>
            <a:pPr marL="457200" lvl="0" indent="-457200" algn="l" rtl="0">
              <a:spcBef>
                <a:spcPts val="2400"/>
              </a:spcBef>
              <a:spcAft>
                <a:spcPts val="0"/>
              </a:spcAft>
              <a:buClr>
                <a:schemeClr val="dk2"/>
              </a:buClr>
              <a:buSzPts val="2300"/>
              <a:buFont typeface="Arial Narrow"/>
              <a:buAutoNum type="arabicPeriod"/>
            </a:pPr>
            <a:r>
              <a:rPr lang="en-US" sz="2300" dirty="0">
                <a:solidFill>
                  <a:schemeClr val="dk2"/>
                </a:solidFill>
              </a:rPr>
              <a:t>Available market for participation of aggregators</a:t>
            </a:r>
          </a:p>
          <a:p>
            <a:pPr marL="457200" lvl="0" indent="-457200" algn="l" rtl="0">
              <a:spcBef>
                <a:spcPts val="2400"/>
              </a:spcBef>
              <a:spcAft>
                <a:spcPts val="0"/>
              </a:spcAft>
              <a:buClr>
                <a:schemeClr val="dk2"/>
              </a:buClr>
              <a:buSzPts val="2300"/>
              <a:buFont typeface="Arial Narrow"/>
              <a:buAutoNum type="arabicPeriod"/>
            </a:pPr>
            <a:r>
              <a:rPr lang="en-US" sz="2300" dirty="0">
                <a:solidFill>
                  <a:schemeClr val="dk2"/>
                </a:solidFill>
              </a:rPr>
              <a:t>Type of services provided by aggregators</a:t>
            </a:r>
          </a:p>
          <a:p>
            <a:pPr marL="457200" lvl="0" indent="-457200" algn="l" rtl="0">
              <a:spcBef>
                <a:spcPts val="2400"/>
              </a:spcBef>
              <a:spcAft>
                <a:spcPts val="0"/>
              </a:spcAft>
              <a:buClr>
                <a:schemeClr val="dk2"/>
              </a:buClr>
              <a:buSzPts val="2300"/>
              <a:buFont typeface="Arial Narrow"/>
              <a:buAutoNum type="arabicPeriod"/>
            </a:pPr>
            <a:r>
              <a:rPr lang="en-US" sz="2300" dirty="0">
                <a:solidFill>
                  <a:schemeClr val="dk2"/>
                </a:solidFill>
              </a:rPr>
              <a:t>Developmeng of independent aggregators market</a:t>
            </a:r>
          </a:p>
          <a:p>
            <a:pPr marL="457200" lvl="0" indent="-457200" algn="l" rtl="0">
              <a:spcBef>
                <a:spcPts val="2400"/>
              </a:spcBef>
              <a:spcAft>
                <a:spcPts val="0"/>
              </a:spcAft>
              <a:buClr>
                <a:schemeClr val="dk2"/>
              </a:buClr>
              <a:buSzPts val="2300"/>
              <a:buFont typeface="Arial Narrow"/>
              <a:buAutoNum type="arabicPeriod"/>
            </a:pPr>
            <a:r>
              <a:rPr lang="en-US" sz="2300" dirty="0">
                <a:solidFill>
                  <a:schemeClr val="dk2"/>
                </a:solidFill>
              </a:rPr>
              <a:t>Kinds of distributed resources participating in aggregation</a:t>
            </a:r>
          </a:p>
          <a:p>
            <a:pPr marL="457200" lvl="0" indent="-457200" algn="l" rtl="0">
              <a:spcBef>
                <a:spcPts val="2400"/>
              </a:spcBef>
              <a:spcAft>
                <a:spcPts val="0"/>
              </a:spcAft>
              <a:buClr>
                <a:schemeClr val="dk2"/>
              </a:buClr>
              <a:buSzPts val="2300"/>
              <a:buFont typeface="Arial Narrow"/>
              <a:buAutoNum type="arabicPeriod"/>
            </a:pPr>
            <a:r>
              <a:rPr lang="en-US" sz="2300" dirty="0">
                <a:solidFill>
                  <a:schemeClr val="dk2"/>
                </a:solidFill>
              </a:rPr>
              <a:t>Experiences with implementation, obstacles and guidelines for improving regulatory frameworks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pic>
        <p:nvPicPr>
          <p:cNvPr id="266" name="Google Shape;266;p20"/>
          <p:cNvPicPr preferRelativeResize="0"/>
          <p:nvPr/>
        </p:nvPicPr>
        <p:blipFill rotWithShape="1">
          <a:blip r:embed="rId3">
            <a:alphaModFix/>
          </a:blip>
          <a:srcRect/>
          <a:stretch/>
        </p:blipFill>
        <p:spPr>
          <a:xfrm>
            <a:off x="2307009" y="1233488"/>
            <a:ext cx="9045575" cy="950912"/>
          </a:xfrm>
          <a:prstGeom prst="rect">
            <a:avLst/>
          </a:prstGeom>
          <a:noFill/>
          <a:ln>
            <a:noFill/>
          </a:ln>
        </p:spPr>
      </p:pic>
      <p:sp>
        <p:nvSpPr>
          <p:cNvPr id="267" name="Google Shape;267;p20"/>
          <p:cNvSpPr txBox="1">
            <a:spLocks noGrp="1"/>
          </p:cNvSpPr>
          <p:nvPr>
            <p:ph type="title"/>
          </p:nvPr>
        </p:nvSpPr>
        <p:spPr>
          <a:xfrm>
            <a:off x="547056" y="98582"/>
            <a:ext cx="11463064" cy="674947"/>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Clr>
                <a:schemeClr val="accent1"/>
              </a:buClr>
              <a:buSzPts val="3000"/>
              <a:buFont typeface="Arial Narrow"/>
              <a:buNone/>
            </a:pPr>
            <a:r>
              <a:rPr lang="en-US" dirty="0"/>
              <a:t>What is it all about, really (2/4) - one supplier and one independent aggregator</a:t>
            </a:r>
          </a:p>
        </p:txBody>
      </p:sp>
      <p:sp>
        <p:nvSpPr>
          <p:cNvPr id="268" name="Google Shape;268;p20"/>
          <p:cNvSpPr txBox="1"/>
          <p:nvPr/>
        </p:nvSpPr>
        <p:spPr>
          <a:xfrm>
            <a:off x="401699" y="818827"/>
            <a:ext cx="11953328" cy="3847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900" b="1" dirty="0">
                <a:solidFill>
                  <a:schemeClr val="dk1"/>
                </a:solidFill>
                <a:latin typeface="Arial Narrow"/>
                <a:ea typeface="Arial Narrow"/>
                <a:cs typeface="Arial Narrow"/>
                <a:sym typeface="Arial Narrow"/>
              </a:rPr>
              <a:t>Equation of buy and sell balance for suppliers without explicit additional calculation regarding the independent aggregator</a:t>
            </a:r>
          </a:p>
        </p:txBody>
      </p:sp>
      <p:cxnSp>
        <p:nvCxnSpPr>
          <p:cNvPr id="269" name="Google Shape;269;p20"/>
          <p:cNvCxnSpPr>
            <a:endCxn id="270" idx="0"/>
          </p:cNvCxnSpPr>
          <p:nvPr/>
        </p:nvCxnSpPr>
        <p:spPr>
          <a:xfrm flipH="1">
            <a:off x="1487488" y="2099900"/>
            <a:ext cx="706200" cy="577200"/>
          </a:xfrm>
          <a:prstGeom prst="straightConnector1">
            <a:avLst/>
          </a:prstGeom>
          <a:noFill/>
          <a:ln w="25400" cap="flat" cmpd="sng">
            <a:solidFill>
              <a:schemeClr val="dk2"/>
            </a:solidFill>
            <a:prstDash val="solid"/>
            <a:round/>
            <a:headEnd type="none" w="sm" len="sm"/>
            <a:tailEnd type="triangle" w="med" len="med"/>
          </a:ln>
        </p:spPr>
      </p:cxnSp>
      <p:cxnSp>
        <p:nvCxnSpPr>
          <p:cNvPr id="271" name="Google Shape;271;p20"/>
          <p:cNvCxnSpPr/>
          <p:nvPr/>
        </p:nvCxnSpPr>
        <p:spPr>
          <a:xfrm>
            <a:off x="5736867" y="2134862"/>
            <a:ext cx="865418" cy="542238"/>
          </a:xfrm>
          <a:prstGeom prst="straightConnector1">
            <a:avLst/>
          </a:prstGeom>
          <a:noFill/>
          <a:ln w="25400" cap="flat" cmpd="sng">
            <a:solidFill>
              <a:schemeClr val="dk2"/>
            </a:solidFill>
            <a:prstDash val="solid"/>
            <a:round/>
            <a:headEnd type="none" w="sm" len="sm"/>
            <a:tailEnd type="triangle" w="med" len="med"/>
          </a:ln>
        </p:spPr>
      </p:cxnSp>
      <p:cxnSp>
        <p:nvCxnSpPr>
          <p:cNvPr id="272" name="Google Shape;272;p20"/>
          <p:cNvCxnSpPr/>
          <p:nvPr/>
        </p:nvCxnSpPr>
        <p:spPr>
          <a:xfrm>
            <a:off x="10147932" y="2163978"/>
            <a:ext cx="441279" cy="347201"/>
          </a:xfrm>
          <a:prstGeom prst="straightConnector1">
            <a:avLst/>
          </a:prstGeom>
          <a:noFill/>
          <a:ln w="25400" cap="flat" cmpd="sng">
            <a:solidFill>
              <a:schemeClr val="dk2"/>
            </a:solidFill>
            <a:prstDash val="solid"/>
            <a:round/>
            <a:headEnd type="none" w="sm" len="sm"/>
            <a:tailEnd type="triangle" w="med" len="med"/>
          </a:ln>
        </p:spPr>
      </p:cxnSp>
      <p:cxnSp>
        <p:nvCxnSpPr>
          <p:cNvPr id="273" name="Google Shape;273;p20"/>
          <p:cNvCxnSpPr/>
          <p:nvPr/>
        </p:nvCxnSpPr>
        <p:spPr>
          <a:xfrm>
            <a:off x="8092926" y="2151025"/>
            <a:ext cx="658543" cy="402707"/>
          </a:xfrm>
          <a:prstGeom prst="straightConnector1">
            <a:avLst/>
          </a:prstGeom>
          <a:noFill/>
          <a:ln w="25400" cap="flat" cmpd="sng">
            <a:solidFill>
              <a:schemeClr val="dk2"/>
            </a:solidFill>
            <a:prstDash val="solid"/>
            <a:round/>
            <a:headEnd type="none" w="sm" len="sm"/>
            <a:tailEnd type="triangle" w="med" len="med"/>
          </a:ln>
        </p:spPr>
      </p:cxnSp>
      <p:sp>
        <p:nvSpPr>
          <p:cNvPr id="270" name="Google Shape;270;p20"/>
          <p:cNvSpPr txBox="1"/>
          <p:nvPr/>
        </p:nvSpPr>
        <p:spPr>
          <a:xfrm>
            <a:off x="191344" y="2677100"/>
            <a:ext cx="2592288"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dirty="0">
                <a:solidFill>
                  <a:schemeClr val="dk1"/>
                </a:solidFill>
                <a:latin typeface="Arial Narrow"/>
                <a:ea typeface="Arial Narrow"/>
                <a:cs typeface="Arial Narrow"/>
                <a:sym typeface="Arial Narrow"/>
              </a:rPr>
              <a:t>Veleprodajno tržište / wholesale market</a:t>
            </a:r>
          </a:p>
        </p:txBody>
      </p:sp>
      <p:sp>
        <p:nvSpPr>
          <p:cNvPr id="274" name="Google Shape;274;p20"/>
          <p:cNvSpPr txBox="1"/>
          <p:nvPr/>
        </p:nvSpPr>
        <p:spPr>
          <a:xfrm>
            <a:off x="5678998" y="2593145"/>
            <a:ext cx="2252444" cy="646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dirty="0">
                <a:solidFill>
                  <a:schemeClr val="dk1"/>
                </a:solidFill>
                <a:latin typeface="Arial Narrow"/>
                <a:ea typeface="Arial Narrow"/>
                <a:cs typeface="Arial Narrow"/>
                <a:sym typeface="Arial Narrow"/>
              </a:rPr>
              <a:t>Imbalance settlement / obračun odstupanja</a:t>
            </a:r>
          </a:p>
        </p:txBody>
      </p:sp>
      <p:sp>
        <p:nvSpPr>
          <p:cNvPr id="275" name="Google Shape;275;p20"/>
          <p:cNvSpPr txBox="1"/>
          <p:nvPr/>
        </p:nvSpPr>
        <p:spPr>
          <a:xfrm>
            <a:off x="8083462" y="2573430"/>
            <a:ext cx="1934402"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dirty="0">
                <a:solidFill>
                  <a:schemeClr val="dk1"/>
                </a:solidFill>
                <a:latin typeface="Arial Narrow"/>
                <a:ea typeface="Arial Narrow"/>
                <a:cs typeface="Arial Narrow"/>
                <a:sym typeface="Arial Narrow"/>
              </a:rPr>
              <a:t>Reconciliation / second clearing</a:t>
            </a:r>
          </a:p>
        </p:txBody>
      </p:sp>
      <p:sp>
        <p:nvSpPr>
          <p:cNvPr id="276" name="Google Shape;276;p20"/>
          <p:cNvSpPr txBox="1"/>
          <p:nvPr/>
        </p:nvSpPr>
        <p:spPr>
          <a:xfrm>
            <a:off x="9815736" y="2574105"/>
            <a:ext cx="2376264"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dirty="0">
                <a:solidFill>
                  <a:schemeClr val="dk1"/>
                </a:solidFill>
                <a:latin typeface="Arial Narrow"/>
                <a:ea typeface="Arial Narrow"/>
                <a:cs typeface="Arial Narrow"/>
                <a:sym typeface="Arial Narrow"/>
              </a:rPr>
              <a:t>Obračun potrošačima / retail market</a:t>
            </a:r>
          </a:p>
        </p:txBody>
      </p:sp>
      <p:sp>
        <p:nvSpPr>
          <p:cNvPr id="277" name="Google Shape;277;p20"/>
          <p:cNvSpPr txBox="1"/>
          <p:nvPr/>
        </p:nvSpPr>
        <p:spPr>
          <a:xfrm>
            <a:off x="5360030" y="3322759"/>
            <a:ext cx="6562908" cy="89251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300" dirty="0">
                <a:solidFill>
                  <a:schemeClr val="dk1"/>
                </a:solidFill>
                <a:latin typeface="Arial Narrow"/>
                <a:ea typeface="Arial Narrow"/>
                <a:cs typeface="Arial Narrow"/>
                <a:sym typeface="Arial Narrow"/>
              </a:rPr>
              <a:t>Source: Davorin Brkić, </a:t>
            </a:r>
            <a:r>
              <a:rPr lang="en-US" sz="1300" i="1" dirty="0">
                <a:solidFill>
                  <a:schemeClr val="dk1"/>
                </a:solidFill>
                <a:latin typeface="Arial Narrow"/>
                <a:ea typeface="Arial Narrow"/>
                <a:cs typeface="Arial Narrow"/>
                <a:sym typeface="Arial Narrow"/>
              </a:rPr>
              <a:t>Holistic approach and illustration for depicting a model with HRO CIGRÉ from 2015. that contains economic balancing sub-system</a:t>
            </a:r>
            <a:r>
              <a:rPr lang="en-US" sz="1300" dirty="0">
                <a:solidFill>
                  <a:schemeClr val="dk1"/>
                </a:solidFill>
                <a:latin typeface="Arial Narrow"/>
                <a:ea typeface="Arial Narrow"/>
                <a:cs typeface="Arial Narrow"/>
                <a:sym typeface="Arial Narrow"/>
              </a:rPr>
              <a:t>, HRO CIGRÉ 2021. – conventions: (I) when the supplier buys in the first two calculation periods the net energy </a:t>
            </a:r>
            <a:r>
              <a:rPr lang="en-US" sz="1300" i="1" dirty="0">
                <a:solidFill>
                  <a:schemeClr val="dk1"/>
                </a:solidFill>
                <a:latin typeface="Arial Narrow"/>
                <a:ea typeface="Arial Narrow"/>
                <a:cs typeface="Arial Narrow"/>
                <a:sym typeface="Arial Narrow"/>
              </a:rPr>
              <a:t>E</a:t>
            </a:r>
            <a:r>
              <a:rPr lang="en-US" sz="1300" dirty="0">
                <a:solidFill>
                  <a:schemeClr val="dk1"/>
                </a:solidFill>
                <a:latin typeface="Arial Narrow"/>
                <a:ea typeface="Arial Narrow"/>
                <a:cs typeface="Arial Narrow"/>
                <a:sym typeface="Arial Narrow"/>
              </a:rPr>
              <a:t>&gt;0, (ii) when the supplier sells to the consumer  </a:t>
            </a:r>
            <a:r>
              <a:rPr lang="en-US" sz="1300" i="1" dirty="0">
                <a:solidFill>
                  <a:schemeClr val="dk1"/>
                </a:solidFill>
                <a:latin typeface="Arial Narrow"/>
                <a:ea typeface="Arial Narrow"/>
                <a:cs typeface="Arial Narrow"/>
                <a:sym typeface="Arial Narrow"/>
              </a:rPr>
              <a:t>m E</a:t>
            </a:r>
            <a:r>
              <a:rPr lang="en-US" sz="1300" baseline="-25000" dirty="0">
                <a:solidFill>
                  <a:schemeClr val="dk1"/>
                </a:solidFill>
                <a:latin typeface="Arial Narrow"/>
                <a:ea typeface="Arial Narrow"/>
                <a:cs typeface="Arial Narrow"/>
                <a:sym typeface="Arial Narrow"/>
              </a:rPr>
              <a:t>kk</a:t>
            </a:r>
            <a:r>
              <a:rPr lang="en-US" sz="1300" i="1" baseline="-25000" dirty="0">
                <a:solidFill>
                  <a:schemeClr val="dk1"/>
                </a:solidFill>
                <a:latin typeface="Arial Narrow"/>
                <a:ea typeface="Arial Narrow"/>
                <a:cs typeface="Arial Narrow"/>
                <a:sym typeface="Arial Narrow"/>
              </a:rPr>
              <a:t>,o,m </a:t>
            </a:r>
            <a:r>
              <a:rPr lang="en-US" sz="1300" dirty="0">
                <a:solidFill>
                  <a:schemeClr val="dk1"/>
                </a:solidFill>
                <a:latin typeface="Arial Narrow"/>
                <a:ea typeface="Arial Narrow"/>
                <a:cs typeface="Arial Narrow"/>
                <a:sym typeface="Arial Narrow"/>
              </a:rPr>
              <a:t>&gt;0</a:t>
            </a:r>
          </a:p>
        </p:txBody>
      </p:sp>
      <p:sp>
        <p:nvSpPr>
          <p:cNvPr id="278" name="Google Shape;278;p20"/>
          <p:cNvSpPr/>
          <p:nvPr/>
        </p:nvSpPr>
        <p:spPr>
          <a:xfrm>
            <a:off x="4295800" y="1370500"/>
            <a:ext cx="772875" cy="695108"/>
          </a:xfrm>
          <a:prstGeom prst="ellipse">
            <a:avLst/>
          </a:prstGeom>
          <a:noFill/>
          <a:ln w="25400" cap="flat" cmpd="sng">
            <a:solidFill>
              <a:schemeClr val="dk2"/>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rial Narrow"/>
              <a:ea typeface="Arial Narrow"/>
              <a:cs typeface="Arial Narrow"/>
              <a:sym typeface="Arial Narrow"/>
            </a:endParaRPr>
          </a:p>
        </p:txBody>
      </p:sp>
      <p:sp>
        <p:nvSpPr>
          <p:cNvPr id="279" name="Google Shape;279;p20"/>
          <p:cNvSpPr/>
          <p:nvPr/>
        </p:nvSpPr>
        <p:spPr>
          <a:xfrm>
            <a:off x="7104111" y="1370500"/>
            <a:ext cx="864097" cy="688637"/>
          </a:xfrm>
          <a:prstGeom prst="ellipse">
            <a:avLst/>
          </a:prstGeom>
          <a:noFill/>
          <a:ln w="25400" cap="flat" cmpd="sng">
            <a:solidFill>
              <a:schemeClr val="dk2"/>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rial Narrow"/>
              <a:ea typeface="Arial Narrow"/>
              <a:cs typeface="Arial Narrow"/>
              <a:sym typeface="Arial Narrow"/>
            </a:endParaRPr>
          </a:p>
        </p:txBody>
      </p:sp>
      <p:sp>
        <p:nvSpPr>
          <p:cNvPr id="280" name="Google Shape;280;p20"/>
          <p:cNvSpPr/>
          <p:nvPr/>
        </p:nvSpPr>
        <p:spPr>
          <a:xfrm>
            <a:off x="8522567" y="1370500"/>
            <a:ext cx="824631" cy="619150"/>
          </a:xfrm>
          <a:prstGeom prst="ellipse">
            <a:avLst/>
          </a:prstGeom>
          <a:noFill/>
          <a:ln w="25400" cap="flat" cmpd="sng">
            <a:solidFill>
              <a:schemeClr val="dk2"/>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rial Narrow"/>
              <a:ea typeface="Arial Narrow"/>
              <a:cs typeface="Arial Narrow"/>
              <a:sym typeface="Arial Narrow"/>
            </a:endParaRPr>
          </a:p>
        </p:txBody>
      </p:sp>
      <p:sp>
        <p:nvSpPr>
          <p:cNvPr id="281" name="Google Shape;281;p20"/>
          <p:cNvSpPr/>
          <p:nvPr/>
        </p:nvSpPr>
        <p:spPr>
          <a:xfrm>
            <a:off x="9984432" y="1370499"/>
            <a:ext cx="884148" cy="644641"/>
          </a:xfrm>
          <a:prstGeom prst="ellipse">
            <a:avLst/>
          </a:prstGeom>
          <a:noFill/>
          <a:ln w="25400" cap="flat" cmpd="sng">
            <a:solidFill>
              <a:schemeClr val="dk2"/>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rial Narrow"/>
              <a:ea typeface="Arial Narrow"/>
              <a:cs typeface="Arial Narrow"/>
              <a:sym typeface="Arial Narrow"/>
            </a:endParaRPr>
          </a:p>
        </p:txBody>
      </p:sp>
      <p:cxnSp>
        <p:nvCxnSpPr>
          <p:cNvPr id="282" name="Google Shape;282;p20"/>
          <p:cNvCxnSpPr/>
          <p:nvPr/>
        </p:nvCxnSpPr>
        <p:spPr>
          <a:xfrm rot="10800000" flipH="1">
            <a:off x="4080886" y="2140467"/>
            <a:ext cx="270277" cy="348941"/>
          </a:xfrm>
          <a:prstGeom prst="straightConnector1">
            <a:avLst/>
          </a:prstGeom>
          <a:noFill/>
          <a:ln w="25400" cap="flat" cmpd="sng">
            <a:solidFill>
              <a:schemeClr val="dk2"/>
            </a:solidFill>
            <a:prstDash val="solid"/>
            <a:round/>
            <a:headEnd type="none" w="sm" len="sm"/>
            <a:tailEnd type="triangle" w="med" len="med"/>
          </a:ln>
        </p:spPr>
      </p:cxnSp>
      <p:sp>
        <p:nvSpPr>
          <p:cNvPr id="283" name="Google Shape;283;p20"/>
          <p:cNvSpPr txBox="1"/>
          <p:nvPr/>
        </p:nvSpPr>
        <p:spPr>
          <a:xfrm>
            <a:off x="2484933" y="2448711"/>
            <a:ext cx="2818979" cy="175432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dirty="0">
                <a:solidFill>
                  <a:schemeClr val="dk1"/>
                </a:solidFill>
                <a:latin typeface="Arial Narrow"/>
                <a:ea typeface="Arial Narrow"/>
                <a:cs typeface="Arial Narrow"/>
                <a:sym typeface="Arial Narrow"/>
              </a:rPr>
              <a:t>At request by the Transmission System Operator (TSO), and upon performance by aggregator influenced is the electricity exchange in the interval and on the interface with the network belonging to the supplier on</a:t>
            </a:r>
          </a:p>
        </p:txBody>
      </p:sp>
      <p:sp>
        <p:nvSpPr>
          <p:cNvPr id="284" name="Google Shape;284;p20"/>
          <p:cNvSpPr/>
          <p:nvPr/>
        </p:nvSpPr>
        <p:spPr>
          <a:xfrm>
            <a:off x="726626" y="2951233"/>
            <a:ext cx="16049687" cy="45719"/>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dirty="0">
              <a:solidFill>
                <a:schemeClr val="dk1"/>
              </a:solidFill>
              <a:latin typeface="Arial Narrow"/>
              <a:ea typeface="Arial Narrow"/>
              <a:cs typeface="Arial Narrow"/>
              <a:sym typeface="Arial Narrow"/>
            </a:endParaRPr>
          </a:p>
        </p:txBody>
      </p:sp>
      <p:sp>
        <p:nvSpPr>
          <p:cNvPr id="285" name="Google Shape;285;p20"/>
          <p:cNvSpPr/>
          <p:nvPr/>
        </p:nvSpPr>
        <p:spPr>
          <a:xfrm>
            <a:off x="6602285" y="1269569"/>
            <a:ext cx="2820606" cy="883522"/>
          </a:xfrm>
          <a:prstGeom prst="rect">
            <a:avLst/>
          </a:prstGeom>
          <a:noFill/>
          <a:ln w="25400" cap="flat" cmpd="sng">
            <a:solidFill>
              <a:srgbClr val="61ED7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rial Narrow"/>
              <a:ea typeface="Arial Narrow"/>
              <a:cs typeface="Arial Narrow"/>
              <a:sym typeface="Arial Narrow"/>
            </a:endParaRPr>
          </a:p>
        </p:txBody>
      </p:sp>
      <p:sp>
        <p:nvSpPr>
          <p:cNvPr id="286" name="Google Shape;286;p20"/>
          <p:cNvSpPr/>
          <p:nvPr/>
        </p:nvSpPr>
        <p:spPr>
          <a:xfrm>
            <a:off x="9611679" y="1272624"/>
            <a:ext cx="1306978" cy="880467"/>
          </a:xfrm>
          <a:prstGeom prst="rect">
            <a:avLst/>
          </a:prstGeom>
          <a:noFill/>
          <a:ln w="25400" cap="flat" cmpd="sng">
            <a:solidFill>
              <a:srgbClr val="F05EF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rial Narrow"/>
              <a:ea typeface="Arial Narrow"/>
              <a:cs typeface="Arial Narrow"/>
              <a:sym typeface="Arial Narrow"/>
            </a:endParaRPr>
          </a:p>
        </p:txBody>
      </p:sp>
      <p:sp>
        <p:nvSpPr>
          <p:cNvPr id="287" name="Google Shape;287;p20"/>
          <p:cNvSpPr/>
          <p:nvPr/>
        </p:nvSpPr>
        <p:spPr>
          <a:xfrm>
            <a:off x="3719736" y="1277689"/>
            <a:ext cx="2662484" cy="857173"/>
          </a:xfrm>
          <a:prstGeom prst="rect">
            <a:avLst/>
          </a:prstGeom>
          <a:noFill/>
          <a:ln w="25400" cap="flat" cmpd="sng">
            <a:solidFill>
              <a:srgbClr val="0000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rial Narrow"/>
              <a:ea typeface="Arial Narrow"/>
              <a:cs typeface="Arial Narrow"/>
              <a:sym typeface="Arial Narrow"/>
            </a:endParaRPr>
          </a:p>
        </p:txBody>
      </p:sp>
      <p:sp>
        <p:nvSpPr>
          <p:cNvPr id="288" name="Google Shape;288;p20"/>
          <p:cNvSpPr/>
          <p:nvPr/>
        </p:nvSpPr>
        <p:spPr>
          <a:xfrm>
            <a:off x="2307008" y="1277689"/>
            <a:ext cx="1192663" cy="851309"/>
          </a:xfrm>
          <a:prstGeom prst="rect">
            <a:avLst/>
          </a:prstGeom>
          <a:no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rial Narrow"/>
              <a:ea typeface="Arial Narrow"/>
              <a:cs typeface="Arial Narrow"/>
              <a:sym typeface="Arial Narrow"/>
            </a:endParaRPr>
          </a:p>
        </p:txBody>
      </p:sp>
      <p:sp>
        <p:nvSpPr>
          <p:cNvPr id="289" name="Google Shape;289;p20"/>
          <p:cNvSpPr/>
          <p:nvPr/>
        </p:nvSpPr>
        <p:spPr>
          <a:xfrm>
            <a:off x="829855" y="4631879"/>
            <a:ext cx="1120903" cy="857015"/>
          </a:xfrm>
          <a:prstGeom prst="rect">
            <a:avLst/>
          </a:prstGeom>
          <a:no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rial Narrow"/>
              <a:ea typeface="Arial Narrow"/>
              <a:cs typeface="Arial Narrow"/>
              <a:sym typeface="Arial Narrow"/>
            </a:endParaRPr>
          </a:p>
        </p:txBody>
      </p:sp>
      <p:sp>
        <p:nvSpPr>
          <p:cNvPr id="290" name="Google Shape;290;p20"/>
          <p:cNvSpPr/>
          <p:nvPr/>
        </p:nvSpPr>
        <p:spPr>
          <a:xfrm>
            <a:off x="2144454" y="4634117"/>
            <a:ext cx="1267853" cy="850877"/>
          </a:xfrm>
          <a:prstGeom prst="rect">
            <a:avLst/>
          </a:prstGeom>
          <a:noFill/>
          <a:ln w="25400" cap="flat" cmpd="sng">
            <a:solidFill>
              <a:srgbClr val="FFC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rial Narrow"/>
              <a:ea typeface="Arial Narrow"/>
              <a:cs typeface="Arial Narrow"/>
              <a:sym typeface="Arial Narrow"/>
            </a:endParaRPr>
          </a:p>
        </p:txBody>
      </p:sp>
      <p:pic>
        <p:nvPicPr>
          <p:cNvPr id="291" name="Google Shape;291;p20"/>
          <p:cNvPicPr preferRelativeResize="0"/>
          <p:nvPr/>
        </p:nvPicPr>
        <p:blipFill rotWithShape="1">
          <a:blip r:embed="rId4">
            <a:alphaModFix/>
          </a:blip>
          <a:srcRect/>
          <a:stretch/>
        </p:blipFill>
        <p:spPr>
          <a:xfrm>
            <a:off x="844551" y="4641267"/>
            <a:ext cx="10868074" cy="881063"/>
          </a:xfrm>
          <a:prstGeom prst="rect">
            <a:avLst/>
          </a:prstGeom>
          <a:noFill/>
          <a:ln>
            <a:noFill/>
          </a:ln>
        </p:spPr>
      </p:pic>
      <p:sp>
        <p:nvSpPr>
          <p:cNvPr id="292" name="Google Shape;292;p20"/>
          <p:cNvSpPr/>
          <p:nvPr/>
        </p:nvSpPr>
        <p:spPr>
          <a:xfrm>
            <a:off x="10128448" y="4631879"/>
            <a:ext cx="1120902" cy="833412"/>
          </a:xfrm>
          <a:prstGeom prst="rect">
            <a:avLst/>
          </a:prstGeom>
          <a:noFill/>
          <a:ln w="25400" cap="flat" cmpd="sng">
            <a:solidFill>
              <a:srgbClr val="F05EF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rial Narrow"/>
              <a:ea typeface="Arial Narrow"/>
              <a:cs typeface="Arial Narrow"/>
              <a:sym typeface="Arial Narrow"/>
            </a:endParaRPr>
          </a:p>
        </p:txBody>
      </p:sp>
      <p:sp>
        <p:nvSpPr>
          <p:cNvPr id="293" name="Google Shape;293;p20"/>
          <p:cNvSpPr/>
          <p:nvPr/>
        </p:nvSpPr>
        <p:spPr>
          <a:xfrm>
            <a:off x="3575720" y="4634117"/>
            <a:ext cx="3600400" cy="857173"/>
          </a:xfrm>
          <a:prstGeom prst="rect">
            <a:avLst/>
          </a:prstGeom>
          <a:noFill/>
          <a:ln w="25400" cap="flat" cmpd="sng">
            <a:solidFill>
              <a:srgbClr val="0000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rial Narrow"/>
              <a:ea typeface="Arial Narrow"/>
              <a:cs typeface="Arial Narrow"/>
              <a:sym typeface="Arial Narrow"/>
            </a:endParaRPr>
          </a:p>
        </p:txBody>
      </p:sp>
      <p:sp>
        <p:nvSpPr>
          <p:cNvPr id="294" name="Google Shape;294;p20"/>
          <p:cNvSpPr/>
          <p:nvPr/>
        </p:nvSpPr>
        <p:spPr>
          <a:xfrm>
            <a:off x="7339534" y="4638436"/>
            <a:ext cx="2625502" cy="857014"/>
          </a:xfrm>
          <a:prstGeom prst="rect">
            <a:avLst/>
          </a:prstGeom>
          <a:noFill/>
          <a:ln w="25400" cap="flat" cmpd="sng">
            <a:solidFill>
              <a:srgbClr val="61ED7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rial Narrow"/>
              <a:ea typeface="Arial Narrow"/>
              <a:cs typeface="Arial Narrow"/>
              <a:sym typeface="Arial Narrow"/>
            </a:endParaRPr>
          </a:p>
        </p:txBody>
      </p:sp>
      <p:sp>
        <p:nvSpPr>
          <p:cNvPr id="295" name="Google Shape;295;p20"/>
          <p:cNvSpPr/>
          <p:nvPr/>
        </p:nvSpPr>
        <p:spPr>
          <a:xfrm>
            <a:off x="2752345" y="5505151"/>
            <a:ext cx="319320" cy="660153"/>
          </a:xfrm>
          <a:custGeom>
            <a:avLst/>
            <a:gdLst/>
            <a:ahLst/>
            <a:cxnLst/>
            <a:rect l="l" t="t" r="r" b="b"/>
            <a:pathLst>
              <a:path w="639791" h="506707" extrusionOk="0">
                <a:moveTo>
                  <a:pt x="0" y="0"/>
                </a:moveTo>
                <a:cubicBezTo>
                  <a:pt x="33528" y="177546"/>
                  <a:pt x="67056" y="355092"/>
                  <a:pt x="164592" y="438912"/>
                </a:cubicBezTo>
                <a:cubicBezTo>
                  <a:pt x="262128" y="522732"/>
                  <a:pt x="509016" y="493776"/>
                  <a:pt x="585216" y="502920"/>
                </a:cubicBezTo>
                <a:cubicBezTo>
                  <a:pt x="661416" y="512064"/>
                  <a:pt x="641604" y="502920"/>
                  <a:pt x="621792" y="493776"/>
                </a:cubicBezTo>
              </a:path>
            </a:pathLst>
          </a:custGeom>
          <a:noFill/>
          <a:ln w="25400" cap="flat" cmpd="sng">
            <a:solidFill>
              <a:schemeClr val="dk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rial Narrow"/>
              <a:ea typeface="Arial Narrow"/>
              <a:cs typeface="Arial Narrow"/>
              <a:sym typeface="Arial Narrow"/>
            </a:endParaRPr>
          </a:p>
        </p:txBody>
      </p:sp>
      <p:sp>
        <p:nvSpPr>
          <p:cNvPr id="296" name="Google Shape;296;p20"/>
          <p:cNvSpPr txBox="1"/>
          <p:nvPr/>
        </p:nvSpPr>
        <p:spPr>
          <a:xfrm>
            <a:off x="3008503" y="5760425"/>
            <a:ext cx="8240847"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chemeClr val="dk1"/>
                </a:solidFill>
                <a:latin typeface="Arial Narrow"/>
                <a:ea typeface="Arial Narrow"/>
                <a:cs typeface="Arial Narrow"/>
                <a:sym typeface="Arial Narrow"/>
              </a:rPr>
              <a:t>Calculation of performance of regulation energy for differences (calculation between TSO and the supplier) / compensation for activated energy </a:t>
            </a:r>
          </a:p>
        </p:txBody>
      </p:sp>
      <p:sp>
        <p:nvSpPr>
          <p:cNvPr id="297" name="Google Shape;297;p20"/>
          <p:cNvSpPr txBox="1"/>
          <p:nvPr/>
        </p:nvSpPr>
        <p:spPr>
          <a:xfrm>
            <a:off x="479376" y="6309320"/>
            <a:ext cx="11517061" cy="55399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500" dirty="0">
                <a:solidFill>
                  <a:srgbClr val="7E8387"/>
                </a:solidFill>
                <a:latin typeface="Arial Narrow"/>
                <a:ea typeface="Arial Narrow"/>
                <a:cs typeface="Arial Narrow"/>
                <a:sym typeface="Arial Narrow"/>
              </a:rPr>
              <a:t>The concept (2/4, 3/4, 4/4) is described in </a:t>
            </a:r>
            <a:r>
              <a:rPr lang="en-US" sz="1500" u="sng" dirty="0">
                <a:solidFill>
                  <a:srgbClr val="7E8387"/>
                </a:solidFill>
                <a:latin typeface="Arial Narrow"/>
                <a:ea typeface="Arial Narrow"/>
                <a:cs typeface="Arial Narrow"/>
                <a:sym typeface="Arial Narrow"/>
                <a:hlinkClick r:id="rId5">
                  <a:extLst>
                    <a:ext uri="{A12FA001-AC4F-418D-AE19-62706E023703}">
                      <ahyp:hlinkClr xmlns:ahyp="http://schemas.microsoft.com/office/drawing/2018/hyperlinkcolor" val="tx"/>
                    </a:ext>
                  </a:extLst>
                </a:hlinkClick>
              </a:rPr>
              <a:t>https://hro-cigre.hr/wp-content/uploads/2022/07/Filozofija_09simpozij_zbornik.pdf</a:t>
            </a:r>
            <a:r>
              <a:rPr lang="en-US" sz="1500" dirty="0">
                <a:solidFill>
                  <a:srgbClr val="7E8387"/>
                </a:solidFill>
                <a:latin typeface="Arial Narrow"/>
                <a:ea typeface="Arial Narrow"/>
                <a:cs typeface="Arial Narrow"/>
                <a:sym typeface="Arial Narrow"/>
              </a:rPr>
              <a:t>, most like to the “central settlement” model  </a:t>
            </a:r>
          </a:p>
          <a:p>
            <a:pPr marL="0" marR="0" lvl="0" indent="0" algn="l" rtl="0">
              <a:spcBef>
                <a:spcPts val="0"/>
              </a:spcBef>
              <a:spcAft>
                <a:spcPts val="0"/>
              </a:spcAft>
              <a:buNone/>
            </a:pPr>
            <a:r>
              <a:rPr lang="en-US" sz="1500" dirty="0">
                <a:solidFill>
                  <a:srgbClr val="7E8387"/>
                </a:solidFill>
                <a:latin typeface="Arial Narrow"/>
                <a:ea typeface="Arial Narrow"/>
                <a:cs typeface="Arial Narrow"/>
                <a:sym typeface="Arial Narrow"/>
              </a:rPr>
              <a:t>From:</a:t>
            </a:r>
            <a:br>
              <a:rPr lang="en-US" sz="1500" dirty="0">
                <a:solidFill>
                  <a:srgbClr val="7E8387"/>
                </a:solidFill>
                <a:latin typeface="Arial Narrow"/>
                <a:ea typeface="Arial Narrow"/>
                <a:cs typeface="Arial Narrow"/>
                <a:sym typeface="Arial Narrow"/>
              </a:rPr>
            </a:br>
            <a:r>
              <a:rPr lang="en-US" sz="1500" dirty="0">
                <a:solidFill>
                  <a:srgbClr val="7E8387"/>
                </a:solidFill>
                <a:latin typeface="Arial Narrow"/>
                <a:ea typeface="Arial Narrow"/>
                <a:cs typeface="Arial Narrow"/>
                <a:sym typeface="Arial Narrow"/>
              </a:rPr>
              <a:t>https://publications.jrc.ec.europa.eu/repository/bitstream/JRC130070/JRC130070_01.pdf</a:t>
            </a:r>
          </a:p>
        </p:txBody>
      </p:sp>
      <p:sp>
        <p:nvSpPr>
          <p:cNvPr id="298" name="Google Shape;298;p20"/>
          <p:cNvSpPr txBox="1"/>
          <p:nvPr/>
        </p:nvSpPr>
        <p:spPr>
          <a:xfrm>
            <a:off x="515380" y="4196407"/>
            <a:ext cx="11953328" cy="3847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900" b="1" dirty="0">
                <a:solidFill>
                  <a:schemeClr val="dk1"/>
                </a:solidFill>
                <a:latin typeface="Arial Narrow"/>
                <a:ea typeface="Arial Narrow"/>
                <a:cs typeface="Arial Narrow"/>
                <a:sym typeface="Arial Narrow"/>
              </a:rPr>
              <a:t>Equation of buy and sell balance for suppliers with explicit additional calculation regarding the independent aggregator</a:t>
            </a:r>
          </a:p>
        </p:txBody>
      </p:sp>
      <p:sp>
        <p:nvSpPr>
          <p:cNvPr id="299" name="Google Shape;299;p20"/>
          <p:cNvSpPr txBox="1"/>
          <p:nvPr/>
        </p:nvSpPr>
        <p:spPr>
          <a:xfrm>
            <a:off x="3719736" y="5528031"/>
            <a:ext cx="8231859" cy="49240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300" dirty="0">
                <a:solidFill>
                  <a:schemeClr val="dk1"/>
                </a:solidFill>
                <a:latin typeface="Arial Narrow"/>
                <a:ea typeface="Arial Narrow"/>
                <a:cs typeface="Arial Narrow"/>
                <a:sym typeface="Arial Narrow"/>
              </a:rPr>
              <a:t>convention: when Δ</a:t>
            </a:r>
            <a:r>
              <a:rPr lang="en-US" sz="1300" i="1" dirty="0">
                <a:solidFill>
                  <a:schemeClr val="dk1"/>
                </a:solidFill>
                <a:latin typeface="Arial Narrow"/>
                <a:ea typeface="Arial Narrow"/>
                <a:cs typeface="Arial Narrow"/>
                <a:sym typeface="Arial Narrow"/>
              </a:rPr>
              <a:t>E</a:t>
            </a:r>
            <a:r>
              <a:rPr lang="en-US" sz="1300" baseline="-25000" dirty="0">
                <a:solidFill>
                  <a:schemeClr val="dk1"/>
                </a:solidFill>
                <a:latin typeface="Arial Narrow"/>
                <a:ea typeface="Arial Narrow"/>
                <a:cs typeface="Arial Narrow"/>
                <a:sym typeface="Arial Narrow"/>
              </a:rPr>
              <a:t>kor, </a:t>
            </a:r>
            <a:r>
              <a:rPr lang="en-US" sz="1300" i="1" baseline="-25000" dirty="0">
                <a:solidFill>
                  <a:schemeClr val="dk1"/>
                </a:solidFill>
                <a:latin typeface="Arial Narrow"/>
                <a:ea typeface="Arial Narrow"/>
                <a:cs typeface="Arial Narrow"/>
                <a:sym typeface="Arial Narrow"/>
              </a:rPr>
              <a:t>o</a:t>
            </a:r>
            <a:r>
              <a:rPr lang="en-US" sz="1300" baseline="-25000" dirty="0">
                <a:solidFill>
                  <a:schemeClr val="dk1"/>
                </a:solidFill>
                <a:latin typeface="Arial Narrow"/>
                <a:ea typeface="Arial Narrow"/>
                <a:cs typeface="Arial Narrow"/>
                <a:sym typeface="Arial Narrow"/>
              </a:rPr>
              <a:t>, </a:t>
            </a:r>
            <a:r>
              <a:rPr lang="en-US" sz="1300" i="1" baseline="-25000" dirty="0">
                <a:solidFill>
                  <a:schemeClr val="dk1"/>
                </a:solidFill>
                <a:latin typeface="Arial Narrow"/>
                <a:ea typeface="Arial Narrow"/>
                <a:cs typeface="Arial Narrow"/>
                <a:sym typeface="Arial Narrow"/>
              </a:rPr>
              <a:t>i</a:t>
            </a:r>
            <a:r>
              <a:rPr lang="en-US" sz="1300" i="1" dirty="0">
                <a:solidFill>
                  <a:schemeClr val="dk1"/>
                </a:solidFill>
                <a:latin typeface="Arial Narrow"/>
                <a:ea typeface="Arial Narrow"/>
                <a:cs typeface="Arial Narrow"/>
                <a:sym typeface="Arial Narrow"/>
              </a:rPr>
              <a:t> </a:t>
            </a:r>
            <a:r>
              <a:rPr lang="en-US" sz="1300" dirty="0">
                <a:solidFill>
                  <a:schemeClr val="dk1"/>
                </a:solidFill>
                <a:latin typeface="Arial Narrow"/>
                <a:ea typeface="Arial Narrow"/>
                <a:cs typeface="Arial Narrow"/>
                <a:sym typeface="Arial Narrow"/>
              </a:rPr>
              <a:t>&gt;0 the aggregator has reduced consumption (reduced take from the network) and then the supplier sells to the TSO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83"/>
                                        </p:tgtEl>
                                        <p:attrNameLst>
                                          <p:attrName>style.visibility</p:attrName>
                                        </p:attrNameLst>
                                      </p:cBhvr>
                                      <p:to>
                                        <p:strVal val="visible"/>
                                      </p:to>
                                    </p:set>
                                    <p:anim calcmode="lin" valueType="num">
                                      <p:cBhvr additive="base">
                                        <p:cTn id="7" dur="500"/>
                                        <p:tgtEl>
                                          <p:spTgt spid="283"/>
                                        </p:tgtEl>
                                        <p:attrNameLst>
                                          <p:attrName>ppt_y</p:attrName>
                                        </p:attrNameLst>
                                      </p:cBhvr>
                                      <p:tavLst>
                                        <p:tav tm="0">
                                          <p:val>
                                            <p:strVal val="#ppt_y+1"/>
                                          </p:val>
                                        </p:tav>
                                        <p:tav tm="100000">
                                          <p:val>
                                            <p:strVal val="#ppt_y"/>
                                          </p:val>
                                        </p:tav>
                                      </p:tavLst>
                                    </p:anim>
                                  </p:childTnLst>
                                </p:cTn>
                              </p:par>
                              <p:par>
                                <p:cTn id="8" presetID="2" presetClass="entr" presetSubtype="4" fill="hold" nodeType="withEffect">
                                  <p:stCondLst>
                                    <p:cond delay="0"/>
                                  </p:stCondLst>
                                  <p:childTnLst>
                                    <p:set>
                                      <p:cBhvr>
                                        <p:cTn id="9" dur="1" fill="hold">
                                          <p:stCondLst>
                                            <p:cond delay="0"/>
                                          </p:stCondLst>
                                        </p:cTn>
                                        <p:tgtEl>
                                          <p:spTgt spid="282"/>
                                        </p:tgtEl>
                                        <p:attrNameLst>
                                          <p:attrName>style.visibility</p:attrName>
                                        </p:attrNameLst>
                                      </p:cBhvr>
                                      <p:to>
                                        <p:strVal val="visible"/>
                                      </p:to>
                                    </p:set>
                                    <p:anim calcmode="lin" valueType="num">
                                      <p:cBhvr additive="base">
                                        <p:cTn id="10" dur="500"/>
                                        <p:tgtEl>
                                          <p:spTgt spid="282"/>
                                        </p:tgtEl>
                                        <p:attrNameLst>
                                          <p:attrName>ppt_y</p:attrName>
                                        </p:attrNameLst>
                                      </p:cBhvr>
                                      <p:tavLst>
                                        <p:tav tm="0">
                                          <p:val>
                                            <p:strVal val="#ppt_y+1"/>
                                          </p:val>
                                        </p:tav>
                                        <p:tav tm="100000">
                                          <p:val>
                                            <p:strVal val="#ppt_y"/>
                                          </p:val>
                                        </p:tav>
                                      </p:tavLst>
                                    </p:anim>
                                  </p:childTnLst>
                                </p:cTn>
                              </p:par>
                              <p:par>
                                <p:cTn id="11" presetID="2" presetClass="entr" presetSubtype="4" fill="hold" nodeType="withEffect">
                                  <p:stCondLst>
                                    <p:cond delay="0"/>
                                  </p:stCondLst>
                                  <p:childTnLst>
                                    <p:set>
                                      <p:cBhvr>
                                        <p:cTn id="12" dur="1" fill="hold">
                                          <p:stCondLst>
                                            <p:cond delay="0"/>
                                          </p:stCondLst>
                                        </p:cTn>
                                        <p:tgtEl>
                                          <p:spTgt spid="278"/>
                                        </p:tgtEl>
                                        <p:attrNameLst>
                                          <p:attrName>style.visibility</p:attrName>
                                        </p:attrNameLst>
                                      </p:cBhvr>
                                      <p:to>
                                        <p:strVal val="visible"/>
                                      </p:to>
                                    </p:set>
                                    <p:anim calcmode="lin" valueType="num">
                                      <p:cBhvr additive="base">
                                        <p:cTn id="13" dur="500"/>
                                        <p:tgtEl>
                                          <p:spTgt spid="278"/>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79"/>
                                        </p:tgtEl>
                                        <p:attrNameLst>
                                          <p:attrName>style.visibility</p:attrName>
                                        </p:attrNameLst>
                                      </p:cBhvr>
                                      <p:to>
                                        <p:strVal val="visible"/>
                                      </p:to>
                                    </p:set>
                                    <p:anim calcmode="lin" valueType="num">
                                      <p:cBhvr additive="base">
                                        <p:cTn id="18" dur="500"/>
                                        <p:tgtEl>
                                          <p:spTgt spid="279"/>
                                        </p:tgtEl>
                                        <p:attrNameLst>
                                          <p:attrName>ppt_y</p:attrName>
                                        </p:attrNameLst>
                                      </p:cBhvr>
                                      <p:tavLst>
                                        <p:tav tm="0">
                                          <p:val>
                                            <p:strVal val="#ppt_y+1"/>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80"/>
                                        </p:tgtEl>
                                        <p:attrNameLst>
                                          <p:attrName>style.visibility</p:attrName>
                                        </p:attrNameLst>
                                      </p:cBhvr>
                                      <p:to>
                                        <p:strVal val="visible"/>
                                      </p:to>
                                    </p:set>
                                    <p:anim calcmode="lin" valueType="num">
                                      <p:cBhvr additive="base">
                                        <p:cTn id="21" dur="500"/>
                                        <p:tgtEl>
                                          <p:spTgt spid="280"/>
                                        </p:tgtEl>
                                        <p:attrNameLst>
                                          <p:attrName>ppt_y</p:attrName>
                                        </p:attrNameLst>
                                      </p:cBhvr>
                                      <p:tavLst>
                                        <p:tav tm="0">
                                          <p:val>
                                            <p:strVal val="#ppt_y+1"/>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281"/>
                                        </p:tgtEl>
                                        <p:attrNameLst>
                                          <p:attrName>style.visibility</p:attrName>
                                        </p:attrNameLst>
                                      </p:cBhvr>
                                      <p:to>
                                        <p:strVal val="visible"/>
                                      </p:to>
                                    </p:set>
                                    <p:anim calcmode="lin" valueType="num">
                                      <p:cBhvr additive="base">
                                        <p:cTn id="24" dur="500"/>
                                        <p:tgtEl>
                                          <p:spTgt spid="281"/>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8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9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6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92"/>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93"/>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94"/>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95"/>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96"/>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97"/>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99"/>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pic>
        <p:nvPicPr>
          <p:cNvPr id="305" name="Google Shape;305;p21"/>
          <p:cNvPicPr preferRelativeResize="0"/>
          <p:nvPr/>
        </p:nvPicPr>
        <p:blipFill rotWithShape="1">
          <a:blip r:embed="rId3">
            <a:alphaModFix/>
          </a:blip>
          <a:srcRect/>
          <a:stretch/>
        </p:blipFill>
        <p:spPr>
          <a:xfrm>
            <a:off x="2165350" y="1124744"/>
            <a:ext cx="8408988" cy="979488"/>
          </a:xfrm>
          <a:prstGeom prst="rect">
            <a:avLst/>
          </a:prstGeom>
          <a:noFill/>
          <a:ln>
            <a:noFill/>
          </a:ln>
        </p:spPr>
      </p:pic>
      <p:sp>
        <p:nvSpPr>
          <p:cNvPr id="306" name="Google Shape;306;p21"/>
          <p:cNvSpPr txBox="1"/>
          <p:nvPr/>
        </p:nvSpPr>
        <p:spPr>
          <a:xfrm>
            <a:off x="527170" y="44624"/>
            <a:ext cx="11463064" cy="674947"/>
          </a:xfrm>
          <a:prstGeom prst="rect">
            <a:avLst/>
          </a:prstGeom>
          <a:noFill/>
          <a:ln>
            <a:noFill/>
          </a:ln>
        </p:spPr>
        <p:txBody>
          <a:bodyPr spcFirstLastPara="1" wrap="square" lIns="0" tIns="0" rIns="0" bIns="0" anchor="ctr" anchorCtr="0">
            <a:noAutofit/>
          </a:bodyPr>
          <a:lstStyle/>
          <a:p>
            <a:pPr marL="0" marR="0" lvl="0" indent="0" algn="ctr" rtl="0">
              <a:spcBef>
                <a:spcPts val="0"/>
              </a:spcBef>
              <a:spcAft>
                <a:spcPts val="0"/>
              </a:spcAft>
              <a:buClr>
                <a:schemeClr val="accent1"/>
              </a:buClr>
              <a:buSzPts val="3000"/>
              <a:buFont typeface="Arial Narrow"/>
              <a:buNone/>
            </a:pPr>
            <a:r>
              <a:rPr lang="en-US" sz="3000" b="1" cap="none" dirty="0">
                <a:solidFill>
                  <a:schemeClr val="accent1"/>
                </a:solidFill>
                <a:latin typeface="Arial Narrow"/>
                <a:ea typeface="Arial Narrow"/>
                <a:cs typeface="Arial Narrow"/>
                <a:sym typeface="Arial Narrow"/>
              </a:rPr>
              <a:t>What is it all about, really (3/4) - one supplier and one independent aggregator</a:t>
            </a:r>
          </a:p>
        </p:txBody>
      </p:sp>
      <p:sp>
        <p:nvSpPr>
          <p:cNvPr id="307" name="Google Shape;307;p21"/>
          <p:cNvSpPr txBox="1"/>
          <p:nvPr/>
        </p:nvSpPr>
        <p:spPr>
          <a:xfrm>
            <a:off x="564376" y="692696"/>
            <a:ext cx="11953328" cy="3847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900" b="1" dirty="0">
                <a:solidFill>
                  <a:schemeClr val="dk1"/>
                </a:solidFill>
                <a:latin typeface="Arial Narrow"/>
                <a:ea typeface="Arial Narrow"/>
                <a:cs typeface="Arial Narrow"/>
                <a:sym typeface="Arial Narrow"/>
              </a:rPr>
              <a:t>Equation for buy and sell balance for an independent aggregator</a:t>
            </a:r>
          </a:p>
        </p:txBody>
      </p:sp>
      <p:sp>
        <p:nvSpPr>
          <p:cNvPr id="308" name="Google Shape;308;p21"/>
          <p:cNvSpPr/>
          <p:nvPr/>
        </p:nvSpPr>
        <p:spPr>
          <a:xfrm>
            <a:off x="2063552" y="1196879"/>
            <a:ext cx="2160240" cy="864096"/>
          </a:xfrm>
          <a:prstGeom prst="rect">
            <a:avLst/>
          </a:prstGeom>
          <a:no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rial Narrow"/>
              <a:ea typeface="Arial Narrow"/>
              <a:cs typeface="Arial Narrow"/>
              <a:sym typeface="Arial Narrow"/>
            </a:endParaRPr>
          </a:p>
        </p:txBody>
      </p:sp>
      <p:sp>
        <p:nvSpPr>
          <p:cNvPr id="309" name="Google Shape;309;p21"/>
          <p:cNvSpPr/>
          <p:nvPr/>
        </p:nvSpPr>
        <p:spPr>
          <a:xfrm>
            <a:off x="6264514" y="1204887"/>
            <a:ext cx="3762136" cy="864096"/>
          </a:xfrm>
          <a:prstGeom prst="rect">
            <a:avLst/>
          </a:prstGeom>
          <a:noFill/>
          <a:ln w="25400" cap="flat" cmpd="sng">
            <a:solidFill>
              <a:srgbClr val="0000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rial Narrow"/>
              <a:ea typeface="Arial Narrow"/>
              <a:cs typeface="Arial Narrow"/>
              <a:sym typeface="Arial Narrow"/>
            </a:endParaRPr>
          </a:p>
        </p:txBody>
      </p:sp>
      <p:cxnSp>
        <p:nvCxnSpPr>
          <p:cNvPr id="310" name="Google Shape;310;p21"/>
          <p:cNvCxnSpPr/>
          <p:nvPr/>
        </p:nvCxnSpPr>
        <p:spPr>
          <a:xfrm flipH="1">
            <a:off x="2347108" y="2148312"/>
            <a:ext cx="706129" cy="577135"/>
          </a:xfrm>
          <a:prstGeom prst="straightConnector1">
            <a:avLst/>
          </a:prstGeom>
          <a:noFill/>
          <a:ln w="25400" cap="flat" cmpd="sng">
            <a:solidFill>
              <a:schemeClr val="dk2"/>
            </a:solidFill>
            <a:prstDash val="solid"/>
            <a:round/>
            <a:headEnd type="none" w="sm" len="sm"/>
            <a:tailEnd type="triangle" w="med" len="med"/>
          </a:ln>
        </p:spPr>
      </p:cxnSp>
      <p:cxnSp>
        <p:nvCxnSpPr>
          <p:cNvPr id="311" name="Google Shape;311;p21"/>
          <p:cNvCxnSpPr/>
          <p:nvPr/>
        </p:nvCxnSpPr>
        <p:spPr>
          <a:xfrm>
            <a:off x="7896200" y="2122491"/>
            <a:ext cx="375548" cy="658036"/>
          </a:xfrm>
          <a:prstGeom prst="straightConnector1">
            <a:avLst/>
          </a:prstGeom>
          <a:noFill/>
          <a:ln w="25400" cap="flat" cmpd="sng">
            <a:solidFill>
              <a:schemeClr val="dk2"/>
            </a:solidFill>
            <a:prstDash val="solid"/>
            <a:round/>
            <a:headEnd type="none" w="sm" len="sm"/>
            <a:tailEnd type="triangle" w="med" len="med"/>
          </a:ln>
        </p:spPr>
      </p:cxnSp>
      <p:sp>
        <p:nvSpPr>
          <p:cNvPr id="312" name="Google Shape;312;p21"/>
          <p:cNvSpPr txBox="1"/>
          <p:nvPr/>
        </p:nvSpPr>
        <p:spPr>
          <a:xfrm>
            <a:off x="683139" y="2745223"/>
            <a:ext cx="2952328"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dirty="0">
                <a:solidFill>
                  <a:schemeClr val="dk1"/>
                </a:solidFill>
                <a:latin typeface="Arial Narrow"/>
                <a:ea typeface="Arial Narrow"/>
                <a:cs typeface="Arial Narrow"/>
                <a:sym typeface="Arial Narrow"/>
              </a:rPr>
              <a:t>Calculation of regulation energy by quantity from TSO request / balancing energy settlement</a:t>
            </a:r>
          </a:p>
        </p:txBody>
      </p:sp>
      <p:sp>
        <p:nvSpPr>
          <p:cNvPr id="313" name="Google Shape;313;p21"/>
          <p:cNvSpPr txBox="1"/>
          <p:nvPr/>
        </p:nvSpPr>
        <p:spPr>
          <a:xfrm>
            <a:off x="7269447" y="3085694"/>
            <a:ext cx="2592288"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dirty="0">
                <a:solidFill>
                  <a:schemeClr val="dk1"/>
                </a:solidFill>
                <a:latin typeface="Arial Narrow"/>
                <a:ea typeface="Arial Narrow"/>
                <a:cs typeface="Arial Narrow"/>
                <a:sym typeface="Arial Narrow"/>
              </a:rPr>
              <a:t>Obračun odstupanja / imbalance settlement</a:t>
            </a:r>
          </a:p>
        </p:txBody>
      </p:sp>
      <p:sp>
        <p:nvSpPr>
          <p:cNvPr id="314" name="Google Shape;314;p21"/>
          <p:cNvSpPr/>
          <p:nvPr/>
        </p:nvSpPr>
        <p:spPr>
          <a:xfrm>
            <a:off x="4506460" y="1190658"/>
            <a:ext cx="1517532" cy="871453"/>
          </a:xfrm>
          <a:prstGeom prst="rect">
            <a:avLst/>
          </a:prstGeom>
          <a:noFill/>
          <a:ln w="25400" cap="flat" cmpd="sng">
            <a:solidFill>
              <a:srgbClr val="FFC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rial Narrow"/>
              <a:ea typeface="Arial Narrow"/>
              <a:cs typeface="Arial Narrow"/>
              <a:sym typeface="Arial Narrow"/>
            </a:endParaRPr>
          </a:p>
        </p:txBody>
      </p:sp>
      <p:cxnSp>
        <p:nvCxnSpPr>
          <p:cNvPr id="315" name="Google Shape;315;p21"/>
          <p:cNvCxnSpPr/>
          <p:nvPr/>
        </p:nvCxnSpPr>
        <p:spPr>
          <a:xfrm>
            <a:off x="5191669" y="2167105"/>
            <a:ext cx="634985" cy="617167"/>
          </a:xfrm>
          <a:prstGeom prst="straightConnector1">
            <a:avLst/>
          </a:prstGeom>
          <a:noFill/>
          <a:ln w="25400" cap="flat" cmpd="sng">
            <a:solidFill>
              <a:schemeClr val="dk2"/>
            </a:solidFill>
            <a:prstDash val="solid"/>
            <a:round/>
            <a:headEnd type="none" w="sm" len="sm"/>
            <a:tailEnd type="triangle" w="med" len="med"/>
          </a:ln>
        </p:spPr>
      </p:cxnSp>
      <p:sp>
        <p:nvSpPr>
          <p:cNvPr id="316" name="Google Shape;316;p21"/>
          <p:cNvSpPr txBox="1"/>
          <p:nvPr/>
        </p:nvSpPr>
        <p:spPr>
          <a:xfrm>
            <a:off x="4170470" y="2753001"/>
            <a:ext cx="3312368" cy="14772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dirty="0">
                <a:solidFill>
                  <a:schemeClr val="dk1"/>
                </a:solidFill>
                <a:latin typeface="Arial Narrow"/>
                <a:ea typeface="Arial Narrow"/>
                <a:cs typeface="Arial Narrow"/>
                <a:sym typeface="Arial Narrow"/>
              </a:rPr>
              <a:t>Calculation of performance of regulation energy for differences (calculation between TSO and the independent aggregator) / compensation for activated energy</a:t>
            </a:r>
          </a:p>
        </p:txBody>
      </p:sp>
      <p:sp>
        <p:nvSpPr>
          <p:cNvPr id="317" name="Google Shape;317;p21"/>
          <p:cNvSpPr txBox="1"/>
          <p:nvPr/>
        </p:nvSpPr>
        <p:spPr>
          <a:xfrm>
            <a:off x="568256" y="3830995"/>
            <a:ext cx="11953328" cy="3847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900" b="1" dirty="0">
                <a:solidFill>
                  <a:schemeClr val="dk1"/>
                </a:solidFill>
                <a:latin typeface="Arial Narrow"/>
                <a:ea typeface="Arial Narrow"/>
                <a:cs typeface="Arial Narrow"/>
                <a:sym typeface="Arial Narrow"/>
              </a:rPr>
              <a:t>Financial flows for the independent aggregator</a:t>
            </a:r>
          </a:p>
        </p:txBody>
      </p:sp>
      <p:pic>
        <p:nvPicPr>
          <p:cNvPr id="318" name="Google Shape;318;p21"/>
          <p:cNvPicPr preferRelativeResize="0"/>
          <p:nvPr/>
        </p:nvPicPr>
        <p:blipFill rotWithShape="1">
          <a:blip r:embed="rId4">
            <a:alphaModFix/>
          </a:blip>
          <a:srcRect/>
          <a:stretch/>
        </p:blipFill>
        <p:spPr>
          <a:xfrm>
            <a:off x="612775" y="4371975"/>
            <a:ext cx="11469688" cy="830263"/>
          </a:xfrm>
          <a:prstGeom prst="rect">
            <a:avLst/>
          </a:prstGeom>
          <a:noFill/>
          <a:ln>
            <a:noFill/>
          </a:ln>
        </p:spPr>
      </p:pic>
      <p:sp>
        <p:nvSpPr>
          <p:cNvPr id="319" name="Google Shape;319;p21"/>
          <p:cNvSpPr/>
          <p:nvPr/>
        </p:nvSpPr>
        <p:spPr>
          <a:xfrm>
            <a:off x="1054728" y="4356171"/>
            <a:ext cx="2809024" cy="864096"/>
          </a:xfrm>
          <a:prstGeom prst="rect">
            <a:avLst/>
          </a:prstGeom>
          <a:no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rial Narrow"/>
              <a:ea typeface="Arial Narrow"/>
              <a:cs typeface="Arial Narrow"/>
              <a:sym typeface="Arial Narrow"/>
            </a:endParaRPr>
          </a:p>
        </p:txBody>
      </p:sp>
      <p:sp>
        <p:nvSpPr>
          <p:cNvPr id="320" name="Google Shape;320;p21"/>
          <p:cNvSpPr/>
          <p:nvPr/>
        </p:nvSpPr>
        <p:spPr>
          <a:xfrm>
            <a:off x="4043098" y="4352492"/>
            <a:ext cx="2052902" cy="871453"/>
          </a:xfrm>
          <a:prstGeom prst="rect">
            <a:avLst/>
          </a:prstGeom>
          <a:noFill/>
          <a:ln w="25400" cap="flat" cmpd="sng">
            <a:solidFill>
              <a:srgbClr val="FFC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rial Narrow"/>
              <a:ea typeface="Arial Narrow"/>
              <a:cs typeface="Arial Narrow"/>
              <a:sym typeface="Arial Narrow"/>
            </a:endParaRPr>
          </a:p>
        </p:txBody>
      </p:sp>
      <p:sp>
        <p:nvSpPr>
          <p:cNvPr id="321" name="Google Shape;321;p21"/>
          <p:cNvSpPr/>
          <p:nvPr/>
        </p:nvSpPr>
        <p:spPr>
          <a:xfrm>
            <a:off x="6312024" y="4338088"/>
            <a:ext cx="3888432" cy="864096"/>
          </a:xfrm>
          <a:prstGeom prst="rect">
            <a:avLst/>
          </a:prstGeom>
          <a:noFill/>
          <a:ln w="25400" cap="flat" cmpd="sng">
            <a:solidFill>
              <a:srgbClr val="0000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rial Narrow"/>
              <a:ea typeface="Arial Narrow"/>
              <a:cs typeface="Arial Narrow"/>
              <a:sym typeface="Arial Narrow"/>
            </a:endParaRPr>
          </a:p>
        </p:txBody>
      </p:sp>
      <p:sp>
        <p:nvSpPr>
          <p:cNvPr id="322" name="Google Shape;322;p21"/>
          <p:cNvSpPr txBox="1"/>
          <p:nvPr/>
        </p:nvSpPr>
        <p:spPr>
          <a:xfrm>
            <a:off x="9912424" y="3081734"/>
            <a:ext cx="2227191"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dirty="0">
                <a:solidFill>
                  <a:schemeClr val="dk1"/>
                </a:solidFill>
                <a:latin typeface="Arial Narrow"/>
                <a:ea typeface="Arial Narrow"/>
                <a:cs typeface="Arial Narrow"/>
                <a:sym typeface="Arial Narrow"/>
              </a:rPr>
              <a:t>Obračun rezerve snage / balancing capacity settlement</a:t>
            </a:r>
          </a:p>
        </p:txBody>
      </p:sp>
      <p:sp>
        <p:nvSpPr>
          <p:cNvPr id="323" name="Google Shape;323;p21"/>
          <p:cNvSpPr/>
          <p:nvPr/>
        </p:nvSpPr>
        <p:spPr>
          <a:xfrm>
            <a:off x="10389719" y="4328669"/>
            <a:ext cx="1639122" cy="871453"/>
          </a:xfrm>
          <a:prstGeom prst="rect">
            <a:avLst/>
          </a:prstGeom>
          <a:no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rial Narrow"/>
              <a:ea typeface="Arial Narrow"/>
              <a:cs typeface="Arial Narrow"/>
              <a:sym typeface="Arial Narrow"/>
            </a:endParaRPr>
          </a:p>
        </p:txBody>
      </p:sp>
      <p:cxnSp>
        <p:nvCxnSpPr>
          <p:cNvPr id="324" name="Google Shape;324;p21"/>
          <p:cNvCxnSpPr/>
          <p:nvPr/>
        </p:nvCxnSpPr>
        <p:spPr>
          <a:xfrm rot="10800000">
            <a:off x="11060278" y="4005064"/>
            <a:ext cx="0" cy="304413"/>
          </a:xfrm>
          <a:prstGeom prst="straightConnector1">
            <a:avLst/>
          </a:prstGeom>
          <a:noFill/>
          <a:ln w="25400" cap="flat" cmpd="sng">
            <a:solidFill>
              <a:schemeClr val="dk2"/>
            </a:solidFill>
            <a:prstDash val="solid"/>
            <a:round/>
            <a:headEnd type="none" w="sm" len="sm"/>
            <a:tailEnd type="triangle" w="med" len="med"/>
          </a:ln>
        </p:spPr>
      </p:cxnSp>
      <p:sp>
        <p:nvSpPr>
          <p:cNvPr id="325" name="Google Shape;325;p21"/>
          <p:cNvSpPr txBox="1"/>
          <p:nvPr/>
        </p:nvSpPr>
        <p:spPr>
          <a:xfrm>
            <a:off x="1494705" y="6043602"/>
            <a:ext cx="108012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chemeClr val="dk1"/>
                </a:solidFill>
                <a:latin typeface="Arial Narrow"/>
                <a:ea typeface="Arial Narrow"/>
                <a:cs typeface="Arial Narrow"/>
                <a:sym typeface="Arial Narrow"/>
              </a:rPr>
              <a:t>If </a:t>
            </a:r>
          </a:p>
        </p:txBody>
      </p:sp>
      <p:pic>
        <p:nvPicPr>
          <p:cNvPr id="326" name="Google Shape;326;p21"/>
          <p:cNvPicPr preferRelativeResize="0"/>
          <p:nvPr/>
        </p:nvPicPr>
        <p:blipFill rotWithShape="1">
          <a:blip r:embed="rId5">
            <a:alphaModFix/>
          </a:blip>
          <a:srcRect/>
          <a:stretch/>
        </p:blipFill>
        <p:spPr>
          <a:xfrm>
            <a:off x="2196419" y="6031004"/>
            <a:ext cx="2469839" cy="434454"/>
          </a:xfrm>
          <a:prstGeom prst="rect">
            <a:avLst/>
          </a:prstGeom>
          <a:noFill/>
          <a:ln>
            <a:noFill/>
          </a:ln>
        </p:spPr>
      </p:pic>
      <p:sp>
        <p:nvSpPr>
          <p:cNvPr id="327" name="Google Shape;327;p21"/>
          <p:cNvSpPr txBox="1"/>
          <p:nvPr/>
        </p:nvSpPr>
        <p:spPr>
          <a:xfrm>
            <a:off x="4591049" y="6065538"/>
            <a:ext cx="2998975"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chemeClr val="dk1"/>
                </a:solidFill>
                <a:latin typeface="Arial Narrow"/>
                <a:ea typeface="Arial Narrow"/>
                <a:cs typeface="Arial Narrow"/>
                <a:sym typeface="Arial Narrow"/>
              </a:rPr>
              <a:t>, then is the net revenue from activations</a:t>
            </a:r>
          </a:p>
        </p:txBody>
      </p:sp>
      <p:pic>
        <p:nvPicPr>
          <p:cNvPr id="328" name="Google Shape;328;p21"/>
          <p:cNvPicPr preferRelativeResize="0"/>
          <p:nvPr/>
        </p:nvPicPr>
        <p:blipFill rotWithShape="1">
          <a:blip r:embed="rId6">
            <a:alphaModFix/>
          </a:blip>
          <a:srcRect/>
          <a:stretch/>
        </p:blipFill>
        <p:spPr>
          <a:xfrm>
            <a:off x="7496050" y="5870367"/>
            <a:ext cx="4656776" cy="798993"/>
          </a:xfrm>
          <a:prstGeom prst="rect">
            <a:avLst/>
          </a:prstGeom>
          <a:noFill/>
          <a:ln>
            <a:noFill/>
          </a:ln>
        </p:spPr>
      </p:pic>
      <p:sp>
        <p:nvSpPr>
          <p:cNvPr id="329" name="Google Shape;329;p21"/>
          <p:cNvSpPr/>
          <p:nvPr/>
        </p:nvSpPr>
        <p:spPr>
          <a:xfrm>
            <a:off x="505719" y="4361463"/>
            <a:ext cx="333697" cy="871453"/>
          </a:xfrm>
          <a:prstGeom prst="rect">
            <a:avLst/>
          </a:prstGeom>
          <a:noFill/>
          <a:ln w="25400" cap="flat" cmpd="sng">
            <a:solidFill>
              <a:schemeClr val="dk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rial Narrow"/>
              <a:ea typeface="Arial Narrow"/>
              <a:cs typeface="Arial Narrow"/>
              <a:sym typeface="Arial Narrow"/>
            </a:endParaRPr>
          </a:p>
        </p:txBody>
      </p:sp>
      <p:cxnSp>
        <p:nvCxnSpPr>
          <p:cNvPr id="330" name="Google Shape;330;p21"/>
          <p:cNvCxnSpPr/>
          <p:nvPr/>
        </p:nvCxnSpPr>
        <p:spPr>
          <a:xfrm>
            <a:off x="642598" y="5257036"/>
            <a:ext cx="124810" cy="332204"/>
          </a:xfrm>
          <a:prstGeom prst="straightConnector1">
            <a:avLst/>
          </a:prstGeom>
          <a:noFill/>
          <a:ln w="25400" cap="flat" cmpd="sng">
            <a:solidFill>
              <a:schemeClr val="dk2"/>
            </a:solidFill>
            <a:prstDash val="solid"/>
            <a:round/>
            <a:headEnd type="none" w="sm" len="sm"/>
            <a:tailEnd type="triangle" w="med" len="med"/>
          </a:ln>
        </p:spPr>
      </p:cxnSp>
      <p:sp>
        <p:nvSpPr>
          <p:cNvPr id="331" name="Google Shape;331;p21"/>
          <p:cNvSpPr txBox="1"/>
          <p:nvPr/>
        </p:nvSpPr>
        <p:spPr>
          <a:xfrm>
            <a:off x="160604" y="5581920"/>
            <a:ext cx="1587253"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dirty="0">
                <a:solidFill>
                  <a:schemeClr val="dk1"/>
                </a:solidFill>
                <a:latin typeface="Arial Narrow"/>
                <a:ea typeface="Arial Narrow"/>
                <a:cs typeface="Arial Narrow"/>
                <a:sym typeface="Arial Narrow"/>
              </a:rPr>
              <a:t>Monthly net revenue</a:t>
            </a:r>
          </a:p>
        </p:txBody>
      </p:sp>
      <p:pic>
        <p:nvPicPr>
          <p:cNvPr id="332" name="Google Shape;332;p21"/>
          <p:cNvPicPr preferRelativeResize="0"/>
          <p:nvPr/>
        </p:nvPicPr>
        <p:blipFill rotWithShape="1">
          <a:blip r:embed="rId7">
            <a:alphaModFix/>
          </a:blip>
          <a:srcRect/>
          <a:stretch/>
        </p:blipFill>
        <p:spPr>
          <a:xfrm>
            <a:off x="1574765" y="5301208"/>
            <a:ext cx="4521235" cy="765741"/>
          </a:xfrm>
          <a:prstGeom prst="rect">
            <a:avLst/>
          </a:prstGeom>
          <a:noFill/>
          <a:ln>
            <a:noFill/>
          </a:ln>
        </p:spPr>
      </p:pic>
      <p:pic>
        <p:nvPicPr>
          <p:cNvPr id="333" name="Google Shape;333;p21"/>
          <p:cNvPicPr preferRelativeResize="0"/>
          <p:nvPr/>
        </p:nvPicPr>
        <p:blipFill rotWithShape="1">
          <a:blip r:embed="rId8">
            <a:alphaModFix/>
          </a:blip>
          <a:srcRect/>
          <a:stretch/>
        </p:blipFill>
        <p:spPr>
          <a:xfrm>
            <a:off x="6934034" y="5301208"/>
            <a:ext cx="635000" cy="446087"/>
          </a:xfrm>
          <a:prstGeom prst="rect">
            <a:avLst/>
          </a:prstGeom>
          <a:noFill/>
          <a:ln>
            <a:noFill/>
          </a:ln>
        </p:spPr>
      </p:pic>
      <p:sp>
        <p:nvSpPr>
          <p:cNvPr id="334" name="Google Shape;334;p21"/>
          <p:cNvSpPr txBox="1"/>
          <p:nvPr/>
        </p:nvSpPr>
        <p:spPr>
          <a:xfrm>
            <a:off x="7510161" y="5363924"/>
            <a:ext cx="4049703"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dirty="0">
                <a:solidFill>
                  <a:schemeClr val="dk1"/>
                </a:solidFill>
                <a:latin typeface="Arial Narrow"/>
                <a:ea typeface="Arial Narrow"/>
                <a:cs typeface="Arial Narrow"/>
                <a:sym typeface="Arial Narrow"/>
              </a:rPr>
              <a:t>- e.g. composition of prices with CROPEX for interval </a:t>
            </a:r>
            <a:r>
              <a:rPr lang="en-US" sz="1800" i="1" dirty="0">
                <a:solidFill>
                  <a:schemeClr val="dk1"/>
                </a:solidFill>
                <a:latin typeface="Arial Narrow"/>
                <a:ea typeface="Arial Narrow"/>
                <a:cs typeface="Arial Narrow"/>
                <a:sym typeface="Arial Narrow"/>
              </a:rPr>
              <a:t>and </a:t>
            </a:r>
          </a:p>
        </p:txBody>
      </p:sp>
      <p:sp>
        <p:nvSpPr>
          <p:cNvPr id="335" name="Google Shape;335;p21"/>
          <p:cNvSpPr/>
          <p:nvPr/>
        </p:nvSpPr>
        <p:spPr>
          <a:xfrm>
            <a:off x="7482839" y="5891311"/>
            <a:ext cx="4656776" cy="798993"/>
          </a:xfrm>
          <a:prstGeom prst="rect">
            <a:avLst/>
          </a:prstGeom>
          <a:noFill/>
          <a:ln w="60325" cap="flat" cmpd="sng">
            <a:solidFill>
              <a:srgbClr val="61ED78"/>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rial Narrow"/>
              <a:ea typeface="Arial Narrow"/>
              <a:cs typeface="Arial Narrow"/>
              <a:sym typeface="Arial Narrow"/>
            </a:endParaRPr>
          </a:p>
        </p:txBody>
      </p:sp>
      <p:sp>
        <p:nvSpPr>
          <p:cNvPr id="336" name="Google Shape;336;p21"/>
          <p:cNvSpPr txBox="1"/>
          <p:nvPr/>
        </p:nvSpPr>
        <p:spPr>
          <a:xfrm>
            <a:off x="8472264" y="2227511"/>
            <a:ext cx="3687963" cy="938678"/>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1100" dirty="0">
                <a:solidFill>
                  <a:schemeClr val="dk1"/>
                </a:solidFill>
                <a:latin typeface="Arial Narrow"/>
                <a:ea typeface="Arial Narrow"/>
                <a:cs typeface="Arial Narrow"/>
                <a:sym typeface="Arial Narrow"/>
              </a:rPr>
              <a:t>conventions: (i) when Request</a:t>
            </a:r>
            <a:r>
              <a:rPr lang="en-US" sz="1100" baseline="-25000" dirty="0">
                <a:solidFill>
                  <a:schemeClr val="dk1"/>
                </a:solidFill>
                <a:latin typeface="Arial Narrow"/>
                <a:ea typeface="Arial Narrow"/>
                <a:cs typeface="Arial Narrow"/>
                <a:sym typeface="Arial Narrow"/>
              </a:rPr>
              <a:t> TSO</a:t>
            </a:r>
            <a:r>
              <a:rPr lang="en-US" sz="1100" dirty="0">
                <a:solidFill>
                  <a:schemeClr val="dk1"/>
                </a:solidFill>
                <a:latin typeface="Arial Narrow"/>
                <a:ea typeface="Arial Narrow"/>
                <a:cs typeface="Arial Narrow"/>
                <a:sym typeface="Arial Narrow"/>
              </a:rPr>
              <a:t>&gt;0 TSO requests reduced consumption and aggregator sells the regulation energy to TSO, (ii) when Δ</a:t>
            </a:r>
            <a:r>
              <a:rPr lang="en-US" sz="1100" i="1" dirty="0">
                <a:solidFill>
                  <a:schemeClr val="dk1"/>
                </a:solidFill>
                <a:latin typeface="Arial Narrow"/>
                <a:ea typeface="Arial Narrow"/>
                <a:cs typeface="Arial Narrow"/>
                <a:sym typeface="Arial Narrow"/>
              </a:rPr>
              <a:t>E</a:t>
            </a:r>
            <a:r>
              <a:rPr lang="en-US" sz="1100" baseline="-25000" dirty="0">
                <a:solidFill>
                  <a:schemeClr val="dk1"/>
                </a:solidFill>
                <a:latin typeface="Arial Narrow"/>
                <a:ea typeface="Arial Narrow"/>
                <a:cs typeface="Arial Narrow"/>
                <a:sym typeface="Arial Narrow"/>
              </a:rPr>
              <a:t>kor, </a:t>
            </a:r>
            <a:r>
              <a:rPr lang="en-US" sz="1100" i="1" baseline="-25000" dirty="0">
                <a:solidFill>
                  <a:schemeClr val="dk1"/>
                </a:solidFill>
                <a:latin typeface="Arial Narrow"/>
                <a:ea typeface="Arial Narrow"/>
                <a:cs typeface="Arial Narrow"/>
                <a:sym typeface="Arial Narrow"/>
              </a:rPr>
              <a:t>o</a:t>
            </a:r>
            <a:r>
              <a:rPr lang="en-US" sz="1100" baseline="-25000" dirty="0">
                <a:solidFill>
                  <a:schemeClr val="dk1"/>
                </a:solidFill>
                <a:latin typeface="Arial Narrow"/>
                <a:ea typeface="Arial Narrow"/>
                <a:cs typeface="Arial Narrow"/>
                <a:sym typeface="Arial Narrow"/>
              </a:rPr>
              <a:t>, </a:t>
            </a:r>
            <a:r>
              <a:rPr lang="en-US" sz="1100" i="1" baseline="-25000" dirty="0">
                <a:solidFill>
                  <a:schemeClr val="dk1"/>
                </a:solidFill>
                <a:latin typeface="Arial Narrow"/>
                <a:ea typeface="Arial Narrow"/>
                <a:cs typeface="Arial Narrow"/>
                <a:sym typeface="Arial Narrow"/>
              </a:rPr>
              <a:t>i</a:t>
            </a:r>
            <a:r>
              <a:rPr lang="en-US" sz="1100" i="1" dirty="0">
                <a:solidFill>
                  <a:schemeClr val="dk1"/>
                </a:solidFill>
                <a:latin typeface="Arial Narrow"/>
                <a:ea typeface="Arial Narrow"/>
                <a:cs typeface="Arial Narrow"/>
                <a:sym typeface="Arial Narrow"/>
              </a:rPr>
              <a:t> </a:t>
            </a:r>
            <a:r>
              <a:rPr lang="en-US" sz="1100" dirty="0">
                <a:solidFill>
                  <a:schemeClr val="dk1"/>
                </a:solidFill>
                <a:latin typeface="Arial Narrow"/>
                <a:ea typeface="Arial Narrow"/>
                <a:cs typeface="Arial Narrow"/>
                <a:sym typeface="Arial Narrow"/>
              </a:rPr>
              <a:t>&gt;0 the aggregator has reduced consumption and now the aggregator buys energy from TSO in the calculation of performance of reg. energy for differences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1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2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2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2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2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2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2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2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3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3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3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3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2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pic>
        <p:nvPicPr>
          <p:cNvPr id="342" name="Google Shape;342;p22"/>
          <p:cNvPicPr preferRelativeResize="0"/>
          <p:nvPr/>
        </p:nvPicPr>
        <p:blipFill rotWithShape="1">
          <a:blip r:embed="rId3">
            <a:alphaModFix/>
          </a:blip>
          <a:srcRect/>
          <a:stretch/>
        </p:blipFill>
        <p:spPr>
          <a:xfrm>
            <a:off x="2901205" y="5185817"/>
            <a:ext cx="6507163" cy="979487"/>
          </a:xfrm>
          <a:prstGeom prst="rect">
            <a:avLst/>
          </a:prstGeom>
          <a:noFill/>
          <a:ln>
            <a:noFill/>
          </a:ln>
        </p:spPr>
      </p:pic>
      <p:pic>
        <p:nvPicPr>
          <p:cNvPr id="343" name="Google Shape;343;p22"/>
          <p:cNvPicPr preferRelativeResize="0"/>
          <p:nvPr/>
        </p:nvPicPr>
        <p:blipFill rotWithShape="1">
          <a:blip r:embed="rId4">
            <a:alphaModFix/>
          </a:blip>
          <a:srcRect/>
          <a:stretch/>
        </p:blipFill>
        <p:spPr>
          <a:xfrm>
            <a:off x="4397375" y="1628800"/>
            <a:ext cx="3944938" cy="979488"/>
          </a:xfrm>
          <a:prstGeom prst="rect">
            <a:avLst/>
          </a:prstGeom>
          <a:noFill/>
          <a:ln>
            <a:noFill/>
          </a:ln>
        </p:spPr>
      </p:pic>
      <p:sp>
        <p:nvSpPr>
          <p:cNvPr id="344" name="Google Shape;344;p22"/>
          <p:cNvSpPr txBox="1"/>
          <p:nvPr/>
        </p:nvSpPr>
        <p:spPr>
          <a:xfrm>
            <a:off x="551384" y="260648"/>
            <a:ext cx="11463064" cy="674947"/>
          </a:xfrm>
          <a:prstGeom prst="rect">
            <a:avLst/>
          </a:prstGeom>
          <a:noFill/>
          <a:ln>
            <a:noFill/>
          </a:ln>
        </p:spPr>
        <p:txBody>
          <a:bodyPr spcFirstLastPara="1" wrap="square" lIns="0" tIns="0" rIns="0" bIns="0" anchor="ctr" anchorCtr="0">
            <a:noAutofit/>
          </a:bodyPr>
          <a:lstStyle/>
          <a:p>
            <a:pPr marL="0" marR="0" lvl="0" indent="0" algn="ctr" rtl="0">
              <a:spcBef>
                <a:spcPts val="0"/>
              </a:spcBef>
              <a:spcAft>
                <a:spcPts val="0"/>
              </a:spcAft>
              <a:buClr>
                <a:schemeClr val="accent1"/>
              </a:buClr>
              <a:buSzPts val="3000"/>
              <a:buFont typeface="Arial Narrow"/>
              <a:buNone/>
            </a:pPr>
            <a:r>
              <a:rPr lang="en-US" sz="3000" b="1" cap="none" dirty="0">
                <a:solidFill>
                  <a:schemeClr val="accent1"/>
                </a:solidFill>
                <a:latin typeface="Arial Narrow"/>
                <a:ea typeface="Arial Narrow"/>
                <a:cs typeface="Arial Narrow"/>
                <a:sym typeface="Arial Narrow"/>
              </a:rPr>
              <a:t>What is it all about, really (4/4) - one supplier and one independent aggregator</a:t>
            </a:r>
          </a:p>
        </p:txBody>
      </p:sp>
      <p:sp>
        <p:nvSpPr>
          <p:cNvPr id="345" name="Google Shape;345;p22"/>
          <p:cNvSpPr txBox="1"/>
          <p:nvPr/>
        </p:nvSpPr>
        <p:spPr>
          <a:xfrm>
            <a:off x="564376" y="980728"/>
            <a:ext cx="11953328" cy="3847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900" b="1" dirty="0">
                <a:solidFill>
                  <a:schemeClr val="dk1"/>
                </a:solidFill>
                <a:latin typeface="Arial Narrow"/>
                <a:ea typeface="Arial Narrow"/>
                <a:cs typeface="Arial Narrow"/>
                <a:sym typeface="Arial Narrow"/>
              </a:rPr>
              <a:t>Partial equation for buy end sell balance for transmission system operator</a:t>
            </a:r>
          </a:p>
        </p:txBody>
      </p:sp>
      <p:sp>
        <p:nvSpPr>
          <p:cNvPr id="346" name="Google Shape;346;p22"/>
          <p:cNvSpPr/>
          <p:nvPr/>
        </p:nvSpPr>
        <p:spPr>
          <a:xfrm>
            <a:off x="4439815" y="1682817"/>
            <a:ext cx="1517532" cy="871453"/>
          </a:xfrm>
          <a:prstGeom prst="rect">
            <a:avLst/>
          </a:prstGeom>
          <a:noFill/>
          <a:ln w="25400" cap="flat" cmpd="sng">
            <a:solidFill>
              <a:srgbClr val="FFC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rial Narrow"/>
              <a:ea typeface="Arial Narrow"/>
              <a:cs typeface="Arial Narrow"/>
              <a:sym typeface="Arial Narrow"/>
            </a:endParaRPr>
          </a:p>
        </p:txBody>
      </p:sp>
      <p:cxnSp>
        <p:nvCxnSpPr>
          <p:cNvPr id="347" name="Google Shape;347;p22"/>
          <p:cNvCxnSpPr/>
          <p:nvPr/>
        </p:nvCxnSpPr>
        <p:spPr>
          <a:xfrm>
            <a:off x="7117201" y="2607026"/>
            <a:ext cx="634985" cy="617167"/>
          </a:xfrm>
          <a:prstGeom prst="straightConnector1">
            <a:avLst/>
          </a:prstGeom>
          <a:noFill/>
          <a:ln w="25400" cap="flat" cmpd="sng">
            <a:solidFill>
              <a:schemeClr val="dk2"/>
            </a:solidFill>
            <a:prstDash val="solid"/>
            <a:round/>
            <a:headEnd type="none" w="sm" len="sm"/>
            <a:tailEnd type="triangle" w="med" len="med"/>
          </a:ln>
        </p:spPr>
      </p:cxnSp>
      <p:sp>
        <p:nvSpPr>
          <p:cNvPr id="348" name="Google Shape;348;p22"/>
          <p:cNvSpPr txBox="1"/>
          <p:nvPr/>
        </p:nvSpPr>
        <p:spPr>
          <a:xfrm>
            <a:off x="2901065" y="3235197"/>
            <a:ext cx="3312368" cy="120028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dirty="0">
                <a:solidFill>
                  <a:schemeClr val="dk1"/>
                </a:solidFill>
                <a:latin typeface="Arial Narrow"/>
                <a:ea typeface="Arial Narrow"/>
                <a:cs typeface="Arial Narrow"/>
                <a:sym typeface="Arial Narrow"/>
              </a:rPr>
              <a:t>Calculation of performance of regulation energy for differences (calculation between TSO and the independent aggregator)</a:t>
            </a:r>
          </a:p>
        </p:txBody>
      </p:sp>
      <p:sp>
        <p:nvSpPr>
          <p:cNvPr id="349" name="Google Shape;349;p22"/>
          <p:cNvSpPr/>
          <p:nvPr/>
        </p:nvSpPr>
        <p:spPr>
          <a:xfrm>
            <a:off x="6234654" y="1700042"/>
            <a:ext cx="1517532" cy="871453"/>
          </a:xfrm>
          <a:prstGeom prst="rect">
            <a:avLst/>
          </a:prstGeom>
          <a:noFill/>
          <a:ln w="25400" cap="flat" cmpd="sng">
            <a:solidFill>
              <a:srgbClr val="FFC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rial Narrow"/>
              <a:ea typeface="Arial Narrow"/>
              <a:cs typeface="Arial Narrow"/>
              <a:sym typeface="Arial Narrow"/>
            </a:endParaRPr>
          </a:p>
        </p:txBody>
      </p:sp>
      <p:cxnSp>
        <p:nvCxnSpPr>
          <p:cNvPr id="350" name="Google Shape;350;p22"/>
          <p:cNvCxnSpPr/>
          <p:nvPr/>
        </p:nvCxnSpPr>
        <p:spPr>
          <a:xfrm flipH="1">
            <a:off x="4557249" y="2565274"/>
            <a:ext cx="654557" cy="658919"/>
          </a:xfrm>
          <a:prstGeom prst="straightConnector1">
            <a:avLst/>
          </a:prstGeom>
          <a:noFill/>
          <a:ln w="25400" cap="flat" cmpd="sng">
            <a:solidFill>
              <a:schemeClr val="dk2"/>
            </a:solidFill>
            <a:prstDash val="solid"/>
            <a:round/>
            <a:headEnd type="none" w="sm" len="sm"/>
            <a:tailEnd type="triangle" w="med" len="med"/>
          </a:ln>
        </p:spPr>
      </p:cxnSp>
      <p:sp>
        <p:nvSpPr>
          <p:cNvPr id="351" name="Google Shape;351;p22"/>
          <p:cNvSpPr txBox="1"/>
          <p:nvPr/>
        </p:nvSpPr>
        <p:spPr>
          <a:xfrm>
            <a:off x="6545223" y="3224193"/>
            <a:ext cx="3104239" cy="92332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chemeClr val="dk1"/>
                </a:solidFill>
                <a:latin typeface="Arial Narrow"/>
                <a:ea typeface="Arial Narrow"/>
                <a:cs typeface="Arial Narrow"/>
                <a:sym typeface="Arial Narrow"/>
              </a:rPr>
              <a:t>Calculation of performance of regulation energy for differences (calculation between TSO and the supplier)</a:t>
            </a:r>
          </a:p>
        </p:txBody>
      </p:sp>
      <p:sp>
        <p:nvSpPr>
          <p:cNvPr id="352" name="Google Shape;352;p22"/>
          <p:cNvSpPr txBox="1"/>
          <p:nvPr/>
        </p:nvSpPr>
        <p:spPr>
          <a:xfrm>
            <a:off x="596671" y="4421188"/>
            <a:ext cx="11953328" cy="3847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900" b="1" dirty="0">
                <a:solidFill>
                  <a:schemeClr val="dk1"/>
                </a:solidFill>
                <a:latin typeface="Arial Narrow"/>
                <a:ea typeface="Arial Narrow"/>
                <a:cs typeface="Arial Narrow"/>
                <a:sym typeface="Arial Narrow"/>
              </a:rPr>
              <a:t>Partial financial flows of the transmission system operator - calculation of performance of regulation energy for differences</a:t>
            </a:r>
          </a:p>
        </p:txBody>
      </p:sp>
      <p:sp>
        <p:nvSpPr>
          <p:cNvPr id="353" name="Google Shape;353;p22"/>
          <p:cNvSpPr/>
          <p:nvPr/>
        </p:nvSpPr>
        <p:spPr>
          <a:xfrm>
            <a:off x="3845616" y="5239833"/>
            <a:ext cx="2376264" cy="871453"/>
          </a:xfrm>
          <a:prstGeom prst="rect">
            <a:avLst/>
          </a:prstGeom>
          <a:noFill/>
          <a:ln w="25400" cap="flat" cmpd="sng">
            <a:solidFill>
              <a:srgbClr val="FFC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rial Narrow"/>
              <a:ea typeface="Arial Narrow"/>
              <a:cs typeface="Arial Narrow"/>
              <a:sym typeface="Arial Narrow"/>
            </a:endParaRPr>
          </a:p>
        </p:txBody>
      </p:sp>
      <p:sp>
        <p:nvSpPr>
          <p:cNvPr id="354" name="Google Shape;354;p22"/>
          <p:cNvSpPr/>
          <p:nvPr/>
        </p:nvSpPr>
        <p:spPr>
          <a:xfrm>
            <a:off x="6463927" y="5248788"/>
            <a:ext cx="2376265" cy="871453"/>
          </a:xfrm>
          <a:prstGeom prst="rect">
            <a:avLst/>
          </a:prstGeom>
          <a:noFill/>
          <a:ln w="25400" cap="flat" cmpd="sng">
            <a:solidFill>
              <a:srgbClr val="FFC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rial Narrow"/>
              <a:ea typeface="Arial Narrow"/>
              <a:cs typeface="Arial Narrow"/>
              <a:sym typeface="Arial Narrow"/>
            </a:endParaRPr>
          </a:p>
        </p:txBody>
      </p:sp>
      <p:sp>
        <p:nvSpPr>
          <p:cNvPr id="355" name="Google Shape;355;p22"/>
          <p:cNvSpPr txBox="1"/>
          <p:nvPr/>
        </p:nvSpPr>
        <p:spPr>
          <a:xfrm>
            <a:off x="8509823" y="2094725"/>
            <a:ext cx="3464660" cy="769441"/>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1100" dirty="0">
                <a:solidFill>
                  <a:schemeClr val="dk1"/>
                </a:solidFill>
                <a:latin typeface="Arial Narrow"/>
                <a:ea typeface="Arial Narrow"/>
                <a:cs typeface="Arial Narrow"/>
                <a:sym typeface="Arial Narrow"/>
              </a:rPr>
              <a:t>convention. when  Δ</a:t>
            </a:r>
            <a:r>
              <a:rPr lang="en-US" sz="1100" i="1" dirty="0">
                <a:solidFill>
                  <a:schemeClr val="dk1"/>
                </a:solidFill>
                <a:latin typeface="Arial Narrow"/>
                <a:ea typeface="Arial Narrow"/>
                <a:cs typeface="Arial Narrow"/>
                <a:sym typeface="Arial Narrow"/>
              </a:rPr>
              <a:t>E</a:t>
            </a:r>
            <a:r>
              <a:rPr lang="en-US" sz="1100" baseline="-25000" dirty="0">
                <a:solidFill>
                  <a:schemeClr val="dk1"/>
                </a:solidFill>
                <a:latin typeface="Arial Narrow"/>
                <a:ea typeface="Arial Narrow"/>
                <a:cs typeface="Arial Narrow"/>
                <a:sym typeface="Arial Narrow"/>
              </a:rPr>
              <a:t>kor, </a:t>
            </a:r>
            <a:r>
              <a:rPr lang="en-US" sz="1100" i="1" baseline="-25000" dirty="0">
                <a:solidFill>
                  <a:schemeClr val="dk1"/>
                </a:solidFill>
                <a:latin typeface="Arial Narrow"/>
                <a:ea typeface="Arial Narrow"/>
                <a:cs typeface="Arial Narrow"/>
                <a:sym typeface="Arial Narrow"/>
              </a:rPr>
              <a:t>o</a:t>
            </a:r>
            <a:r>
              <a:rPr lang="en-US" sz="1100" baseline="-25000" dirty="0">
                <a:solidFill>
                  <a:schemeClr val="dk1"/>
                </a:solidFill>
                <a:latin typeface="Arial Narrow"/>
                <a:ea typeface="Arial Narrow"/>
                <a:cs typeface="Arial Narrow"/>
                <a:sym typeface="Arial Narrow"/>
              </a:rPr>
              <a:t>, </a:t>
            </a:r>
            <a:r>
              <a:rPr lang="en-US" sz="1100" i="1" baseline="-25000" dirty="0">
                <a:solidFill>
                  <a:schemeClr val="dk1"/>
                </a:solidFill>
                <a:latin typeface="Arial Narrow"/>
                <a:ea typeface="Arial Narrow"/>
                <a:cs typeface="Arial Narrow"/>
                <a:sym typeface="Arial Narrow"/>
              </a:rPr>
              <a:t>i</a:t>
            </a:r>
            <a:r>
              <a:rPr lang="en-US" sz="1100" i="1" dirty="0">
                <a:solidFill>
                  <a:schemeClr val="dk1"/>
                </a:solidFill>
                <a:latin typeface="Arial Narrow"/>
                <a:ea typeface="Arial Narrow"/>
                <a:cs typeface="Arial Narrow"/>
                <a:sym typeface="Arial Narrow"/>
              </a:rPr>
              <a:t> </a:t>
            </a:r>
            <a:r>
              <a:rPr lang="en-US" sz="1100" dirty="0">
                <a:solidFill>
                  <a:schemeClr val="dk1"/>
                </a:solidFill>
                <a:latin typeface="Arial Narrow"/>
                <a:ea typeface="Arial Narrow"/>
                <a:cs typeface="Arial Narrow"/>
                <a:sym typeface="Arial Narrow"/>
              </a:rPr>
              <a:t>&gt; 0 aggregator has reduced consumption and then the TSO sells energy to the aggregator in the settlement of performance of regulation energy, and buys in the same calculation the energy from the supplier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5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5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360" name="Google Shape;360;p23"/>
          <p:cNvSpPr txBox="1">
            <a:spLocks noGrp="1"/>
          </p:cNvSpPr>
          <p:nvPr>
            <p:ph type="title"/>
          </p:nvPr>
        </p:nvSpPr>
        <p:spPr>
          <a:xfrm>
            <a:off x="883840" y="179232"/>
            <a:ext cx="10972800" cy="936104"/>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Clr>
                <a:schemeClr val="accent1"/>
              </a:buClr>
              <a:buSzPts val="3000"/>
              <a:buFont typeface="Arial Narrow"/>
              <a:buNone/>
            </a:pPr>
            <a:r>
              <a:rPr lang="en-US" dirty="0"/>
              <a:t>Expenditures and revenues of the HOPS from calculations related to balance groups, including independent aggregator</a:t>
            </a:r>
          </a:p>
        </p:txBody>
      </p:sp>
      <p:pic>
        <p:nvPicPr>
          <p:cNvPr id="361" name="Google Shape;361;p23"/>
          <p:cNvPicPr preferRelativeResize="0"/>
          <p:nvPr/>
        </p:nvPicPr>
        <p:blipFill rotWithShape="1">
          <a:blip r:embed="rId3">
            <a:alphaModFix/>
          </a:blip>
          <a:srcRect/>
          <a:stretch/>
        </p:blipFill>
        <p:spPr>
          <a:xfrm>
            <a:off x="722594" y="1340768"/>
            <a:ext cx="7619821" cy="5256584"/>
          </a:xfrm>
          <a:prstGeom prst="rect">
            <a:avLst/>
          </a:prstGeom>
          <a:noFill/>
          <a:ln w="190500" cap="sq" cmpd="sng">
            <a:solidFill>
              <a:srgbClr val="C9F9D1"/>
            </a:solidFill>
            <a:prstDash val="solid"/>
            <a:miter lim="800000"/>
            <a:headEnd type="none" w="sm" len="sm"/>
            <a:tailEnd type="none" w="sm" len="sm"/>
          </a:ln>
          <a:effectLst>
            <a:outerShdw blurRad="254000" algn="bl" rotWithShape="0">
              <a:srgbClr val="000000">
                <a:alpha val="42745"/>
              </a:srgbClr>
            </a:outerShdw>
          </a:effectLst>
        </p:spPr>
      </p:pic>
      <p:sp>
        <p:nvSpPr>
          <p:cNvPr id="362" name="Google Shape;362;p23"/>
          <p:cNvSpPr/>
          <p:nvPr/>
        </p:nvSpPr>
        <p:spPr>
          <a:xfrm>
            <a:off x="910384" y="5589240"/>
            <a:ext cx="3601440" cy="713908"/>
          </a:xfrm>
          <a:prstGeom prst="rect">
            <a:avLst/>
          </a:prstGeom>
          <a:no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rial Narrow"/>
              <a:ea typeface="Arial Narrow"/>
              <a:cs typeface="Arial Narrow"/>
              <a:sym typeface="Arial Narrow"/>
            </a:endParaRPr>
          </a:p>
        </p:txBody>
      </p:sp>
      <p:pic>
        <p:nvPicPr>
          <p:cNvPr id="363" name="Google Shape;363;p23"/>
          <p:cNvPicPr preferRelativeResize="0"/>
          <p:nvPr/>
        </p:nvPicPr>
        <p:blipFill rotWithShape="1">
          <a:blip r:embed="rId4">
            <a:alphaModFix/>
          </a:blip>
          <a:srcRect/>
          <a:stretch/>
        </p:blipFill>
        <p:spPr>
          <a:xfrm>
            <a:off x="4758749" y="3707624"/>
            <a:ext cx="7432031" cy="2169648"/>
          </a:xfrm>
          <a:prstGeom prst="rect">
            <a:avLst/>
          </a:prstGeom>
          <a:noFill/>
          <a:ln w="190500" cap="sq" cmpd="sng">
            <a:solidFill>
              <a:srgbClr val="C9F9D1"/>
            </a:solidFill>
            <a:prstDash val="solid"/>
            <a:miter lim="800000"/>
            <a:headEnd type="none" w="sm" len="sm"/>
            <a:tailEnd type="none" w="sm" len="sm"/>
          </a:ln>
          <a:effectLst>
            <a:outerShdw blurRad="254000" algn="bl" rotWithShape="0">
              <a:srgbClr val="000000">
                <a:alpha val="42745"/>
              </a:srgbClr>
            </a:outerShdw>
          </a:effectLst>
        </p:spPr>
      </p:pic>
      <p:cxnSp>
        <p:nvCxnSpPr>
          <p:cNvPr id="364" name="Google Shape;364;p23"/>
          <p:cNvCxnSpPr/>
          <p:nvPr/>
        </p:nvCxnSpPr>
        <p:spPr>
          <a:xfrm>
            <a:off x="8184232" y="5159482"/>
            <a:ext cx="1512168" cy="0"/>
          </a:xfrm>
          <a:prstGeom prst="straightConnector1">
            <a:avLst/>
          </a:prstGeom>
          <a:noFill/>
          <a:ln w="34925" cap="flat" cmpd="sng">
            <a:solidFill>
              <a:srgbClr val="FF0000"/>
            </a:solidFill>
            <a:prstDash val="solid"/>
            <a:round/>
            <a:headEnd type="none" w="sm" len="sm"/>
            <a:tailEnd type="none" w="sm" len="sm"/>
          </a:ln>
        </p:spPr>
      </p:cxnSp>
      <p:cxnSp>
        <p:nvCxnSpPr>
          <p:cNvPr id="365" name="Google Shape;365;p23"/>
          <p:cNvCxnSpPr/>
          <p:nvPr/>
        </p:nvCxnSpPr>
        <p:spPr>
          <a:xfrm>
            <a:off x="8184232" y="5591530"/>
            <a:ext cx="1512168" cy="0"/>
          </a:xfrm>
          <a:prstGeom prst="straightConnector1">
            <a:avLst/>
          </a:prstGeom>
          <a:noFill/>
          <a:ln w="31750" cap="flat" cmpd="sng">
            <a:solidFill>
              <a:srgbClr val="FF0000"/>
            </a:solidFill>
            <a:prstDash val="solid"/>
            <a:round/>
            <a:headEnd type="none" w="sm" len="sm"/>
            <a:tailEnd type="none" w="sm" len="sm"/>
          </a:ln>
        </p:spPr>
      </p:cxn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sp>
        <p:nvSpPr>
          <p:cNvPr id="371" name="Google Shape;371;p24"/>
          <p:cNvSpPr txBox="1">
            <a:spLocks noGrp="1"/>
          </p:cNvSpPr>
          <p:nvPr>
            <p:ph type="title"/>
          </p:nvPr>
        </p:nvSpPr>
        <p:spPr>
          <a:xfrm>
            <a:off x="551384" y="0"/>
            <a:ext cx="11427963" cy="859673"/>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Clr>
                <a:schemeClr val="accent1"/>
              </a:buClr>
              <a:buSzPts val="3000"/>
              <a:buFont typeface="Arial Narrow"/>
              <a:buNone/>
            </a:pPr>
            <a:r>
              <a:rPr lang="en-US" dirty="0"/>
              <a:t>Flexibility markets in Europe - </a:t>
            </a:r>
            <a:r>
              <a:rPr lang="en-US" i="1" dirty="0"/>
              <a:t>central settlement model </a:t>
            </a:r>
            <a:r>
              <a:rPr lang="en-US" dirty="0"/>
              <a:t>and </a:t>
            </a:r>
            <a:r>
              <a:rPr lang="en-US" i="1" dirty="0"/>
              <a:t>France</a:t>
            </a:r>
          </a:p>
        </p:txBody>
      </p:sp>
      <p:pic>
        <p:nvPicPr>
          <p:cNvPr id="372" name="Google Shape;372;p24"/>
          <p:cNvPicPr preferRelativeResize="0"/>
          <p:nvPr/>
        </p:nvPicPr>
        <p:blipFill rotWithShape="1">
          <a:blip r:embed="rId3">
            <a:alphaModFix/>
          </a:blip>
          <a:srcRect/>
          <a:stretch/>
        </p:blipFill>
        <p:spPr>
          <a:xfrm>
            <a:off x="640307" y="1196752"/>
            <a:ext cx="3406232" cy="4752528"/>
          </a:xfrm>
          <a:prstGeom prst="rect">
            <a:avLst/>
          </a:prstGeom>
          <a:solidFill>
            <a:srgbClr val="ECECEC"/>
          </a:solidFill>
          <a:ln w="190500" cap="rnd" cmpd="sng">
            <a:solidFill>
              <a:srgbClr val="C9F9D1"/>
            </a:solidFill>
            <a:prstDash val="solid"/>
            <a:round/>
            <a:headEnd type="none" w="sm" len="sm"/>
            <a:tailEnd type="none" w="sm" len="sm"/>
          </a:ln>
          <a:effectLst>
            <a:outerShdw blurRad="50000" algn="tl" rotWithShape="0">
              <a:srgbClr val="000000">
                <a:alpha val="40784"/>
              </a:srgbClr>
            </a:outerShdw>
          </a:effectLst>
        </p:spPr>
      </p:pic>
      <p:sp>
        <p:nvSpPr>
          <p:cNvPr id="373" name="Google Shape;373;p24"/>
          <p:cNvSpPr txBox="1"/>
          <p:nvPr/>
        </p:nvSpPr>
        <p:spPr>
          <a:xfrm>
            <a:off x="767408" y="6372036"/>
            <a:ext cx="1015312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chemeClr val="dk1"/>
                </a:solidFill>
                <a:latin typeface="Arial Narrow"/>
                <a:ea typeface="Arial Narrow"/>
                <a:cs typeface="Arial Narrow"/>
                <a:sym typeface="Arial Narrow"/>
              </a:rPr>
              <a:t>Accessible at: </a:t>
            </a:r>
            <a:r>
              <a:rPr lang="en-US" sz="1800" u="sng" dirty="0">
                <a:solidFill>
                  <a:schemeClr val="dk1"/>
                </a:solidFill>
                <a:latin typeface="Arial Narrow"/>
                <a:ea typeface="Arial Narrow"/>
                <a:cs typeface="Arial Narrow"/>
                <a:sym typeface="Arial Narrow"/>
                <a:hlinkClick r:id="rId4">
                  <a:extLst>
                    <a:ext uri="{A12FA001-AC4F-418D-AE19-62706E023703}">
                      <ahyp:hlinkClr xmlns:ahyp="http://schemas.microsoft.com/office/drawing/2018/hyperlinkcolor" val="tx"/>
                    </a:ext>
                  </a:extLst>
                </a:hlinkClick>
              </a:rPr>
              <a:t>https://publications.jrc.ec.europa.eu/repository/bitstream/JRC130070/JRC130070_01.pdf</a:t>
            </a:r>
            <a:r>
              <a:rPr lang="en-US" sz="1800" dirty="0">
                <a:solidFill>
                  <a:schemeClr val="dk1"/>
                </a:solidFill>
                <a:latin typeface="Arial Narrow"/>
                <a:ea typeface="Arial Narrow"/>
                <a:cs typeface="Arial Narrow"/>
                <a:sym typeface="Arial Narrow"/>
              </a:rPr>
              <a:t> </a:t>
            </a:r>
          </a:p>
        </p:txBody>
      </p:sp>
      <p:pic>
        <p:nvPicPr>
          <p:cNvPr id="374" name="Google Shape;374;p24"/>
          <p:cNvPicPr preferRelativeResize="0"/>
          <p:nvPr/>
        </p:nvPicPr>
        <p:blipFill rotWithShape="1">
          <a:blip r:embed="rId5">
            <a:alphaModFix/>
          </a:blip>
          <a:srcRect/>
          <a:stretch/>
        </p:blipFill>
        <p:spPr>
          <a:xfrm>
            <a:off x="3930179" y="4075270"/>
            <a:ext cx="7865254" cy="2211089"/>
          </a:xfrm>
          <a:prstGeom prst="rect">
            <a:avLst/>
          </a:prstGeom>
          <a:solidFill>
            <a:srgbClr val="ECECEC"/>
          </a:solidFill>
          <a:ln w="190500" cap="rnd" cmpd="sng">
            <a:solidFill>
              <a:srgbClr val="C9F9D1"/>
            </a:solidFill>
            <a:prstDash val="solid"/>
            <a:round/>
            <a:headEnd type="none" w="sm" len="sm"/>
            <a:tailEnd type="none" w="sm" len="sm"/>
          </a:ln>
          <a:effectLst>
            <a:outerShdw blurRad="50000" algn="tl" rotWithShape="0">
              <a:srgbClr val="000000">
                <a:alpha val="40784"/>
              </a:srgbClr>
            </a:outerShdw>
          </a:effectLst>
        </p:spPr>
      </p:pic>
      <p:pic>
        <p:nvPicPr>
          <p:cNvPr id="375" name="Google Shape;375;p24"/>
          <p:cNvPicPr preferRelativeResize="0"/>
          <p:nvPr/>
        </p:nvPicPr>
        <p:blipFill rotWithShape="1">
          <a:blip r:embed="rId6">
            <a:alphaModFix/>
          </a:blip>
          <a:srcRect b="9288"/>
          <a:stretch/>
        </p:blipFill>
        <p:spPr>
          <a:xfrm>
            <a:off x="3930179" y="960113"/>
            <a:ext cx="5021174" cy="1144240"/>
          </a:xfrm>
          <a:prstGeom prst="rect">
            <a:avLst/>
          </a:prstGeom>
          <a:solidFill>
            <a:srgbClr val="ECECEC"/>
          </a:solidFill>
          <a:ln w="190500" cap="rnd" cmpd="sng">
            <a:solidFill>
              <a:srgbClr val="C9F9D1"/>
            </a:solidFill>
            <a:prstDash val="solid"/>
            <a:round/>
            <a:headEnd type="none" w="sm" len="sm"/>
            <a:tailEnd type="none" w="sm" len="sm"/>
          </a:ln>
          <a:effectLst>
            <a:outerShdw blurRad="50000" algn="tl" rotWithShape="0">
              <a:srgbClr val="000000">
                <a:alpha val="40784"/>
              </a:srgbClr>
            </a:outerShdw>
          </a:effectLst>
        </p:spPr>
      </p:pic>
      <p:pic>
        <p:nvPicPr>
          <p:cNvPr id="376" name="Google Shape;376;p24"/>
          <p:cNvPicPr preferRelativeResize="0"/>
          <p:nvPr/>
        </p:nvPicPr>
        <p:blipFill rotWithShape="1">
          <a:blip r:embed="rId7">
            <a:alphaModFix/>
          </a:blip>
          <a:srcRect/>
          <a:stretch/>
        </p:blipFill>
        <p:spPr>
          <a:xfrm>
            <a:off x="3930180" y="2385138"/>
            <a:ext cx="7865254" cy="1382340"/>
          </a:xfrm>
          <a:prstGeom prst="rect">
            <a:avLst/>
          </a:prstGeom>
          <a:solidFill>
            <a:srgbClr val="ECECEC"/>
          </a:solidFill>
          <a:ln w="190500" cap="rnd" cmpd="sng">
            <a:solidFill>
              <a:srgbClr val="C9F9D1"/>
            </a:solidFill>
            <a:prstDash val="solid"/>
            <a:round/>
            <a:headEnd type="none" w="sm" len="sm"/>
            <a:tailEnd type="none" w="sm" len="sm"/>
          </a:ln>
          <a:effectLst>
            <a:outerShdw blurRad="50000" algn="tl" rotWithShape="0">
              <a:srgbClr val="000000">
                <a:alpha val="40784"/>
              </a:srgbClr>
            </a:outerShdw>
          </a:effec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sp>
        <p:nvSpPr>
          <p:cNvPr id="381" name="Google Shape;381;p25"/>
          <p:cNvSpPr txBox="1">
            <a:spLocks noGrp="1"/>
          </p:cNvSpPr>
          <p:nvPr>
            <p:ph type="title"/>
          </p:nvPr>
        </p:nvSpPr>
        <p:spPr>
          <a:xfrm>
            <a:off x="1415480" y="116632"/>
            <a:ext cx="9937104" cy="936104"/>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Clr>
                <a:schemeClr val="accent1"/>
              </a:buClr>
              <a:buSzPts val="3000"/>
              <a:buFont typeface="Arial Narrow"/>
              <a:buNone/>
            </a:pPr>
            <a:r>
              <a:rPr lang="en-US" dirty="0"/>
              <a:t>What has been prescribed for independent aggregator regarding compensation to supplier (1/4) </a:t>
            </a:r>
          </a:p>
        </p:txBody>
      </p:sp>
      <p:pic>
        <p:nvPicPr>
          <p:cNvPr id="382" name="Google Shape;382;p25"/>
          <p:cNvPicPr preferRelativeResize="0"/>
          <p:nvPr/>
        </p:nvPicPr>
        <p:blipFill rotWithShape="1">
          <a:blip r:embed="rId3">
            <a:alphaModFix/>
          </a:blip>
          <a:srcRect/>
          <a:stretch/>
        </p:blipFill>
        <p:spPr>
          <a:xfrm>
            <a:off x="695400" y="1311608"/>
            <a:ext cx="4464161" cy="4808784"/>
          </a:xfrm>
          <a:prstGeom prst="rect">
            <a:avLst/>
          </a:prstGeom>
          <a:noFill/>
          <a:ln>
            <a:noFill/>
          </a:ln>
          <a:effectLst>
            <a:outerShdw blurRad="292100" dist="139700" dir="2700000" algn="tl" rotWithShape="0">
              <a:srgbClr val="333333">
                <a:alpha val="64705"/>
              </a:srgbClr>
            </a:outerShdw>
          </a:effectLst>
        </p:spPr>
      </p:pic>
      <p:pic>
        <p:nvPicPr>
          <p:cNvPr id="383" name="Google Shape;383;p25"/>
          <p:cNvPicPr preferRelativeResize="0"/>
          <p:nvPr/>
        </p:nvPicPr>
        <p:blipFill rotWithShape="1">
          <a:blip r:embed="rId4">
            <a:alphaModFix/>
          </a:blip>
          <a:srcRect l="1103" t="4649" r="2981" b="7007"/>
          <a:stretch/>
        </p:blipFill>
        <p:spPr>
          <a:xfrm>
            <a:off x="5519936" y="1412776"/>
            <a:ext cx="6264696" cy="1368152"/>
          </a:xfrm>
          <a:prstGeom prst="rect">
            <a:avLst/>
          </a:prstGeom>
          <a:noFill/>
          <a:ln>
            <a:noFill/>
          </a:ln>
          <a:effectLst>
            <a:outerShdw blurRad="292100" dist="139700" dir="2700000" algn="tl" rotWithShape="0">
              <a:srgbClr val="333333">
                <a:alpha val="64705"/>
              </a:srgbClr>
            </a:outerShdw>
          </a:effectLst>
        </p:spPr>
      </p:pic>
      <p:sp>
        <p:nvSpPr>
          <p:cNvPr id="384" name="Google Shape;384;p25"/>
          <p:cNvSpPr/>
          <p:nvPr/>
        </p:nvSpPr>
        <p:spPr>
          <a:xfrm>
            <a:off x="839416" y="2708920"/>
            <a:ext cx="3672408" cy="216024"/>
          </a:xfrm>
          <a:prstGeom prst="rect">
            <a:avLst/>
          </a:prstGeom>
          <a:no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latin typeface="Arial Narrow"/>
              <a:ea typeface="Arial Narrow"/>
              <a:cs typeface="Arial Narrow"/>
              <a:sym typeface="Arial Narrow"/>
            </a:endParaRPr>
          </a:p>
        </p:txBody>
      </p:sp>
      <p:sp>
        <p:nvSpPr>
          <p:cNvPr id="385" name="Google Shape;385;p25"/>
          <p:cNvSpPr/>
          <p:nvPr/>
        </p:nvSpPr>
        <p:spPr>
          <a:xfrm>
            <a:off x="839416" y="4293096"/>
            <a:ext cx="4032448" cy="216024"/>
          </a:xfrm>
          <a:prstGeom prst="rect">
            <a:avLst/>
          </a:prstGeom>
          <a:no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latin typeface="Arial Narrow"/>
              <a:ea typeface="Arial Narrow"/>
              <a:cs typeface="Arial Narrow"/>
              <a:sym typeface="Arial Narrow"/>
            </a:endParaRPr>
          </a:p>
        </p:txBody>
      </p:sp>
      <p:sp>
        <p:nvSpPr>
          <p:cNvPr id="386" name="Google Shape;386;p25"/>
          <p:cNvSpPr/>
          <p:nvPr/>
        </p:nvSpPr>
        <p:spPr>
          <a:xfrm rot="-10383873">
            <a:off x="4924883" y="2386554"/>
            <a:ext cx="134519" cy="1905391"/>
          </a:xfrm>
          <a:prstGeom prst="downArrow">
            <a:avLst>
              <a:gd name="adj1" fmla="val 50000"/>
              <a:gd name="adj2" fmla="val 50000"/>
            </a:avLst>
          </a:prstGeom>
          <a:solidFill>
            <a:srgbClr val="FF0000"/>
          </a:solidFill>
          <a:ln w="25400" cap="flat" cmpd="sng">
            <a:solidFill>
              <a:srgbClr val="8E1D1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rial Narrow"/>
              <a:ea typeface="Arial Narrow"/>
              <a:cs typeface="Arial Narrow"/>
              <a:sym typeface="Arial Narrow"/>
            </a:endParaRPr>
          </a:p>
        </p:txBody>
      </p:sp>
      <p:pic>
        <p:nvPicPr>
          <p:cNvPr id="387" name="Google Shape;387;p25"/>
          <p:cNvPicPr preferRelativeResize="0"/>
          <p:nvPr/>
        </p:nvPicPr>
        <p:blipFill rotWithShape="1">
          <a:blip r:embed="rId5">
            <a:alphaModFix/>
          </a:blip>
          <a:srcRect/>
          <a:stretch/>
        </p:blipFill>
        <p:spPr>
          <a:xfrm>
            <a:off x="5519936" y="3076358"/>
            <a:ext cx="6264696" cy="3114583"/>
          </a:xfrm>
          <a:prstGeom prst="rect">
            <a:avLst/>
          </a:prstGeom>
          <a:noFill/>
          <a:ln>
            <a:noFill/>
          </a:ln>
          <a:effectLst>
            <a:outerShdw blurRad="292100" dist="139700" dir="2700000" algn="tl" rotWithShape="0">
              <a:srgbClr val="333333">
                <a:alpha val="64705"/>
              </a:srgbClr>
            </a:outerShdw>
          </a:effectLst>
        </p:spPr>
      </p:pic>
      <p:sp>
        <p:nvSpPr>
          <p:cNvPr id="388" name="Google Shape;388;p25"/>
          <p:cNvSpPr/>
          <p:nvPr/>
        </p:nvSpPr>
        <p:spPr>
          <a:xfrm>
            <a:off x="839416" y="4797152"/>
            <a:ext cx="4104456" cy="1296144"/>
          </a:xfrm>
          <a:prstGeom prst="rect">
            <a:avLst/>
          </a:prstGeom>
          <a:no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rial Narrow"/>
              <a:ea typeface="Arial Narrow"/>
              <a:cs typeface="Arial Narrow"/>
              <a:sym typeface="Arial Narrow"/>
            </a:endParaRPr>
          </a:p>
        </p:txBody>
      </p:sp>
      <p:sp>
        <p:nvSpPr>
          <p:cNvPr id="389" name="Google Shape;389;p25"/>
          <p:cNvSpPr/>
          <p:nvPr/>
        </p:nvSpPr>
        <p:spPr>
          <a:xfrm rot="-8344002">
            <a:off x="5270376" y="4649063"/>
            <a:ext cx="138745" cy="970539"/>
          </a:xfrm>
          <a:prstGeom prst="downArrow">
            <a:avLst>
              <a:gd name="adj1" fmla="val 50000"/>
              <a:gd name="adj2" fmla="val 50000"/>
            </a:avLst>
          </a:prstGeom>
          <a:solidFill>
            <a:srgbClr val="FF0000"/>
          </a:solidFill>
          <a:ln w="25400" cap="flat" cmpd="sng">
            <a:solidFill>
              <a:srgbClr val="8E1D1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rial Narrow"/>
              <a:ea typeface="Arial Narrow"/>
              <a:cs typeface="Arial Narrow"/>
              <a:sym typeface="Arial Narrow"/>
            </a:endParaRPr>
          </a:p>
        </p:txBody>
      </p:sp>
      <p:sp>
        <p:nvSpPr>
          <p:cNvPr id="390" name="Google Shape;390;p25"/>
          <p:cNvSpPr/>
          <p:nvPr/>
        </p:nvSpPr>
        <p:spPr>
          <a:xfrm rot="-7694928">
            <a:off x="5021200" y="1895580"/>
            <a:ext cx="111940" cy="1039349"/>
          </a:xfrm>
          <a:prstGeom prst="downArrow">
            <a:avLst>
              <a:gd name="adj1" fmla="val 50000"/>
              <a:gd name="adj2" fmla="val 50000"/>
            </a:avLst>
          </a:prstGeom>
          <a:solidFill>
            <a:srgbClr val="FF0000"/>
          </a:solidFill>
          <a:ln w="25400" cap="flat" cmpd="sng">
            <a:solidFill>
              <a:srgbClr val="8E1D1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rial Narrow"/>
              <a:ea typeface="Arial Narrow"/>
              <a:cs typeface="Arial Narrow"/>
              <a:sym typeface="Arial Narrow"/>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pic>
        <p:nvPicPr>
          <p:cNvPr id="396" name="Google Shape;396;p26"/>
          <p:cNvPicPr preferRelativeResize="0"/>
          <p:nvPr/>
        </p:nvPicPr>
        <p:blipFill rotWithShape="1">
          <a:blip r:embed="rId3">
            <a:alphaModFix/>
          </a:blip>
          <a:srcRect/>
          <a:stretch/>
        </p:blipFill>
        <p:spPr>
          <a:xfrm>
            <a:off x="911424" y="1065063"/>
            <a:ext cx="3384376" cy="5532289"/>
          </a:xfrm>
          <a:prstGeom prst="rect">
            <a:avLst/>
          </a:prstGeom>
          <a:noFill/>
          <a:ln>
            <a:noFill/>
          </a:ln>
          <a:effectLst>
            <a:outerShdw blurRad="292100" dist="139700" dir="2700000" algn="tl" rotWithShape="0">
              <a:srgbClr val="333333">
                <a:alpha val="64705"/>
              </a:srgbClr>
            </a:outerShdw>
          </a:effectLst>
        </p:spPr>
      </p:pic>
      <p:pic>
        <p:nvPicPr>
          <p:cNvPr id="397" name="Google Shape;397;p26"/>
          <p:cNvPicPr preferRelativeResize="0"/>
          <p:nvPr/>
        </p:nvPicPr>
        <p:blipFill rotWithShape="1">
          <a:blip r:embed="rId4">
            <a:alphaModFix/>
          </a:blip>
          <a:srcRect l="1" t="5001" r="2838" b="7500"/>
          <a:stretch/>
        </p:blipFill>
        <p:spPr>
          <a:xfrm>
            <a:off x="4959485" y="2780928"/>
            <a:ext cx="6774630" cy="2520280"/>
          </a:xfrm>
          <a:prstGeom prst="rect">
            <a:avLst/>
          </a:prstGeom>
          <a:noFill/>
          <a:ln>
            <a:noFill/>
          </a:ln>
          <a:effectLst>
            <a:outerShdw blurRad="292100" dist="139700" dir="2700000" algn="tl" rotWithShape="0">
              <a:srgbClr val="333333">
                <a:alpha val="64705"/>
              </a:srgbClr>
            </a:outerShdw>
          </a:effectLst>
        </p:spPr>
      </p:pic>
      <p:pic>
        <p:nvPicPr>
          <p:cNvPr id="398" name="Google Shape;398;p26"/>
          <p:cNvPicPr preferRelativeResize="0"/>
          <p:nvPr/>
        </p:nvPicPr>
        <p:blipFill rotWithShape="1">
          <a:blip r:embed="rId5">
            <a:alphaModFix/>
          </a:blip>
          <a:srcRect l="2791" t="19141" r="2235" b="16485"/>
          <a:stretch/>
        </p:blipFill>
        <p:spPr>
          <a:xfrm>
            <a:off x="4959485" y="1393288"/>
            <a:ext cx="6753139" cy="784387"/>
          </a:xfrm>
          <a:prstGeom prst="rect">
            <a:avLst/>
          </a:prstGeom>
          <a:noFill/>
          <a:ln>
            <a:noFill/>
          </a:ln>
          <a:effectLst>
            <a:outerShdw blurRad="292100" dist="139700" dir="2700000" algn="tl" rotWithShape="0">
              <a:srgbClr val="333333">
                <a:alpha val="64705"/>
              </a:srgbClr>
            </a:outerShdw>
          </a:effectLst>
        </p:spPr>
      </p:pic>
      <p:sp>
        <p:nvSpPr>
          <p:cNvPr id="399" name="Google Shape;399;p26"/>
          <p:cNvSpPr/>
          <p:nvPr/>
        </p:nvSpPr>
        <p:spPr>
          <a:xfrm>
            <a:off x="1127448" y="3212976"/>
            <a:ext cx="2952328" cy="216024"/>
          </a:xfrm>
          <a:prstGeom prst="rect">
            <a:avLst/>
          </a:prstGeom>
          <a:no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rial Narrow"/>
              <a:ea typeface="Arial Narrow"/>
              <a:cs typeface="Arial Narrow"/>
              <a:sym typeface="Arial Narrow"/>
            </a:endParaRPr>
          </a:p>
        </p:txBody>
      </p:sp>
      <p:sp>
        <p:nvSpPr>
          <p:cNvPr id="400" name="Google Shape;400;p26"/>
          <p:cNvSpPr/>
          <p:nvPr/>
        </p:nvSpPr>
        <p:spPr>
          <a:xfrm>
            <a:off x="1127448" y="5080546"/>
            <a:ext cx="3024336" cy="652710"/>
          </a:xfrm>
          <a:prstGeom prst="rect">
            <a:avLst/>
          </a:prstGeom>
          <a:no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rial Narrow"/>
              <a:ea typeface="Arial Narrow"/>
              <a:cs typeface="Arial Narrow"/>
              <a:sym typeface="Arial Narrow"/>
            </a:endParaRPr>
          </a:p>
        </p:txBody>
      </p:sp>
      <p:sp>
        <p:nvSpPr>
          <p:cNvPr id="401" name="Google Shape;401;p26"/>
          <p:cNvSpPr/>
          <p:nvPr/>
        </p:nvSpPr>
        <p:spPr>
          <a:xfrm rot="-8344002">
            <a:off x="4682231" y="1801949"/>
            <a:ext cx="135317" cy="1754986"/>
          </a:xfrm>
          <a:prstGeom prst="downArrow">
            <a:avLst>
              <a:gd name="adj1" fmla="val 50000"/>
              <a:gd name="adj2" fmla="val 50000"/>
            </a:avLst>
          </a:prstGeom>
          <a:solidFill>
            <a:srgbClr val="FF0000"/>
          </a:solidFill>
          <a:ln w="25400" cap="flat" cmpd="sng">
            <a:solidFill>
              <a:srgbClr val="8E1D1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rial Narrow"/>
              <a:ea typeface="Arial Narrow"/>
              <a:cs typeface="Arial Narrow"/>
              <a:sym typeface="Arial Narrow"/>
            </a:endParaRPr>
          </a:p>
        </p:txBody>
      </p:sp>
      <p:sp>
        <p:nvSpPr>
          <p:cNvPr id="402" name="Google Shape;402;p26"/>
          <p:cNvSpPr/>
          <p:nvPr/>
        </p:nvSpPr>
        <p:spPr>
          <a:xfrm rot="-8344002">
            <a:off x="4625864" y="4237027"/>
            <a:ext cx="128133" cy="1350871"/>
          </a:xfrm>
          <a:prstGeom prst="downArrow">
            <a:avLst>
              <a:gd name="adj1" fmla="val 50000"/>
              <a:gd name="adj2" fmla="val 50000"/>
            </a:avLst>
          </a:prstGeom>
          <a:solidFill>
            <a:srgbClr val="FF0000"/>
          </a:solidFill>
          <a:ln w="25400" cap="flat" cmpd="sng">
            <a:solidFill>
              <a:srgbClr val="8E1D1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rial Narrow"/>
              <a:ea typeface="Arial Narrow"/>
              <a:cs typeface="Arial Narrow"/>
              <a:sym typeface="Arial Narrow"/>
            </a:endParaRPr>
          </a:p>
        </p:txBody>
      </p:sp>
      <p:cxnSp>
        <p:nvCxnSpPr>
          <p:cNvPr id="403" name="Google Shape;403;p26"/>
          <p:cNvCxnSpPr/>
          <p:nvPr/>
        </p:nvCxnSpPr>
        <p:spPr>
          <a:xfrm>
            <a:off x="5447928" y="3068960"/>
            <a:ext cx="6192688" cy="0"/>
          </a:xfrm>
          <a:prstGeom prst="straightConnector1">
            <a:avLst/>
          </a:prstGeom>
          <a:noFill/>
          <a:ln w="31750" cap="flat" cmpd="sng">
            <a:solidFill>
              <a:srgbClr val="FF0000"/>
            </a:solidFill>
            <a:prstDash val="solid"/>
            <a:round/>
            <a:headEnd type="none" w="sm" len="sm"/>
            <a:tailEnd type="none" w="sm" len="sm"/>
          </a:ln>
        </p:spPr>
      </p:cxnSp>
      <p:cxnSp>
        <p:nvCxnSpPr>
          <p:cNvPr id="404" name="Google Shape;404;p26"/>
          <p:cNvCxnSpPr/>
          <p:nvPr/>
        </p:nvCxnSpPr>
        <p:spPr>
          <a:xfrm>
            <a:off x="5231904" y="3284984"/>
            <a:ext cx="5184576" cy="0"/>
          </a:xfrm>
          <a:prstGeom prst="straightConnector1">
            <a:avLst/>
          </a:prstGeom>
          <a:noFill/>
          <a:ln w="31750" cap="flat" cmpd="sng">
            <a:solidFill>
              <a:srgbClr val="FF0000"/>
            </a:solidFill>
            <a:prstDash val="solid"/>
            <a:round/>
            <a:headEnd type="none" w="sm" len="sm"/>
            <a:tailEnd type="none" w="sm" len="sm"/>
          </a:ln>
        </p:spPr>
      </p:cxnSp>
      <p:sp>
        <p:nvSpPr>
          <p:cNvPr id="405" name="Google Shape;405;p26"/>
          <p:cNvSpPr txBox="1"/>
          <p:nvPr/>
        </p:nvSpPr>
        <p:spPr>
          <a:xfrm>
            <a:off x="1343472" y="52972"/>
            <a:ext cx="9937104" cy="936104"/>
          </a:xfrm>
          <a:prstGeom prst="rect">
            <a:avLst/>
          </a:prstGeom>
          <a:noFill/>
          <a:ln>
            <a:noFill/>
          </a:ln>
        </p:spPr>
        <p:txBody>
          <a:bodyPr spcFirstLastPara="1" wrap="square" lIns="0" tIns="0" rIns="0" bIns="0" anchor="ctr" anchorCtr="0">
            <a:noAutofit/>
          </a:bodyPr>
          <a:lstStyle/>
          <a:p>
            <a:pPr marL="0" marR="0" lvl="0" indent="0" algn="ctr" rtl="0">
              <a:spcBef>
                <a:spcPts val="0"/>
              </a:spcBef>
              <a:spcAft>
                <a:spcPts val="0"/>
              </a:spcAft>
              <a:buClr>
                <a:schemeClr val="accent1"/>
              </a:buClr>
              <a:buSzPts val="3000"/>
              <a:buFont typeface="Arial Narrow"/>
              <a:buNone/>
            </a:pPr>
            <a:r>
              <a:rPr lang="en-US" sz="3000" b="1" cap="none" dirty="0">
                <a:solidFill>
                  <a:schemeClr val="accent1"/>
                </a:solidFill>
                <a:latin typeface="Arial Narrow"/>
                <a:ea typeface="Arial Narrow"/>
                <a:cs typeface="Arial Narrow"/>
                <a:sym typeface="Arial Narrow"/>
              </a:rPr>
              <a:t>What has been prescribed for independent aggregator regarding compensation to supplier (2/4) </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pic>
        <p:nvPicPr>
          <p:cNvPr id="410" name="Google Shape;410;p27"/>
          <p:cNvPicPr preferRelativeResize="0"/>
          <p:nvPr/>
        </p:nvPicPr>
        <p:blipFill rotWithShape="1">
          <a:blip r:embed="rId3">
            <a:alphaModFix/>
          </a:blip>
          <a:srcRect/>
          <a:stretch/>
        </p:blipFill>
        <p:spPr>
          <a:xfrm>
            <a:off x="834530" y="1037888"/>
            <a:ext cx="3795662" cy="5631472"/>
          </a:xfrm>
          <a:prstGeom prst="rect">
            <a:avLst/>
          </a:prstGeom>
          <a:noFill/>
          <a:ln>
            <a:noFill/>
          </a:ln>
          <a:effectLst>
            <a:outerShdw blurRad="292100" dist="139700" dir="2700000" algn="tl" rotWithShape="0">
              <a:srgbClr val="333333">
                <a:alpha val="64705"/>
              </a:srgbClr>
            </a:outerShdw>
          </a:effectLst>
        </p:spPr>
      </p:pic>
      <p:pic>
        <p:nvPicPr>
          <p:cNvPr id="411" name="Google Shape;411;p27"/>
          <p:cNvPicPr preferRelativeResize="0"/>
          <p:nvPr/>
        </p:nvPicPr>
        <p:blipFill rotWithShape="1">
          <a:blip r:embed="rId4">
            <a:alphaModFix/>
          </a:blip>
          <a:srcRect/>
          <a:stretch/>
        </p:blipFill>
        <p:spPr>
          <a:xfrm>
            <a:off x="5231904" y="4149080"/>
            <a:ext cx="6192688" cy="2266907"/>
          </a:xfrm>
          <a:prstGeom prst="rect">
            <a:avLst/>
          </a:prstGeom>
          <a:noFill/>
          <a:ln>
            <a:noFill/>
          </a:ln>
          <a:effectLst>
            <a:outerShdw blurRad="292100" dist="139700" dir="2700000" algn="tl" rotWithShape="0">
              <a:srgbClr val="333333">
                <a:alpha val="64705"/>
              </a:srgbClr>
            </a:outerShdw>
          </a:effectLst>
        </p:spPr>
      </p:pic>
      <p:pic>
        <p:nvPicPr>
          <p:cNvPr id="412" name="Google Shape;412;p27"/>
          <p:cNvPicPr preferRelativeResize="0"/>
          <p:nvPr/>
        </p:nvPicPr>
        <p:blipFill rotWithShape="1">
          <a:blip r:embed="rId5">
            <a:alphaModFix/>
          </a:blip>
          <a:srcRect/>
          <a:stretch/>
        </p:blipFill>
        <p:spPr>
          <a:xfrm>
            <a:off x="5319369" y="1196752"/>
            <a:ext cx="5976664" cy="2442118"/>
          </a:xfrm>
          <a:prstGeom prst="rect">
            <a:avLst/>
          </a:prstGeom>
          <a:solidFill>
            <a:srgbClr val="ECECEC"/>
          </a:solidFill>
          <a:ln w="190500" cap="rnd" cmpd="sng">
            <a:solidFill>
              <a:srgbClr val="FFFFFF"/>
            </a:solidFill>
            <a:prstDash val="solid"/>
            <a:round/>
            <a:headEnd type="none" w="sm" len="sm"/>
            <a:tailEnd type="none" w="sm" len="sm"/>
          </a:ln>
          <a:effectLst>
            <a:outerShdw blurRad="50000" algn="tl" rotWithShape="0">
              <a:srgbClr val="000000">
                <a:alpha val="40784"/>
              </a:srgbClr>
            </a:outerShdw>
          </a:effectLst>
        </p:spPr>
      </p:pic>
      <p:cxnSp>
        <p:nvCxnSpPr>
          <p:cNvPr id="413" name="Google Shape;413;p27"/>
          <p:cNvCxnSpPr/>
          <p:nvPr/>
        </p:nvCxnSpPr>
        <p:spPr>
          <a:xfrm>
            <a:off x="6492947" y="6165304"/>
            <a:ext cx="3024336" cy="0"/>
          </a:xfrm>
          <a:prstGeom prst="straightConnector1">
            <a:avLst/>
          </a:prstGeom>
          <a:noFill/>
          <a:ln w="41275" cap="flat" cmpd="sng">
            <a:solidFill>
              <a:srgbClr val="FF0000"/>
            </a:solidFill>
            <a:prstDash val="solid"/>
            <a:round/>
            <a:headEnd type="none" w="sm" len="sm"/>
            <a:tailEnd type="none" w="sm" len="sm"/>
          </a:ln>
        </p:spPr>
      </p:cxnSp>
      <p:cxnSp>
        <p:nvCxnSpPr>
          <p:cNvPr id="414" name="Google Shape;414;p27"/>
          <p:cNvCxnSpPr/>
          <p:nvPr/>
        </p:nvCxnSpPr>
        <p:spPr>
          <a:xfrm>
            <a:off x="5375920" y="3573016"/>
            <a:ext cx="648072" cy="0"/>
          </a:xfrm>
          <a:prstGeom prst="straightConnector1">
            <a:avLst/>
          </a:prstGeom>
          <a:noFill/>
          <a:ln w="41275" cap="flat" cmpd="sng">
            <a:solidFill>
              <a:srgbClr val="FF0000"/>
            </a:solidFill>
            <a:prstDash val="solid"/>
            <a:round/>
            <a:headEnd type="none" w="sm" len="sm"/>
            <a:tailEnd type="none" w="sm" len="sm"/>
          </a:ln>
        </p:spPr>
      </p:cxnSp>
      <p:cxnSp>
        <p:nvCxnSpPr>
          <p:cNvPr id="415" name="Google Shape;415;p27"/>
          <p:cNvCxnSpPr/>
          <p:nvPr/>
        </p:nvCxnSpPr>
        <p:spPr>
          <a:xfrm>
            <a:off x="10632504" y="3356992"/>
            <a:ext cx="576064" cy="0"/>
          </a:xfrm>
          <a:prstGeom prst="straightConnector1">
            <a:avLst/>
          </a:prstGeom>
          <a:noFill/>
          <a:ln w="41275" cap="flat" cmpd="sng">
            <a:solidFill>
              <a:srgbClr val="FF0000"/>
            </a:solidFill>
            <a:prstDash val="solid"/>
            <a:round/>
            <a:headEnd type="none" w="sm" len="sm"/>
            <a:tailEnd type="none" w="sm" len="sm"/>
          </a:ln>
        </p:spPr>
      </p:cxnSp>
      <p:cxnSp>
        <p:nvCxnSpPr>
          <p:cNvPr id="416" name="Google Shape;416;p27"/>
          <p:cNvCxnSpPr/>
          <p:nvPr/>
        </p:nvCxnSpPr>
        <p:spPr>
          <a:xfrm>
            <a:off x="6096000" y="2708920"/>
            <a:ext cx="1152128" cy="0"/>
          </a:xfrm>
          <a:prstGeom prst="straightConnector1">
            <a:avLst/>
          </a:prstGeom>
          <a:noFill/>
          <a:ln w="41275" cap="flat" cmpd="sng">
            <a:solidFill>
              <a:srgbClr val="FF0000"/>
            </a:solidFill>
            <a:prstDash val="solid"/>
            <a:round/>
            <a:headEnd type="none" w="sm" len="sm"/>
            <a:tailEnd type="none" w="sm" len="sm"/>
          </a:ln>
        </p:spPr>
      </p:cxnSp>
      <p:sp>
        <p:nvSpPr>
          <p:cNvPr id="417" name="Google Shape;417;p27"/>
          <p:cNvSpPr/>
          <p:nvPr/>
        </p:nvSpPr>
        <p:spPr>
          <a:xfrm>
            <a:off x="1127448" y="3429000"/>
            <a:ext cx="3096344" cy="274027"/>
          </a:xfrm>
          <a:prstGeom prst="rect">
            <a:avLst/>
          </a:prstGeom>
          <a:no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rial Narrow"/>
              <a:ea typeface="Arial Narrow"/>
              <a:cs typeface="Arial Narrow"/>
              <a:sym typeface="Arial Narrow"/>
            </a:endParaRPr>
          </a:p>
        </p:txBody>
      </p:sp>
      <p:sp>
        <p:nvSpPr>
          <p:cNvPr id="418" name="Google Shape;418;p27"/>
          <p:cNvSpPr/>
          <p:nvPr/>
        </p:nvSpPr>
        <p:spPr>
          <a:xfrm>
            <a:off x="911424" y="5517232"/>
            <a:ext cx="3621162" cy="1080120"/>
          </a:xfrm>
          <a:prstGeom prst="rect">
            <a:avLst/>
          </a:prstGeom>
          <a:no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rial Narrow"/>
              <a:ea typeface="Arial Narrow"/>
              <a:cs typeface="Arial Narrow"/>
              <a:sym typeface="Arial Narrow"/>
            </a:endParaRPr>
          </a:p>
        </p:txBody>
      </p:sp>
      <p:sp>
        <p:nvSpPr>
          <p:cNvPr id="419" name="Google Shape;419;p27"/>
          <p:cNvSpPr/>
          <p:nvPr/>
        </p:nvSpPr>
        <p:spPr>
          <a:xfrm rot="-6994077">
            <a:off x="4550039" y="2237822"/>
            <a:ext cx="160304" cy="1288599"/>
          </a:xfrm>
          <a:prstGeom prst="downArrow">
            <a:avLst>
              <a:gd name="adj1" fmla="val 50000"/>
              <a:gd name="adj2" fmla="val 50000"/>
            </a:avLst>
          </a:prstGeom>
          <a:solidFill>
            <a:srgbClr val="FF0000"/>
          </a:solidFill>
          <a:ln w="25400" cap="flat" cmpd="sng">
            <a:solidFill>
              <a:srgbClr val="8E1D1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rial Narrow"/>
              <a:ea typeface="Arial Narrow"/>
              <a:cs typeface="Arial Narrow"/>
              <a:sym typeface="Arial Narrow"/>
            </a:endParaRPr>
          </a:p>
        </p:txBody>
      </p:sp>
      <p:sp>
        <p:nvSpPr>
          <p:cNvPr id="420" name="Google Shape;420;p27"/>
          <p:cNvSpPr/>
          <p:nvPr/>
        </p:nvSpPr>
        <p:spPr>
          <a:xfrm rot="-10200640" flipH="1">
            <a:off x="4345359" y="2862718"/>
            <a:ext cx="187488" cy="2658402"/>
          </a:xfrm>
          <a:prstGeom prst="downArrow">
            <a:avLst>
              <a:gd name="adj1" fmla="val 50000"/>
              <a:gd name="adj2" fmla="val 50000"/>
            </a:avLst>
          </a:prstGeom>
          <a:solidFill>
            <a:srgbClr val="FF0000"/>
          </a:solidFill>
          <a:ln w="25400" cap="flat" cmpd="sng">
            <a:solidFill>
              <a:srgbClr val="8E1D1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rial Narrow"/>
              <a:ea typeface="Arial Narrow"/>
              <a:cs typeface="Arial Narrow"/>
              <a:sym typeface="Arial Narrow"/>
            </a:endParaRPr>
          </a:p>
        </p:txBody>
      </p:sp>
      <p:sp>
        <p:nvSpPr>
          <p:cNvPr id="421" name="Google Shape;421;p27"/>
          <p:cNvSpPr txBox="1"/>
          <p:nvPr/>
        </p:nvSpPr>
        <p:spPr>
          <a:xfrm>
            <a:off x="1487488" y="17747"/>
            <a:ext cx="9937104" cy="936104"/>
          </a:xfrm>
          <a:prstGeom prst="rect">
            <a:avLst/>
          </a:prstGeom>
          <a:noFill/>
          <a:ln>
            <a:noFill/>
          </a:ln>
        </p:spPr>
        <p:txBody>
          <a:bodyPr spcFirstLastPara="1" wrap="square" lIns="0" tIns="0" rIns="0" bIns="0" anchor="ctr" anchorCtr="0">
            <a:noAutofit/>
          </a:bodyPr>
          <a:lstStyle/>
          <a:p>
            <a:pPr marL="0" marR="0" lvl="0" indent="0" algn="ctr" rtl="0">
              <a:spcBef>
                <a:spcPts val="0"/>
              </a:spcBef>
              <a:spcAft>
                <a:spcPts val="0"/>
              </a:spcAft>
              <a:buClr>
                <a:schemeClr val="accent1"/>
              </a:buClr>
              <a:buSzPts val="3000"/>
              <a:buFont typeface="Arial Narrow"/>
              <a:buNone/>
            </a:pPr>
            <a:r>
              <a:rPr lang="en-US" sz="3000" b="1" cap="none" dirty="0">
                <a:solidFill>
                  <a:schemeClr val="accent1"/>
                </a:solidFill>
                <a:latin typeface="Arial Narrow"/>
                <a:ea typeface="Arial Narrow"/>
                <a:cs typeface="Arial Narrow"/>
                <a:sym typeface="Arial Narrow"/>
              </a:rPr>
              <a:t>What has been prescribed for independent aggregator regarding compensation to supplier (3/4)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pic>
        <p:nvPicPr>
          <p:cNvPr id="426" name="Google Shape;426;p28"/>
          <p:cNvPicPr preferRelativeResize="0">
            <a:picLocks noGrp="1"/>
          </p:cNvPicPr>
          <p:nvPr>
            <p:ph type="body" idx="1"/>
          </p:nvPr>
        </p:nvPicPr>
        <p:blipFill rotWithShape="1">
          <a:blip r:embed="rId3">
            <a:alphaModFix/>
          </a:blip>
          <a:srcRect/>
          <a:stretch/>
        </p:blipFill>
        <p:spPr>
          <a:xfrm>
            <a:off x="8328248" y="2487012"/>
            <a:ext cx="3747717" cy="3672408"/>
          </a:xfrm>
          <a:prstGeom prst="rect">
            <a:avLst/>
          </a:prstGeom>
          <a:noFill/>
          <a:ln>
            <a:noFill/>
          </a:ln>
        </p:spPr>
      </p:pic>
      <p:pic>
        <p:nvPicPr>
          <p:cNvPr id="427" name="Google Shape;427;p28"/>
          <p:cNvPicPr preferRelativeResize="0"/>
          <p:nvPr/>
        </p:nvPicPr>
        <p:blipFill rotWithShape="1">
          <a:blip r:embed="rId4">
            <a:alphaModFix/>
          </a:blip>
          <a:srcRect l="4547" r="1655"/>
          <a:stretch/>
        </p:blipFill>
        <p:spPr>
          <a:xfrm>
            <a:off x="4667925" y="2456892"/>
            <a:ext cx="3528392" cy="1944216"/>
          </a:xfrm>
          <a:prstGeom prst="rect">
            <a:avLst/>
          </a:prstGeom>
          <a:noFill/>
          <a:ln>
            <a:noFill/>
          </a:ln>
        </p:spPr>
      </p:pic>
      <p:pic>
        <p:nvPicPr>
          <p:cNvPr id="428" name="Google Shape;428;p28"/>
          <p:cNvPicPr preferRelativeResize="0"/>
          <p:nvPr/>
        </p:nvPicPr>
        <p:blipFill rotWithShape="1">
          <a:blip r:embed="rId5">
            <a:alphaModFix/>
          </a:blip>
          <a:srcRect r="5298"/>
          <a:stretch/>
        </p:blipFill>
        <p:spPr>
          <a:xfrm>
            <a:off x="8328248" y="1257891"/>
            <a:ext cx="3747717" cy="1235005"/>
          </a:xfrm>
          <a:prstGeom prst="rect">
            <a:avLst/>
          </a:prstGeom>
          <a:noFill/>
          <a:ln>
            <a:noFill/>
          </a:ln>
        </p:spPr>
      </p:pic>
      <p:pic>
        <p:nvPicPr>
          <p:cNvPr id="429" name="Google Shape;429;p28"/>
          <p:cNvPicPr preferRelativeResize="0"/>
          <p:nvPr/>
        </p:nvPicPr>
        <p:blipFill rotWithShape="1">
          <a:blip r:embed="rId5">
            <a:alphaModFix/>
          </a:blip>
          <a:srcRect/>
          <a:stretch/>
        </p:blipFill>
        <p:spPr>
          <a:xfrm>
            <a:off x="667137" y="1263325"/>
            <a:ext cx="3957422" cy="1235005"/>
          </a:xfrm>
          <a:prstGeom prst="rect">
            <a:avLst/>
          </a:prstGeom>
          <a:noFill/>
          <a:ln>
            <a:noFill/>
          </a:ln>
        </p:spPr>
      </p:pic>
      <p:pic>
        <p:nvPicPr>
          <p:cNvPr id="430" name="Google Shape;430;p28"/>
          <p:cNvPicPr preferRelativeResize="0"/>
          <p:nvPr/>
        </p:nvPicPr>
        <p:blipFill rotWithShape="1">
          <a:blip r:embed="rId5">
            <a:alphaModFix/>
          </a:blip>
          <a:srcRect l="1014" r="2547"/>
          <a:stretch/>
        </p:blipFill>
        <p:spPr>
          <a:xfrm>
            <a:off x="4511824" y="1268760"/>
            <a:ext cx="3816424" cy="1235005"/>
          </a:xfrm>
          <a:prstGeom prst="rect">
            <a:avLst/>
          </a:prstGeom>
          <a:noFill/>
          <a:ln>
            <a:noFill/>
          </a:ln>
        </p:spPr>
      </p:pic>
      <p:pic>
        <p:nvPicPr>
          <p:cNvPr id="431" name="Google Shape;431;p28"/>
          <p:cNvPicPr preferRelativeResize="0"/>
          <p:nvPr/>
        </p:nvPicPr>
        <p:blipFill rotWithShape="1">
          <a:blip r:embed="rId6">
            <a:alphaModFix/>
          </a:blip>
          <a:srcRect/>
          <a:stretch/>
        </p:blipFill>
        <p:spPr>
          <a:xfrm>
            <a:off x="687391" y="2564904"/>
            <a:ext cx="3805237" cy="3214687"/>
          </a:xfrm>
          <a:prstGeom prst="rect">
            <a:avLst/>
          </a:prstGeom>
          <a:noFill/>
          <a:ln>
            <a:noFill/>
          </a:ln>
        </p:spPr>
      </p:pic>
      <p:pic>
        <p:nvPicPr>
          <p:cNvPr id="432" name="Google Shape;432;p28"/>
          <p:cNvPicPr preferRelativeResize="0"/>
          <p:nvPr/>
        </p:nvPicPr>
        <p:blipFill rotWithShape="1">
          <a:blip r:embed="rId7">
            <a:alphaModFix/>
          </a:blip>
          <a:srcRect b="13108"/>
          <a:stretch/>
        </p:blipFill>
        <p:spPr>
          <a:xfrm>
            <a:off x="3662394" y="5772851"/>
            <a:ext cx="4867211" cy="773137"/>
          </a:xfrm>
          <a:prstGeom prst="rect">
            <a:avLst/>
          </a:prstGeom>
          <a:noFill/>
          <a:ln>
            <a:noFill/>
          </a:ln>
        </p:spPr>
      </p:pic>
      <p:sp>
        <p:nvSpPr>
          <p:cNvPr id="433" name="Google Shape;433;p28"/>
          <p:cNvSpPr txBox="1"/>
          <p:nvPr/>
        </p:nvSpPr>
        <p:spPr>
          <a:xfrm>
            <a:off x="1271464" y="188640"/>
            <a:ext cx="9937104" cy="936104"/>
          </a:xfrm>
          <a:prstGeom prst="rect">
            <a:avLst/>
          </a:prstGeom>
          <a:noFill/>
          <a:ln>
            <a:noFill/>
          </a:ln>
        </p:spPr>
        <p:txBody>
          <a:bodyPr spcFirstLastPara="1" wrap="square" lIns="0" tIns="0" rIns="0" bIns="0" anchor="ctr" anchorCtr="0">
            <a:noAutofit/>
          </a:bodyPr>
          <a:lstStyle/>
          <a:p>
            <a:pPr marL="0" marR="0" lvl="0" indent="0" algn="ctr" rtl="0">
              <a:spcBef>
                <a:spcPts val="0"/>
              </a:spcBef>
              <a:spcAft>
                <a:spcPts val="0"/>
              </a:spcAft>
              <a:buClr>
                <a:schemeClr val="accent1"/>
              </a:buClr>
              <a:buSzPts val="3000"/>
              <a:buFont typeface="Arial Narrow"/>
              <a:buNone/>
            </a:pPr>
            <a:r>
              <a:rPr lang="en-US" sz="3000" b="1" cap="none" dirty="0">
                <a:solidFill>
                  <a:schemeClr val="accent1"/>
                </a:solidFill>
                <a:latin typeface="Arial Narrow"/>
                <a:ea typeface="Arial Narrow"/>
                <a:cs typeface="Arial Narrow"/>
                <a:sym typeface="Arial Narrow"/>
              </a:rPr>
              <a:t>What has been prescribed for independent aggregator regarding compensation to supplier (4/4) </a:t>
            </a:r>
          </a:p>
        </p:txBody>
      </p:sp>
      <p:pic>
        <p:nvPicPr>
          <p:cNvPr id="434" name="Google Shape;434;p28"/>
          <p:cNvPicPr preferRelativeResize="0"/>
          <p:nvPr/>
        </p:nvPicPr>
        <p:blipFill rotWithShape="1">
          <a:blip r:embed="rId8">
            <a:alphaModFix/>
          </a:blip>
          <a:srcRect/>
          <a:stretch/>
        </p:blipFill>
        <p:spPr>
          <a:xfrm>
            <a:off x="4667925" y="4509120"/>
            <a:ext cx="3559176" cy="889794"/>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F59CC-8E10-EEA5-F31E-3BDF29A65842}"/>
              </a:ext>
            </a:extLst>
          </p:cNvPr>
          <p:cNvSpPr>
            <a:spLocks noGrp="1"/>
          </p:cNvSpPr>
          <p:nvPr>
            <p:ph type="title"/>
          </p:nvPr>
        </p:nvSpPr>
        <p:spPr>
          <a:xfrm>
            <a:off x="667816" y="-35814"/>
            <a:ext cx="10972800" cy="936104"/>
          </a:xfrm>
        </p:spPr>
        <p:txBody>
          <a:bodyPr/>
          <a:lstStyle/>
          <a:p>
            <a:r>
              <a:rPr lang="en-AU" dirty="0"/>
              <a:t>Holistic </a:t>
            </a:r>
            <a:r>
              <a:rPr lang="en-AU" u="sng" dirty="0"/>
              <a:t>theoretical</a:t>
            </a:r>
            <a:r>
              <a:rPr lang="en-AU" dirty="0"/>
              <a:t> overview on the electricity market with aggregator</a:t>
            </a:r>
          </a:p>
        </p:txBody>
      </p:sp>
      <p:pic>
        <p:nvPicPr>
          <p:cNvPr id="9" name="Picture 8">
            <a:extLst>
              <a:ext uri="{FF2B5EF4-FFF2-40B4-BE49-F238E27FC236}">
                <a16:creationId xmlns:a16="http://schemas.microsoft.com/office/drawing/2014/main" id="{33A5B6EB-B29A-FAC6-2336-19CA2FEA8C68}"/>
              </a:ext>
            </a:extLst>
          </p:cNvPr>
          <p:cNvPicPr>
            <a:picLocks noChangeAspect="1"/>
          </p:cNvPicPr>
          <p:nvPr/>
        </p:nvPicPr>
        <p:blipFill>
          <a:blip r:embed="rId2"/>
          <a:stretch>
            <a:fillRect/>
          </a:stretch>
        </p:blipFill>
        <p:spPr>
          <a:xfrm>
            <a:off x="767408" y="1052736"/>
            <a:ext cx="3975709" cy="5472608"/>
          </a:xfrm>
          <a:prstGeom prst="rect">
            <a:avLst/>
          </a:prstGeom>
          <a:solidFill>
            <a:srgbClr val="FFFFFF">
              <a:shade val="85000"/>
            </a:srgbClr>
          </a:solidFill>
          <a:ln w="190500" cap="rnd">
            <a:solidFill>
              <a:schemeClr val="accent3">
                <a:lumMod val="20000"/>
                <a:lumOff val="80000"/>
              </a:schemeClr>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1" name="Picture 10">
            <a:extLst>
              <a:ext uri="{FF2B5EF4-FFF2-40B4-BE49-F238E27FC236}">
                <a16:creationId xmlns:a16="http://schemas.microsoft.com/office/drawing/2014/main" id="{25C4F051-805D-A5AA-DACB-C2757B37DB9A}"/>
              </a:ext>
            </a:extLst>
          </p:cNvPr>
          <p:cNvPicPr>
            <a:picLocks noChangeAspect="1"/>
          </p:cNvPicPr>
          <p:nvPr/>
        </p:nvPicPr>
        <p:blipFill>
          <a:blip r:embed="rId3"/>
          <a:stretch>
            <a:fillRect/>
          </a:stretch>
        </p:blipFill>
        <p:spPr>
          <a:xfrm>
            <a:off x="1847528" y="2492896"/>
            <a:ext cx="3672408" cy="3818817"/>
          </a:xfrm>
          <a:prstGeom prst="rect">
            <a:avLst/>
          </a:prstGeom>
          <a:solidFill>
            <a:srgbClr val="FFFFFF">
              <a:shade val="85000"/>
            </a:srgbClr>
          </a:solidFill>
          <a:ln w="190500" cap="rnd">
            <a:solidFill>
              <a:schemeClr val="accent3">
                <a:lumMod val="20000"/>
                <a:lumOff val="80000"/>
              </a:schemeClr>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3" name="Picture 12">
            <a:extLst>
              <a:ext uri="{FF2B5EF4-FFF2-40B4-BE49-F238E27FC236}">
                <a16:creationId xmlns:a16="http://schemas.microsoft.com/office/drawing/2014/main" id="{22401956-A4FE-29D1-00DC-34960A27C3C5}"/>
              </a:ext>
            </a:extLst>
          </p:cNvPr>
          <p:cNvPicPr>
            <a:picLocks noChangeAspect="1"/>
          </p:cNvPicPr>
          <p:nvPr/>
        </p:nvPicPr>
        <p:blipFill>
          <a:blip r:embed="rId4"/>
          <a:stretch>
            <a:fillRect/>
          </a:stretch>
        </p:blipFill>
        <p:spPr>
          <a:xfrm>
            <a:off x="2279576" y="4005064"/>
            <a:ext cx="3981156" cy="2037481"/>
          </a:xfrm>
          <a:prstGeom prst="rect">
            <a:avLst/>
          </a:prstGeom>
          <a:ln w="190500" cap="sq">
            <a:solidFill>
              <a:schemeClr val="accent3">
                <a:lumMod val="20000"/>
                <a:lumOff val="80000"/>
              </a:schemeClr>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17" name="TextBox 16">
            <a:extLst>
              <a:ext uri="{FF2B5EF4-FFF2-40B4-BE49-F238E27FC236}">
                <a16:creationId xmlns:a16="http://schemas.microsoft.com/office/drawing/2014/main" id="{99D1FC7F-7D9F-E34C-C61E-344750F17212}"/>
              </a:ext>
            </a:extLst>
          </p:cNvPr>
          <p:cNvSpPr txBox="1"/>
          <p:nvPr/>
        </p:nvSpPr>
        <p:spPr>
          <a:xfrm>
            <a:off x="5663952" y="6165304"/>
            <a:ext cx="6696744" cy="523220"/>
          </a:xfrm>
          <a:prstGeom prst="rect">
            <a:avLst/>
          </a:prstGeom>
          <a:noFill/>
        </p:spPr>
        <p:txBody>
          <a:bodyPr wrap="square">
            <a:spAutoFit/>
          </a:bodyPr>
          <a:lstStyle/>
          <a:p>
            <a:r>
              <a:rPr lang="hr-HR" sz="1400" dirty="0" err="1">
                <a:solidFill>
                  <a:schemeClr val="tx2"/>
                </a:solidFill>
              </a:rPr>
              <a:t>Taken</a:t>
            </a:r>
            <a:r>
              <a:rPr lang="hr-HR" sz="1400" dirty="0">
                <a:solidFill>
                  <a:schemeClr val="tx2"/>
                </a:solidFill>
              </a:rPr>
              <a:t> </a:t>
            </a:r>
            <a:r>
              <a:rPr lang="hr-HR" sz="1400" dirty="0" err="1">
                <a:solidFill>
                  <a:schemeClr val="tx2"/>
                </a:solidFill>
              </a:rPr>
              <a:t>from</a:t>
            </a:r>
            <a:r>
              <a:rPr lang="hr-HR" sz="1400" dirty="0">
                <a:solidFill>
                  <a:schemeClr val="tx2"/>
                </a:solidFill>
              </a:rPr>
              <a:t> </a:t>
            </a:r>
            <a:r>
              <a:rPr lang="hr-HR" sz="1400" dirty="0">
                <a:solidFill>
                  <a:schemeClr val="tx2"/>
                </a:solidFill>
                <a:hlinkClick r:id="rId5"/>
              </a:rPr>
              <a:t>https://hro-cigre.hr/wp-content/uploads/2022/07/Filozofija_09simpozij_zbornik.pdf</a:t>
            </a:r>
            <a:r>
              <a:rPr lang="hr-HR" sz="1400" dirty="0">
                <a:solidFill>
                  <a:schemeClr val="tx2"/>
                </a:solidFill>
              </a:rPr>
              <a:t>,          figure </a:t>
            </a:r>
            <a:r>
              <a:rPr lang="hr-HR" sz="1400" dirty="0" err="1">
                <a:solidFill>
                  <a:schemeClr val="tx2"/>
                </a:solidFill>
              </a:rPr>
              <a:t>is</a:t>
            </a:r>
            <a:r>
              <a:rPr lang="hr-HR" sz="1400" dirty="0">
                <a:solidFill>
                  <a:schemeClr val="tx2"/>
                </a:solidFill>
              </a:rPr>
              <a:t> </a:t>
            </a:r>
            <a:r>
              <a:rPr lang="hr-HR" sz="1400" dirty="0" err="1">
                <a:solidFill>
                  <a:schemeClr val="tx2"/>
                </a:solidFill>
              </a:rPr>
              <a:t>translated</a:t>
            </a:r>
            <a:r>
              <a:rPr lang="hr-HR" sz="1400" dirty="0">
                <a:solidFill>
                  <a:schemeClr val="tx2"/>
                </a:solidFill>
              </a:rPr>
              <a:t>  </a:t>
            </a:r>
          </a:p>
        </p:txBody>
      </p:sp>
      <p:pic>
        <p:nvPicPr>
          <p:cNvPr id="6" name="Picture 5">
            <a:extLst>
              <a:ext uri="{FF2B5EF4-FFF2-40B4-BE49-F238E27FC236}">
                <a16:creationId xmlns:a16="http://schemas.microsoft.com/office/drawing/2014/main" id="{0B9EEA5F-FB2F-58F4-041C-110ED479C2D8}"/>
              </a:ext>
            </a:extLst>
          </p:cNvPr>
          <p:cNvPicPr>
            <a:picLocks noChangeAspect="1"/>
          </p:cNvPicPr>
          <p:nvPr/>
        </p:nvPicPr>
        <p:blipFill rotWithShape="1">
          <a:blip r:embed="rId6"/>
          <a:srcRect l="8957" t="11150" r="46367" b="40550"/>
          <a:stretch/>
        </p:blipFill>
        <p:spPr>
          <a:xfrm>
            <a:off x="5519936" y="1023049"/>
            <a:ext cx="6120680" cy="4789979"/>
          </a:xfrm>
          <a:prstGeom prst="rect">
            <a:avLst/>
          </a:prstGeom>
          <a:solidFill>
            <a:srgbClr val="FFFFFF">
              <a:shade val="85000"/>
            </a:srgbClr>
          </a:solidFill>
          <a:ln w="190500" cap="rnd">
            <a:solidFill>
              <a:schemeClr val="accent3">
                <a:lumMod val="20000"/>
                <a:lumOff val="80000"/>
              </a:schemeClr>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0855041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3"/>
        <p:cNvGrpSpPr/>
        <p:nvPr/>
      </p:nvGrpSpPr>
      <p:grpSpPr>
        <a:xfrm>
          <a:off x="0" y="0"/>
          <a:ext cx="0" cy="0"/>
          <a:chOff x="0" y="0"/>
          <a:chExt cx="0" cy="0"/>
        </a:xfrm>
      </p:grpSpPr>
      <p:sp>
        <p:nvSpPr>
          <p:cNvPr id="44" name="Google Shape;44;p3"/>
          <p:cNvSpPr txBox="1">
            <a:spLocks noGrp="1"/>
          </p:cNvSpPr>
          <p:nvPr>
            <p:ph type="title"/>
          </p:nvPr>
        </p:nvSpPr>
        <p:spPr>
          <a:xfrm>
            <a:off x="883840" y="-27384"/>
            <a:ext cx="10972800" cy="72008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Clr>
                <a:schemeClr val="accent1"/>
              </a:buClr>
              <a:buSzPts val="3000"/>
              <a:buFont typeface="Arial Narrow"/>
              <a:buNone/>
            </a:pPr>
            <a:r>
              <a:rPr lang="en-US" dirty="0"/>
              <a:t>Applicable legislative framework</a:t>
            </a:r>
          </a:p>
        </p:txBody>
      </p:sp>
      <p:grpSp>
        <p:nvGrpSpPr>
          <p:cNvPr id="45" name="Google Shape;45;p3"/>
          <p:cNvGrpSpPr/>
          <p:nvPr/>
        </p:nvGrpSpPr>
        <p:grpSpPr>
          <a:xfrm>
            <a:off x="573596" y="2438978"/>
            <a:ext cx="11278508" cy="4230381"/>
            <a:chOff x="0" y="18089"/>
            <a:chExt cx="11278508" cy="4230381"/>
          </a:xfrm>
        </p:grpSpPr>
        <p:sp>
          <p:nvSpPr>
            <p:cNvPr id="46" name="Google Shape;46;p3"/>
            <p:cNvSpPr/>
            <p:nvPr/>
          </p:nvSpPr>
          <p:spPr>
            <a:xfrm>
              <a:off x="0" y="18994"/>
              <a:ext cx="5429894" cy="613129"/>
            </a:xfrm>
            <a:prstGeom prst="roundRect">
              <a:avLst>
                <a:gd name="adj" fmla="val 10000"/>
              </a:avLst>
            </a:prstGeom>
            <a:solidFill>
              <a:srgbClr val="C32516"/>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7" name="Google Shape;47;p3"/>
            <p:cNvSpPr txBox="1"/>
            <p:nvPr/>
          </p:nvSpPr>
          <p:spPr>
            <a:xfrm>
              <a:off x="17958" y="36952"/>
              <a:ext cx="5393978" cy="577213"/>
            </a:xfrm>
            <a:prstGeom prst="rect">
              <a:avLst/>
            </a:prstGeom>
            <a:noFill/>
            <a:ln>
              <a:noFill/>
            </a:ln>
          </p:spPr>
          <p:txBody>
            <a:bodyPr spcFirstLastPara="1" wrap="square" lIns="25400" tIns="25400" rIns="25400" bIns="25400" anchor="ctr" anchorCtr="0">
              <a:noAutofit/>
            </a:bodyPr>
            <a:lstStyle/>
            <a:p>
              <a:pPr marL="0" marR="0" lvl="0" indent="0" algn="just" rtl="0">
                <a:lnSpc>
                  <a:spcPct val="90000"/>
                </a:lnSpc>
                <a:spcBef>
                  <a:spcPts val="0"/>
                </a:spcBef>
                <a:spcAft>
                  <a:spcPts val="0"/>
                </a:spcAft>
                <a:buClr>
                  <a:schemeClr val="lt1"/>
                </a:buClr>
                <a:buSzPts val="2000"/>
                <a:buFont typeface="Arial Narrow"/>
                <a:buNone/>
              </a:pPr>
              <a:r>
                <a:rPr lang="en-US" sz="2000" b="1" dirty="0">
                  <a:solidFill>
                    <a:schemeClr val="lt1"/>
                  </a:solidFill>
                  <a:latin typeface="Arial Narrow"/>
                  <a:ea typeface="Arial Narrow"/>
                  <a:cs typeface="Arial Narrow"/>
                  <a:sym typeface="Arial Narrow"/>
                </a:rPr>
                <a:t>Repealed</a:t>
              </a:r>
              <a:r>
                <a:rPr lang="en-US" sz="2000" dirty="0">
                  <a:solidFill>
                    <a:schemeClr val="lt1"/>
                  </a:solidFill>
                  <a:latin typeface="Arial Narrow"/>
                  <a:ea typeface="Arial Narrow"/>
                  <a:cs typeface="Arial Narrow"/>
                  <a:sym typeface="Arial Narrow"/>
                </a:rPr>
                <a:t>- Law on Electricity Energy Market (“Official Gazette” No. 22/13, 102/15, 68/18 and 52/19)</a:t>
              </a:r>
            </a:p>
          </p:txBody>
        </p:sp>
        <p:sp>
          <p:nvSpPr>
            <p:cNvPr id="48" name="Google Shape;48;p3"/>
            <p:cNvSpPr/>
            <p:nvPr/>
          </p:nvSpPr>
          <p:spPr>
            <a:xfrm rot="5384248">
              <a:off x="2669470" y="686605"/>
              <a:ext cx="94630" cy="80297"/>
            </a:xfrm>
            <a:prstGeom prst="rightArrow">
              <a:avLst>
                <a:gd name="adj1" fmla="val 66700"/>
                <a:gd name="adj2"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9" name="Google Shape;49;p3"/>
            <p:cNvSpPr/>
            <p:nvPr/>
          </p:nvSpPr>
          <p:spPr>
            <a:xfrm>
              <a:off x="37616" y="821382"/>
              <a:ext cx="5361307" cy="458840"/>
            </a:xfrm>
            <a:prstGeom prst="roundRect">
              <a:avLst>
                <a:gd name="adj" fmla="val 10000"/>
              </a:avLst>
            </a:prstGeom>
            <a:solidFill>
              <a:srgbClr val="E8CACA">
                <a:alpha val="89803"/>
              </a:srgbClr>
            </a:solidFill>
            <a:ln w="25400" cap="flat" cmpd="sng">
              <a:solidFill>
                <a:srgbClr val="E8CACA">
                  <a:alpha val="89803"/>
                </a:srgb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0" name="Google Shape;50;p3"/>
            <p:cNvSpPr txBox="1"/>
            <p:nvPr/>
          </p:nvSpPr>
          <p:spPr>
            <a:xfrm>
              <a:off x="51055" y="834821"/>
              <a:ext cx="5334429" cy="431962"/>
            </a:xfrm>
            <a:prstGeom prst="rect">
              <a:avLst/>
            </a:prstGeom>
            <a:noFill/>
            <a:ln>
              <a:noFill/>
            </a:ln>
          </p:spPr>
          <p:txBody>
            <a:bodyPr spcFirstLastPara="1" wrap="square" lIns="15225" tIns="15225" rIns="15225" bIns="15225" anchor="ctr" anchorCtr="0">
              <a:noAutofit/>
            </a:bodyPr>
            <a:lstStyle/>
            <a:p>
              <a:pPr marL="0" marR="0" lvl="0" indent="0" algn="l" rtl="0">
                <a:lnSpc>
                  <a:spcPct val="90000"/>
                </a:lnSpc>
                <a:spcBef>
                  <a:spcPts val="0"/>
                </a:spcBef>
                <a:spcAft>
                  <a:spcPts val="0"/>
                </a:spcAft>
                <a:buClr>
                  <a:schemeClr val="dk1"/>
                </a:buClr>
                <a:buSzPts val="1200"/>
                <a:buFont typeface="Arial Narrow"/>
                <a:buNone/>
              </a:pPr>
              <a:r>
                <a:rPr lang="en-US" sz="1200" b="1" i="0" dirty="0">
                  <a:solidFill>
                    <a:schemeClr val="dk1"/>
                  </a:solidFill>
                  <a:latin typeface="Arial Narrow"/>
                  <a:ea typeface="Arial Narrow"/>
                  <a:cs typeface="Arial Narrow"/>
                  <a:sym typeface="Arial Narrow"/>
                </a:rPr>
                <a:t>In force </a:t>
              </a:r>
              <a:r>
                <a:rPr lang="en-US" sz="1200" i="0" dirty="0">
                  <a:solidFill>
                    <a:schemeClr val="dk1"/>
                  </a:solidFill>
                  <a:latin typeface="Arial Narrow"/>
                  <a:ea typeface="Arial Narrow"/>
                  <a:cs typeface="Arial Narrow"/>
                  <a:sym typeface="Arial Narrow"/>
                </a:rPr>
                <a:t>- Electricity System Balancing Rules (HOPS, 11/2019)</a:t>
              </a:r>
            </a:p>
          </p:txBody>
        </p:sp>
        <p:sp>
          <p:nvSpPr>
            <p:cNvPr id="51" name="Google Shape;51;p3"/>
            <p:cNvSpPr/>
            <p:nvPr/>
          </p:nvSpPr>
          <p:spPr>
            <a:xfrm rot="2815357">
              <a:off x="2937387" y="1321983"/>
              <a:ext cx="143979" cy="80297"/>
            </a:xfrm>
            <a:prstGeom prst="rightArrow">
              <a:avLst>
                <a:gd name="adj1" fmla="val 66700"/>
                <a:gd name="adj2"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2" name="Google Shape;52;p3"/>
            <p:cNvSpPr/>
            <p:nvPr/>
          </p:nvSpPr>
          <p:spPr>
            <a:xfrm>
              <a:off x="1202042" y="1444041"/>
              <a:ext cx="4196881" cy="458840"/>
            </a:xfrm>
            <a:prstGeom prst="roundRect">
              <a:avLst>
                <a:gd name="adj" fmla="val 10000"/>
              </a:avLst>
            </a:prstGeom>
            <a:solidFill>
              <a:srgbClr val="E8CACA">
                <a:alpha val="89803"/>
              </a:srgbClr>
            </a:solidFill>
            <a:ln w="25400" cap="flat" cmpd="sng">
              <a:solidFill>
                <a:srgbClr val="E8CACA">
                  <a:alpha val="89803"/>
                </a:srgb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3" name="Google Shape;53;p3"/>
            <p:cNvSpPr txBox="1"/>
            <p:nvPr/>
          </p:nvSpPr>
          <p:spPr>
            <a:xfrm>
              <a:off x="1215481" y="1457480"/>
              <a:ext cx="4170003" cy="431962"/>
            </a:xfrm>
            <a:prstGeom prst="rect">
              <a:avLst/>
            </a:prstGeom>
            <a:noFill/>
            <a:ln>
              <a:noFill/>
            </a:ln>
          </p:spPr>
          <p:txBody>
            <a:bodyPr spcFirstLastPara="1" wrap="square" lIns="15225" tIns="15225" rIns="15225" bIns="15225" anchor="ctr" anchorCtr="0">
              <a:noAutofit/>
            </a:bodyPr>
            <a:lstStyle/>
            <a:p>
              <a:pPr marL="0" marR="0" lvl="0" indent="0" algn="l" rtl="0">
                <a:lnSpc>
                  <a:spcPct val="90000"/>
                </a:lnSpc>
                <a:spcBef>
                  <a:spcPts val="0"/>
                </a:spcBef>
                <a:spcAft>
                  <a:spcPts val="0"/>
                </a:spcAft>
                <a:buClr>
                  <a:schemeClr val="dk1"/>
                </a:buClr>
                <a:buSzPts val="1200"/>
                <a:buFont typeface="Arial Narrow"/>
                <a:buNone/>
              </a:pPr>
              <a:r>
                <a:rPr lang="en-US" sz="1200" b="1" dirty="0">
                  <a:solidFill>
                    <a:schemeClr val="dk1"/>
                  </a:solidFill>
                  <a:latin typeface="Arial Narrow"/>
                  <a:ea typeface="Arial Narrow"/>
                  <a:cs typeface="Arial Narrow"/>
                  <a:sym typeface="Arial Narrow"/>
                </a:rPr>
                <a:t>In force - </a:t>
              </a:r>
              <a:r>
                <a:rPr lang="en-US" sz="1200" dirty="0">
                  <a:solidFill>
                    <a:schemeClr val="dk1"/>
                  </a:solidFill>
                  <a:latin typeface="Arial Narrow"/>
                  <a:ea typeface="Arial Narrow"/>
                  <a:cs typeface="Arial Narrow"/>
                  <a:sym typeface="Arial Narrow"/>
                </a:rPr>
                <a:t>Verification procedure for provision of </a:t>
              </a:r>
              <a:r>
                <a:rPr lang="en-US" sz="1200" dirty="0" err="1">
                  <a:solidFill>
                    <a:schemeClr val="dk1"/>
                  </a:solidFill>
                  <a:latin typeface="Arial Narrow"/>
                  <a:ea typeface="Arial Narrow"/>
                  <a:cs typeface="Arial Narrow"/>
                  <a:sym typeface="Arial Narrow"/>
                </a:rPr>
                <a:t>auxilliary</a:t>
              </a:r>
              <a:r>
                <a:rPr lang="en-US" sz="1200" dirty="0">
                  <a:solidFill>
                    <a:schemeClr val="dk1"/>
                  </a:solidFill>
                  <a:latin typeface="Arial Narrow"/>
                  <a:ea typeface="Arial Narrow"/>
                  <a:cs typeface="Arial Narrow"/>
                  <a:sym typeface="Arial Narrow"/>
                </a:rPr>
                <a:t> services aFRR and mFRR (HOPS, 2018)</a:t>
              </a:r>
            </a:p>
          </p:txBody>
        </p:sp>
        <p:sp>
          <p:nvSpPr>
            <p:cNvPr id="54" name="Google Shape;54;p3"/>
            <p:cNvSpPr/>
            <p:nvPr/>
          </p:nvSpPr>
          <p:spPr>
            <a:xfrm rot="5333310">
              <a:off x="3248146" y="1961569"/>
              <a:ext cx="117412" cy="80297"/>
            </a:xfrm>
            <a:prstGeom prst="rightArrow">
              <a:avLst>
                <a:gd name="adj1" fmla="val 66700"/>
                <a:gd name="adj2"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3"/>
            <p:cNvSpPr/>
            <p:nvPr/>
          </p:nvSpPr>
          <p:spPr>
            <a:xfrm>
              <a:off x="1227517" y="2100553"/>
              <a:ext cx="4171406" cy="458840"/>
            </a:xfrm>
            <a:prstGeom prst="roundRect">
              <a:avLst>
                <a:gd name="adj" fmla="val 10000"/>
              </a:avLst>
            </a:prstGeom>
            <a:solidFill>
              <a:srgbClr val="E8CACA">
                <a:alpha val="89803"/>
              </a:srgbClr>
            </a:solidFill>
            <a:ln w="25400" cap="flat" cmpd="sng">
              <a:solidFill>
                <a:srgbClr val="E8CACA">
                  <a:alpha val="89803"/>
                </a:srgb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3"/>
            <p:cNvSpPr txBox="1"/>
            <p:nvPr/>
          </p:nvSpPr>
          <p:spPr>
            <a:xfrm>
              <a:off x="1240956" y="2113992"/>
              <a:ext cx="4144528" cy="431962"/>
            </a:xfrm>
            <a:prstGeom prst="rect">
              <a:avLst/>
            </a:prstGeom>
            <a:noFill/>
            <a:ln>
              <a:noFill/>
            </a:ln>
          </p:spPr>
          <p:txBody>
            <a:bodyPr spcFirstLastPara="1" wrap="square" lIns="15225" tIns="15225" rIns="15225" bIns="15225" anchor="ctr" anchorCtr="0">
              <a:noAutofit/>
            </a:bodyPr>
            <a:lstStyle/>
            <a:p>
              <a:pPr marL="0" marR="0" lvl="0" indent="0" algn="l" rtl="0">
                <a:lnSpc>
                  <a:spcPct val="90000"/>
                </a:lnSpc>
                <a:spcBef>
                  <a:spcPts val="0"/>
                </a:spcBef>
                <a:spcAft>
                  <a:spcPts val="0"/>
                </a:spcAft>
                <a:buClr>
                  <a:schemeClr val="dk1"/>
                </a:buClr>
                <a:buSzPts val="1200"/>
                <a:buFont typeface="Arial Narrow"/>
                <a:buNone/>
              </a:pPr>
              <a:r>
                <a:rPr lang="en-US" sz="1200" b="1" dirty="0">
                  <a:solidFill>
                    <a:schemeClr val="dk1"/>
                  </a:solidFill>
                  <a:latin typeface="Arial Narrow"/>
                  <a:ea typeface="Arial Narrow"/>
                  <a:cs typeface="Arial Narrow"/>
                  <a:sym typeface="Arial Narrow"/>
                </a:rPr>
                <a:t>Current form </a:t>
              </a:r>
              <a:r>
                <a:rPr lang="en-US" sz="1200" dirty="0">
                  <a:solidFill>
                    <a:schemeClr val="dk1"/>
                  </a:solidFill>
                  <a:latin typeface="Arial Narrow"/>
                  <a:ea typeface="Arial Narrow"/>
                  <a:cs typeface="Arial Narrow"/>
                  <a:sym typeface="Arial Narrow"/>
                </a:rPr>
                <a:t>- Contract on Provision of Balancing Service - mFRR</a:t>
              </a:r>
            </a:p>
            <a:p>
              <a:pPr marL="0" marR="0" lvl="0" indent="0" algn="l" rtl="0">
                <a:lnSpc>
                  <a:spcPct val="90000"/>
                </a:lnSpc>
                <a:spcBef>
                  <a:spcPts val="420"/>
                </a:spcBef>
                <a:spcAft>
                  <a:spcPts val="0"/>
                </a:spcAft>
                <a:buClr>
                  <a:schemeClr val="dk1"/>
                </a:buClr>
                <a:buSzPts val="1200"/>
                <a:buFont typeface="Arial Narrow"/>
                <a:buNone/>
              </a:pPr>
              <a:r>
                <a:rPr lang="en-US" sz="1200" b="1" dirty="0">
                  <a:solidFill>
                    <a:schemeClr val="dk1"/>
                  </a:solidFill>
                  <a:latin typeface="Arial Narrow"/>
                  <a:ea typeface="Arial Narrow"/>
                  <a:cs typeface="Arial Narrow"/>
                  <a:sym typeface="Arial Narrow"/>
                </a:rPr>
                <a:t>Current form </a:t>
              </a:r>
              <a:r>
                <a:rPr lang="en-US" sz="1200" dirty="0">
                  <a:solidFill>
                    <a:schemeClr val="dk1"/>
                  </a:solidFill>
                  <a:latin typeface="Arial Narrow"/>
                  <a:ea typeface="Arial Narrow"/>
                  <a:cs typeface="Arial Narrow"/>
                  <a:sym typeface="Arial Narrow"/>
                </a:rPr>
                <a:t>- Contract on Provision of Balancing Service - aFRR</a:t>
              </a:r>
            </a:p>
          </p:txBody>
        </p:sp>
        <p:sp>
          <p:nvSpPr>
            <p:cNvPr id="57" name="Google Shape;57;p3"/>
            <p:cNvSpPr/>
            <p:nvPr/>
          </p:nvSpPr>
          <p:spPr>
            <a:xfrm rot="8075531">
              <a:off x="2954338" y="2591565"/>
              <a:ext cx="122815" cy="80297"/>
            </a:xfrm>
            <a:prstGeom prst="rightArrow">
              <a:avLst>
                <a:gd name="adj1" fmla="val 66700"/>
                <a:gd name="adj2"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3"/>
            <p:cNvSpPr/>
            <p:nvPr/>
          </p:nvSpPr>
          <p:spPr>
            <a:xfrm>
              <a:off x="37616" y="2704034"/>
              <a:ext cx="5361307" cy="458840"/>
            </a:xfrm>
            <a:prstGeom prst="roundRect">
              <a:avLst>
                <a:gd name="adj" fmla="val 10000"/>
              </a:avLst>
            </a:prstGeom>
            <a:solidFill>
              <a:srgbClr val="E8CACA">
                <a:alpha val="89803"/>
              </a:srgbClr>
            </a:solidFill>
            <a:ln w="25400" cap="flat" cmpd="sng">
              <a:solidFill>
                <a:srgbClr val="E8CACA">
                  <a:alpha val="89803"/>
                </a:srgb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3"/>
            <p:cNvSpPr txBox="1"/>
            <p:nvPr/>
          </p:nvSpPr>
          <p:spPr>
            <a:xfrm>
              <a:off x="51055" y="2717473"/>
              <a:ext cx="5334429" cy="431962"/>
            </a:xfrm>
            <a:prstGeom prst="rect">
              <a:avLst/>
            </a:prstGeom>
            <a:noFill/>
            <a:ln>
              <a:noFill/>
            </a:ln>
          </p:spPr>
          <p:txBody>
            <a:bodyPr spcFirstLastPara="1" wrap="square" lIns="15225" tIns="15225" rIns="15225" bIns="15225" anchor="ctr" anchorCtr="0">
              <a:noAutofit/>
            </a:bodyPr>
            <a:lstStyle/>
            <a:p>
              <a:pPr marL="0" marR="0" lvl="0" indent="0" algn="l" rtl="0">
                <a:lnSpc>
                  <a:spcPct val="90000"/>
                </a:lnSpc>
                <a:spcBef>
                  <a:spcPts val="0"/>
                </a:spcBef>
                <a:spcAft>
                  <a:spcPts val="0"/>
                </a:spcAft>
                <a:buClr>
                  <a:schemeClr val="dk1"/>
                </a:buClr>
                <a:buSzPts val="1200"/>
                <a:buFont typeface="Arial Narrow"/>
                <a:buNone/>
              </a:pPr>
              <a:r>
                <a:rPr lang="en-US" sz="1200" b="1">
                  <a:solidFill>
                    <a:schemeClr val="dk1"/>
                  </a:solidFill>
                  <a:latin typeface="Arial Narrow"/>
                  <a:ea typeface="Arial Narrow"/>
                  <a:cs typeface="Arial Narrow"/>
                  <a:sym typeface="Arial Narrow"/>
                </a:rPr>
                <a:t>In force - </a:t>
              </a:r>
              <a:r>
                <a:rPr lang="en-US" sz="1200">
                  <a:solidFill>
                    <a:schemeClr val="dk1"/>
                  </a:solidFill>
                  <a:latin typeface="Arial Narrow"/>
                  <a:ea typeface="Arial Narrow"/>
                  <a:cs typeface="Arial Narrow"/>
                  <a:sym typeface="Arial Narrow"/>
                </a:rPr>
                <a:t>Methodology for Determining Price of Auxilliary Services (HOPS, 9/2020)</a:t>
              </a:r>
            </a:p>
          </p:txBody>
        </p:sp>
        <p:sp>
          <p:nvSpPr>
            <p:cNvPr id="60" name="Google Shape;60;p3"/>
            <p:cNvSpPr/>
            <p:nvPr/>
          </p:nvSpPr>
          <p:spPr>
            <a:xfrm rot="5372148">
              <a:off x="2687969" y="3195622"/>
              <a:ext cx="65501" cy="80297"/>
            </a:xfrm>
            <a:prstGeom prst="rightArrow">
              <a:avLst>
                <a:gd name="adj1" fmla="val 66700"/>
                <a:gd name="adj2"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3"/>
            <p:cNvSpPr/>
            <p:nvPr/>
          </p:nvSpPr>
          <p:spPr>
            <a:xfrm>
              <a:off x="46646" y="3308667"/>
              <a:ext cx="5352277" cy="364112"/>
            </a:xfrm>
            <a:prstGeom prst="roundRect">
              <a:avLst>
                <a:gd name="adj" fmla="val 10000"/>
              </a:avLst>
            </a:prstGeom>
            <a:solidFill>
              <a:srgbClr val="E8CACA">
                <a:alpha val="89803"/>
              </a:srgbClr>
            </a:solidFill>
            <a:ln w="25400" cap="flat" cmpd="sng">
              <a:solidFill>
                <a:srgbClr val="E8CACA">
                  <a:alpha val="89803"/>
                </a:srgb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3"/>
            <p:cNvSpPr txBox="1"/>
            <p:nvPr/>
          </p:nvSpPr>
          <p:spPr>
            <a:xfrm>
              <a:off x="57310" y="3319331"/>
              <a:ext cx="5330949" cy="342784"/>
            </a:xfrm>
            <a:prstGeom prst="rect">
              <a:avLst/>
            </a:prstGeom>
            <a:noFill/>
            <a:ln>
              <a:noFill/>
            </a:ln>
          </p:spPr>
          <p:txBody>
            <a:bodyPr spcFirstLastPara="1" wrap="square" lIns="15225" tIns="15225" rIns="15225" bIns="15225" anchor="ctr" anchorCtr="0">
              <a:noAutofit/>
            </a:bodyPr>
            <a:lstStyle/>
            <a:p>
              <a:pPr marL="0" marR="0" lvl="0" indent="0" algn="l" rtl="0">
                <a:lnSpc>
                  <a:spcPct val="90000"/>
                </a:lnSpc>
                <a:spcBef>
                  <a:spcPts val="0"/>
                </a:spcBef>
                <a:spcAft>
                  <a:spcPts val="0"/>
                </a:spcAft>
                <a:buClr>
                  <a:schemeClr val="dk1"/>
                </a:buClr>
                <a:buSzPts val="1200"/>
                <a:buFont typeface="Arial Narrow"/>
                <a:buNone/>
              </a:pPr>
              <a:r>
                <a:rPr lang="en-US" sz="1200" b="1">
                  <a:solidFill>
                    <a:schemeClr val="dk1"/>
                  </a:solidFill>
                  <a:latin typeface="Arial Narrow"/>
                  <a:ea typeface="Arial Narrow"/>
                  <a:cs typeface="Arial Narrow"/>
                  <a:sym typeface="Arial Narrow"/>
                </a:rPr>
                <a:t>In force</a:t>
              </a:r>
              <a:r>
                <a:rPr lang="en-US" sz="1200">
                  <a:solidFill>
                    <a:schemeClr val="dk1"/>
                  </a:solidFill>
                  <a:latin typeface="Arial Narrow"/>
                  <a:ea typeface="Arial Narrow"/>
                  <a:cs typeface="Arial Narrow"/>
                  <a:sym typeface="Arial Narrow"/>
                </a:rPr>
                <a:t> -  Rules for the Organization of the Electricity Market (“Official Gazette” No. 36/20) </a:t>
              </a:r>
            </a:p>
          </p:txBody>
        </p:sp>
        <p:sp>
          <p:nvSpPr>
            <p:cNvPr id="63" name="Google Shape;63;p3"/>
            <p:cNvSpPr/>
            <p:nvPr/>
          </p:nvSpPr>
          <p:spPr>
            <a:xfrm rot="5427835">
              <a:off x="2673049" y="3720329"/>
              <a:ext cx="95103" cy="80297"/>
            </a:xfrm>
            <a:prstGeom prst="rightArrow">
              <a:avLst>
                <a:gd name="adj1" fmla="val 66700"/>
                <a:gd name="adj2"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3"/>
            <p:cNvSpPr/>
            <p:nvPr/>
          </p:nvSpPr>
          <p:spPr>
            <a:xfrm>
              <a:off x="58154" y="3848174"/>
              <a:ext cx="5320231" cy="400296"/>
            </a:xfrm>
            <a:prstGeom prst="roundRect">
              <a:avLst>
                <a:gd name="adj" fmla="val 10000"/>
              </a:avLst>
            </a:prstGeom>
            <a:solidFill>
              <a:srgbClr val="E8CACA">
                <a:alpha val="89803"/>
              </a:srgbClr>
            </a:solidFill>
            <a:ln w="25400" cap="flat" cmpd="sng">
              <a:solidFill>
                <a:srgbClr val="E8CACA">
                  <a:alpha val="89803"/>
                </a:srgb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3"/>
            <p:cNvSpPr txBox="1"/>
            <p:nvPr/>
          </p:nvSpPr>
          <p:spPr>
            <a:xfrm>
              <a:off x="69878" y="3859898"/>
              <a:ext cx="5296783" cy="376848"/>
            </a:xfrm>
            <a:prstGeom prst="rect">
              <a:avLst/>
            </a:prstGeom>
            <a:noFill/>
            <a:ln>
              <a:noFill/>
            </a:ln>
          </p:spPr>
          <p:txBody>
            <a:bodyPr spcFirstLastPara="1" wrap="square" lIns="15225" tIns="15225" rIns="15225" bIns="15225" anchor="ctr" anchorCtr="0">
              <a:noAutofit/>
            </a:bodyPr>
            <a:lstStyle/>
            <a:p>
              <a:pPr marL="0" marR="0" lvl="0" indent="0" algn="l" rtl="0">
                <a:lnSpc>
                  <a:spcPct val="90000"/>
                </a:lnSpc>
                <a:spcBef>
                  <a:spcPts val="0"/>
                </a:spcBef>
                <a:spcAft>
                  <a:spcPts val="0"/>
                </a:spcAft>
                <a:buClr>
                  <a:schemeClr val="dk1"/>
                </a:buClr>
                <a:buSzPts val="1200"/>
                <a:buFont typeface="Arial Narrow"/>
                <a:buNone/>
              </a:pPr>
              <a:r>
                <a:rPr lang="en-US" sz="1200" b="1">
                  <a:solidFill>
                    <a:schemeClr val="dk1"/>
                  </a:solidFill>
                  <a:latin typeface="Arial Narrow"/>
                  <a:ea typeface="Arial Narrow"/>
                  <a:cs typeface="Arial Narrow"/>
                  <a:sym typeface="Arial Narrow"/>
                </a:rPr>
                <a:t>In force </a:t>
              </a:r>
              <a:r>
                <a:rPr lang="en-US" sz="1200">
                  <a:solidFill>
                    <a:schemeClr val="dk1"/>
                  </a:solidFill>
                  <a:latin typeface="Arial Narrow"/>
                  <a:ea typeface="Arial Narrow"/>
                  <a:cs typeface="Arial Narrow"/>
                  <a:sym typeface="Arial Narrow"/>
                </a:rPr>
                <a:t>- Rules for managing congestion in the Croatian electricity transmission system, including connecting lines (HOPS, 4/2021) </a:t>
              </a:r>
            </a:p>
          </p:txBody>
        </p:sp>
        <p:sp>
          <p:nvSpPr>
            <p:cNvPr id="66" name="Google Shape;66;p3"/>
            <p:cNvSpPr/>
            <p:nvPr/>
          </p:nvSpPr>
          <p:spPr>
            <a:xfrm>
              <a:off x="5688956" y="18089"/>
              <a:ext cx="5589552" cy="630519"/>
            </a:xfrm>
            <a:prstGeom prst="roundRect">
              <a:avLst>
                <a:gd name="adj" fmla="val 10000"/>
              </a:avLst>
            </a:prstGeom>
            <a:solidFill>
              <a:srgbClr val="C32516"/>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3"/>
            <p:cNvSpPr txBox="1"/>
            <p:nvPr/>
          </p:nvSpPr>
          <p:spPr>
            <a:xfrm>
              <a:off x="5707423" y="36556"/>
              <a:ext cx="5552618" cy="593585"/>
            </a:xfrm>
            <a:prstGeom prst="rect">
              <a:avLst/>
            </a:prstGeom>
            <a:noFill/>
            <a:ln>
              <a:noFill/>
            </a:ln>
          </p:spPr>
          <p:txBody>
            <a:bodyPr spcFirstLastPara="1" wrap="square" lIns="25400" tIns="25400" rIns="25400" bIns="25400" anchor="ctr" anchorCtr="0">
              <a:noAutofit/>
            </a:bodyPr>
            <a:lstStyle/>
            <a:p>
              <a:pPr marL="0" marR="0" lvl="0" indent="0" algn="just" rtl="0">
                <a:lnSpc>
                  <a:spcPct val="90000"/>
                </a:lnSpc>
                <a:spcBef>
                  <a:spcPts val="0"/>
                </a:spcBef>
                <a:spcAft>
                  <a:spcPts val="0"/>
                </a:spcAft>
                <a:buClr>
                  <a:schemeClr val="lt1"/>
                </a:buClr>
                <a:buSzPts val="2000"/>
                <a:buFont typeface="Arial Narrow"/>
                <a:buNone/>
              </a:pPr>
              <a:r>
                <a:rPr lang="en-US" sz="2000" b="1" i="0" u="none">
                  <a:solidFill>
                    <a:schemeClr val="lt1"/>
                  </a:solidFill>
                  <a:latin typeface="Arial Narrow"/>
                  <a:ea typeface="Arial Narrow"/>
                  <a:cs typeface="Arial Narrow"/>
                  <a:sym typeface="Arial Narrow"/>
                </a:rPr>
                <a:t>In force</a:t>
              </a:r>
              <a:r>
                <a:rPr lang="en-US" sz="2000" i="0" u="none">
                  <a:solidFill>
                    <a:schemeClr val="lt1"/>
                  </a:solidFill>
                  <a:latin typeface="Arial Narrow"/>
                  <a:ea typeface="Arial Narrow"/>
                  <a:cs typeface="Arial Narrow"/>
                  <a:sym typeface="Arial Narrow"/>
                </a:rPr>
                <a:t> - Law on Electricity Energy Market (“Official Gazette” No. 111/21)</a:t>
              </a:r>
            </a:p>
          </p:txBody>
        </p:sp>
        <p:sp>
          <p:nvSpPr>
            <p:cNvPr id="68" name="Google Shape;68;p3"/>
            <p:cNvSpPr/>
            <p:nvPr/>
          </p:nvSpPr>
          <p:spPr>
            <a:xfrm rot="5282794">
              <a:off x="8460267" y="681861"/>
              <a:ext cx="73443" cy="80297"/>
            </a:xfrm>
            <a:prstGeom prst="rightArrow">
              <a:avLst>
                <a:gd name="adj1" fmla="val 66700"/>
                <a:gd name="adj2"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3"/>
            <p:cNvSpPr/>
            <p:nvPr/>
          </p:nvSpPr>
          <p:spPr>
            <a:xfrm>
              <a:off x="5738429" y="795410"/>
              <a:ext cx="5537777" cy="458840"/>
            </a:xfrm>
            <a:prstGeom prst="roundRect">
              <a:avLst>
                <a:gd name="adj" fmla="val 10000"/>
              </a:avLst>
            </a:prstGeom>
            <a:solidFill>
              <a:srgbClr val="E8CACA">
                <a:alpha val="89803"/>
              </a:srgbClr>
            </a:solidFill>
            <a:ln w="25400" cap="flat" cmpd="sng">
              <a:solidFill>
                <a:srgbClr val="E8CACA">
                  <a:alpha val="89803"/>
                </a:srgb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3"/>
            <p:cNvSpPr txBox="1"/>
            <p:nvPr/>
          </p:nvSpPr>
          <p:spPr>
            <a:xfrm>
              <a:off x="5751868" y="808849"/>
              <a:ext cx="5510899" cy="431962"/>
            </a:xfrm>
            <a:prstGeom prst="rect">
              <a:avLst/>
            </a:prstGeom>
            <a:noFill/>
            <a:ln>
              <a:noFill/>
            </a:ln>
          </p:spPr>
          <p:txBody>
            <a:bodyPr spcFirstLastPara="1" wrap="square" lIns="15225" tIns="15225" rIns="15225" bIns="15225" anchor="ctr" anchorCtr="0">
              <a:noAutofit/>
            </a:bodyPr>
            <a:lstStyle/>
            <a:p>
              <a:pPr marL="0" marR="0" lvl="0" indent="0" algn="l" rtl="0">
                <a:lnSpc>
                  <a:spcPct val="90000"/>
                </a:lnSpc>
                <a:spcBef>
                  <a:spcPts val="0"/>
                </a:spcBef>
                <a:spcAft>
                  <a:spcPts val="0"/>
                </a:spcAft>
                <a:buClr>
                  <a:schemeClr val="dk1"/>
                </a:buClr>
                <a:buSzPts val="1200"/>
                <a:buFont typeface="Arial Narrow"/>
                <a:buNone/>
              </a:pPr>
              <a:r>
                <a:rPr lang="en-US" sz="1200" b="1">
                  <a:solidFill>
                    <a:schemeClr val="dk1"/>
                  </a:solidFill>
                  <a:latin typeface="Arial Narrow"/>
                  <a:ea typeface="Arial Narrow"/>
                  <a:cs typeface="Arial Narrow"/>
                  <a:sym typeface="Arial Narrow"/>
                </a:rPr>
                <a:t>In the pocess of public discussions - </a:t>
              </a:r>
              <a:r>
                <a:rPr lang="en-US" sz="1200">
                  <a:solidFill>
                    <a:schemeClr val="dk1"/>
                  </a:solidFill>
                  <a:latin typeface="Arial Narrow"/>
                  <a:ea typeface="Arial Narrow"/>
                  <a:cs typeface="Arial Narrow"/>
                  <a:sym typeface="Arial Narrow"/>
                </a:rPr>
                <a:t>Poposed Electricity System Balancing Rules </a:t>
              </a:r>
            </a:p>
          </p:txBody>
        </p:sp>
        <p:sp>
          <p:nvSpPr>
            <p:cNvPr id="71" name="Google Shape;71;p3"/>
            <p:cNvSpPr/>
            <p:nvPr/>
          </p:nvSpPr>
          <p:spPr>
            <a:xfrm rot="5446758">
              <a:off x="8458211" y="1299072"/>
              <a:ext cx="89659" cy="80297"/>
            </a:xfrm>
            <a:prstGeom prst="rightArrow">
              <a:avLst>
                <a:gd name="adj1" fmla="val 66700"/>
                <a:gd name="adj2"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3"/>
            <p:cNvSpPr/>
            <p:nvPr/>
          </p:nvSpPr>
          <p:spPr>
            <a:xfrm>
              <a:off x="5738429" y="1424191"/>
              <a:ext cx="5520671" cy="458840"/>
            </a:xfrm>
            <a:prstGeom prst="roundRect">
              <a:avLst>
                <a:gd name="adj" fmla="val 10000"/>
              </a:avLst>
            </a:prstGeom>
            <a:solidFill>
              <a:srgbClr val="E8CACA">
                <a:alpha val="89803"/>
              </a:srgbClr>
            </a:solidFill>
            <a:ln w="25400" cap="flat" cmpd="sng">
              <a:solidFill>
                <a:srgbClr val="E8CACA">
                  <a:alpha val="89803"/>
                </a:srgb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3"/>
            <p:cNvSpPr txBox="1"/>
            <p:nvPr/>
          </p:nvSpPr>
          <p:spPr>
            <a:xfrm>
              <a:off x="5751868" y="1437630"/>
              <a:ext cx="5493793" cy="431962"/>
            </a:xfrm>
            <a:prstGeom prst="rect">
              <a:avLst/>
            </a:prstGeom>
            <a:noFill/>
            <a:ln>
              <a:noFill/>
            </a:ln>
          </p:spPr>
          <p:txBody>
            <a:bodyPr spcFirstLastPara="1" wrap="square" lIns="15225" tIns="15225" rIns="15225" bIns="15225" anchor="ctr" anchorCtr="0">
              <a:noAutofit/>
            </a:bodyPr>
            <a:lstStyle/>
            <a:p>
              <a:pPr marL="0" marR="0" lvl="0" indent="0" algn="l" rtl="0">
                <a:lnSpc>
                  <a:spcPct val="90000"/>
                </a:lnSpc>
                <a:spcBef>
                  <a:spcPts val="0"/>
                </a:spcBef>
                <a:spcAft>
                  <a:spcPts val="0"/>
                </a:spcAft>
                <a:buClr>
                  <a:srgbClr val="5A5D5F"/>
                </a:buClr>
                <a:buSzPts val="1200"/>
                <a:buFont typeface="Arial Narrow"/>
                <a:buNone/>
              </a:pPr>
              <a:r>
                <a:rPr lang="en-US" sz="1200" b="1">
                  <a:solidFill>
                    <a:srgbClr val="5A5D5F"/>
                  </a:solidFill>
                  <a:latin typeface="Arial Narrow"/>
                  <a:ea typeface="Arial Narrow"/>
                  <a:cs typeface="Arial Narrow"/>
                  <a:sym typeface="Arial Narrow"/>
                </a:rPr>
                <a:t>In force</a:t>
              </a:r>
              <a:r>
                <a:rPr lang="en-US" sz="1200">
                  <a:solidFill>
                    <a:srgbClr val="5A5D5F"/>
                  </a:solidFill>
                  <a:latin typeface="Arial Narrow"/>
                  <a:ea typeface="Arial Narrow"/>
                  <a:cs typeface="Arial Narrow"/>
                  <a:sym typeface="Arial Narrow"/>
                </a:rPr>
                <a:t> - Rules of Changing Supplier and Aggegator  (“Official Gazette” No. 84/22)</a:t>
              </a:r>
              <a:r>
                <a:rPr lang="en-US" sz="1200" b="0">
                  <a:solidFill>
                    <a:srgbClr val="5A5D5F"/>
                  </a:solidFill>
                  <a:latin typeface="Arial Narrow"/>
                  <a:ea typeface="Arial Narrow"/>
                  <a:cs typeface="Arial Narrow"/>
                  <a:sym typeface="Arial Narrow"/>
                </a:rPr>
                <a:t> </a:t>
              </a:r>
            </a:p>
          </p:txBody>
        </p:sp>
        <p:sp>
          <p:nvSpPr>
            <p:cNvPr id="74" name="Google Shape;74;p3"/>
            <p:cNvSpPr/>
            <p:nvPr/>
          </p:nvSpPr>
          <p:spPr>
            <a:xfrm rot="5532528">
              <a:off x="8467069" y="1903495"/>
              <a:ext cx="41017" cy="80297"/>
            </a:xfrm>
            <a:prstGeom prst="rightArrow">
              <a:avLst>
                <a:gd name="adj1" fmla="val 66700"/>
                <a:gd name="adj2"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3"/>
            <p:cNvSpPr/>
            <p:nvPr/>
          </p:nvSpPr>
          <p:spPr>
            <a:xfrm>
              <a:off x="5738429" y="2004255"/>
              <a:ext cx="5475925" cy="458840"/>
            </a:xfrm>
            <a:prstGeom prst="roundRect">
              <a:avLst>
                <a:gd name="adj" fmla="val 10000"/>
              </a:avLst>
            </a:prstGeom>
            <a:solidFill>
              <a:srgbClr val="E8CACA">
                <a:alpha val="89803"/>
              </a:srgbClr>
            </a:solidFill>
            <a:ln w="25400" cap="flat" cmpd="sng">
              <a:solidFill>
                <a:srgbClr val="E8CACA">
                  <a:alpha val="89803"/>
                </a:srgb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3"/>
            <p:cNvSpPr txBox="1"/>
            <p:nvPr/>
          </p:nvSpPr>
          <p:spPr>
            <a:xfrm>
              <a:off x="5751868" y="2017694"/>
              <a:ext cx="5449047" cy="431962"/>
            </a:xfrm>
            <a:prstGeom prst="rect">
              <a:avLst/>
            </a:prstGeom>
            <a:noFill/>
            <a:ln>
              <a:noFill/>
            </a:ln>
          </p:spPr>
          <p:txBody>
            <a:bodyPr spcFirstLastPara="1" wrap="square" lIns="20300" tIns="20300" rIns="20300" bIns="20300" anchor="ctr" anchorCtr="0">
              <a:noAutofit/>
            </a:bodyPr>
            <a:lstStyle/>
            <a:p>
              <a:pPr marL="0" marR="0" lvl="0" indent="0" algn="l" rtl="0">
                <a:lnSpc>
                  <a:spcPct val="90000"/>
                </a:lnSpc>
                <a:spcBef>
                  <a:spcPts val="0"/>
                </a:spcBef>
                <a:spcAft>
                  <a:spcPts val="0"/>
                </a:spcAft>
                <a:buClr>
                  <a:srgbClr val="5A5D5F"/>
                </a:buClr>
                <a:buSzPts val="1200"/>
                <a:buFont typeface="Arial Narrow"/>
                <a:buNone/>
              </a:pPr>
              <a:r>
                <a:rPr lang="en-US" sz="1200" b="1">
                  <a:latin typeface="Arial Narrow"/>
                  <a:ea typeface="Arial Narrow"/>
                  <a:cs typeface="Arial Narrow"/>
                  <a:sym typeface="Arial Narrow"/>
                </a:rPr>
                <a:t>In force -</a:t>
              </a:r>
              <a:r>
                <a:rPr lang="en-US" sz="1200">
                  <a:latin typeface="Arial Narrow"/>
                  <a:ea typeface="Arial Narrow"/>
                  <a:cs typeface="Arial Narrow"/>
                  <a:sym typeface="Arial Narrow"/>
                </a:rPr>
                <a:t>Rulebook on General Conditions for Use of Network and Electricity Supply (“Official Gazette” No. 100/22)</a:t>
              </a:r>
            </a:p>
          </p:txBody>
        </p:sp>
        <p:sp>
          <p:nvSpPr>
            <p:cNvPr id="77" name="Google Shape;77;p3"/>
            <p:cNvSpPr/>
            <p:nvPr/>
          </p:nvSpPr>
          <p:spPr>
            <a:xfrm rot="5349316">
              <a:off x="8460197" y="2483559"/>
              <a:ext cx="40940" cy="80297"/>
            </a:xfrm>
            <a:prstGeom prst="rightArrow">
              <a:avLst>
                <a:gd name="adj1" fmla="val 66700"/>
                <a:gd name="adj2"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3"/>
            <p:cNvSpPr/>
            <p:nvPr/>
          </p:nvSpPr>
          <p:spPr>
            <a:xfrm>
              <a:off x="5738429" y="2584320"/>
              <a:ext cx="5493031" cy="458840"/>
            </a:xfrm>
            <a:prstGeom prst="roundRect">
              <a:avLst>
                <a:gd name="adj" fmla="val 10000"/>
              </a:avLst>
            </a:prstGeom>
            <a:solidFill>
              <a:srgbClr val="E8CACA">
                <a:alpha val="89803"/>
              </a:srgbClr>
            </a:solidFill>
            <a:ln w="25400" cap="flat" cmpd="sng">
              <a:solidFill>
                <a:srgbClr val="E8CACA">
                  <a:alpha val="89803"/>
                </a:srgb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3"/>
            <p:cNvSpPr txBox="1"/>
            <p:nvPr/>
          </p:nvSpPr>
          <p:spPr>
            <a:xfrm>
              <a:off x="5751868" y="2597759"/>
              <a:ext cx="5466153" cy="431962"/>
            </a:xfrm>
            <a:prstGeom prst="rect">
              <a:avLst/>
            </a:prstGeom>
            <a:noFill/>
            <a:ln>
              <a:noFill/>
            </a:ln>
          </p:spPr>
          <p:txBody>
            <a:bodyPr spcFirstLastPara="1" wrap="square" lIns="15225" tIns="15225" rIns="15225" bIns="15225" anchor="ctr" anchorCtr="0">
              <a:noAutofit/>
            </a:bodyPr>
            <a:lstStyle/>
            <a:p>
              <a:pPr marL="0" marR="0" lvl="0" indent="0" algn="l" rtl="0">
                <a:lnSpc>
                  <a:spcPct val="90000"/>
                </a:lnSpc>
                <a:spcBef>
                  <a:spcPts val="0"/>
                </a:spcBef>
                <a:spcAft>
                  <a:spcPts val="0"/>
                </a:spcAft>
                <a:buClr>
                  <a:schemeClr val="dk1"/>
                </a:buClr>
                <a:buSzPts val="1200"/>
                <a:buFont typeface="Arial Narrow"/>
                <a:buNone/>
              </a:pPr>
              <a:r>
                <a:rPr lang="en-US" sz="1200" b="1">
                  <a:solidFill>
                    <a:schemeClr val="dk1"/>
                  </a:solidFill>
                  <a:latin typeface="Arial Narrow"/>
                  <a:ea typeface="Arial Narrow"/>
                  <a:cs typeface="Arial Narrow"/>
                  <a:sym typeface="Arial Narrow"/>
                </a:rPr>
                <a:t>In force - </a:t>
              </a:r>
              <a:r>
                <a:rPr lang="en-US" sz="1200">
                  <a:solidFill>
                    <a:schemeClr val="dk1"/>
                  </a:solidFill>
                  <a:latin typeface="Arial Narrow"/>
                  <a:ea typeface="Arial Narrow"/>
                  <a:cs typeface="Arial Narrow"/>
                  <a:sym typeface="Arial Narrow"/>
                </a:rPr>
                <a:t>Methodology for Determining Amounts of Tariff Items for ElectricityTransmission (“Official Gazette” No. 84/22)</a:t>
              </a:r>
            </a:p>
          </p:txBody>
        </p:sp>
        <p:sp>
          <p:nvSpPr>
            <p:cNvPr id="80" name="Google Shape;80;p3"/>
            <p:cNvSpPr/>
            <p:nvPr/>
          </p:nvSpPr>
          <p:spPr>
            <a:xfrm rot="5400000">
              <a:off x="8464481" y="3063623"/>
              <a:ext cx="40926" cy="80297"/>
            </a:xfrm>
            <a:prstGeom prst="rightArrow">
              <a:avLst>
                <a:gd name="adj1" fmla="val 66700"/>
                <a:gd name="adj2"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3"/>
            <p:cNvSpPr/>
            <p:nvPr/>
          </p:nvSpPr>
          <p:spPr>
            <a:xfrm>
              <a:off x="5738429" y="3164383"/>
              <a:ext cx="5493031" cy="458840"/>
            </a:xfrm>
            <a:prstGeom prst="roundRect">
              <a:avLst>
                <a:gd name="adj" fmla="val 10000"/>
              </a:avLst>
            </a:prstGeom>
            <a:solidFill>
              <a:srgbClr val="E8CACA">
                <a:alpha val="89803"/>
              </a:srgbClr>
            </a:solidFill>
            <a:ln w="25400" cap="flat" cmpd="sng">
              <a:solidFill>
                <a:srgbClr val="E8CACA">
                  <a:alpha val="89803"/>
                </a:srgb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3"/>
            <p:cNvSpPr txBox="1"/>
            <p:nvPr/>
          </p:nvSpPr>
          <p:spPr>
            <a:xfrm>
              <a:off x="5751868" y="3177822"/>
              <a:ext cx="5466153" cy="431962"/>
            </a:xfrm>
            <a:prstGeom prst="rect">
              <a:avLst/>
            </a:prstGeom>
            <a:noFill/>
            <a:ln>
              <a:noFill/>
            </a:ln>
          </p:spPr>
          <p:txBody>
            <a:bodyPr spcFirstLastPara="1" wrap="square" lIns="15225" tIns="15225" rIns="15225" bIns="15225" anchor="ctr" anchorCtr="0">
              <a:noAutofit/>
            </a:bodyPr>
            <a:lstStyle/>
            <a:p>
              <a:pPr marL="0" marR="0" lvl="0" indent="0" algn="l" rtl="0">
                <a:lnSpc>
                  <a:spcPct val="90000"/>
                </a:lnSpc>
                <a:spcBef>
                  <a:spcPts val="0"/>
                </a:spcBef>
                <a:spcAft>
                  <a:spcPts val="0"/>
                </a:spcAft>
                <a:buClr>
                  <a:schemeClr val="dk1"/>
                </a:buClr>
                <a:buSzPts val="1200"/>
                <a:buFont typeface="Arial Narrow"/>
                <a:buNone/>
              </a:pPr>
              <a:r>
                <a:rPr lang="en-US" sz="1200" b="1">
                  <a:solidFill>
                    <a:schemeClr val="dk1"/>
                  </a:solidFill>
                  <a:latin typeface="Arial Narrow"/>
                  <a:ea typeface="Arial Narrow"/>
                  <a:cs typeface="Arial Narrow"/>
                  <a:sym typeface="Arial Narrow"/>
                </a:rPr>
                <a:t>In force </a:t>
              </a:r>
              <a:r>
                <a:rPr lang="en-US" sz="1200">
                  <a:solidFill>
                    <a:schemeClr val="dk1"/>
                  </a:solidFill>
                  <a:latin typeface="Arial Narrow"/>
                  <a:ea typeface="Arial Narrow"/>
                  <a:cs typeface="Arial Narrow"/>
                  <a:sym typeface="Arial Narrow"/>
                </a:rPr>
                <a:t>- Rulebook on licences for carrying out energy activities and maintaining a registry of issued and withdrawn licenses for energy activity (“Official Gazette” No. 44/22)</a:t>
              </a:r>
            </a:p>
          </p:txBody>
        </p:sp>
      </p:grpSp>
      <p:sp>
        <p:nvSpPr>
          <p:cNvPr id="83" name="Google Shape;83;p3"/>
          <p:cNvSpPr/>
          <p:nvPr/>
        </p:nvSpPr>
        <p:spPr>
          <a:xfrm>
            <a:off x="573596" y="692696"/>
            <a:ext cx="11260832" cy="1584176"/>
          </a:xfrm>
          <a:prstGeom prst="rect">
            <a:avLst/>
          </a:prstGeom>
          <a:solidFill>
            <a:srgbClr val="C9F9D1"/>
          </a:solidFill>
          <a:ln w="25400" cap="flat" cmpd="sng">
            <a:solidFill>
              <a:schemeClr val="dk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500"/>
              <a:buFont typeface="Arial Narrow"/>
              <a:buNone/>
            </a:pPr>
            <a:r>
              <a:rPr lang="en-US" sz="1500" b="1" u="none" strike="noStrike" cap="none" dirty="0">
                <a:solidFill>
                  <a:srgbClr val="000000"/>
                </a:solidFill>
                <a:latin typeface="Arial Narrow"/>
                <a:ea typeface="Arial Narrow"/>
                <a:cs typeface="Arial Narrow"/>
                <a:sym typeface="Arial Narrow"/>
              </a:rPr>
              <a:t>In force - </a:t>
            </a:r>
            <a:r>
              <a:rPr lang="en-US" sz="1500" u="none" strike="noStrike" cap="none" dirty="0">
                <a:solidFill>
                  <a:srgbClr val="000000"/>
                </a:solidFill>
                <a:latin typeface="Arial Narrow"/>
                <a:ea typeface="Arial Narrow"/>
                <a:cs typeface="Arial Narrow"/>
                <a:sym typeface="Arial Narrow"/>
              </a:rPr>
              <a:t>Regulation (EU) 2019/943 of the European Parliament and the Council of 5 June 2019 on the internal market for electricity </a:t>
            </a:r>
          </a:p>
          <a:p>
            <a:pPr marL="0" marR="0" lvl="0" indent="0" algn="l" rtl="0">
              <a:lnSpc>
                <a:spcPct val="100000"/>
              </a:lnSpc>
              <a:spcBef>
                <a:spcPts val="600"/>
              </a:spcBef>
              <a:spcAft>
                <a:spcPts val="0"/>
              </a:spcAft>
              <a:buClr>
                <a:schemeClr val="dk2"/>
              </a:buClr>
              <a:buSzPts val="1500"/>
              <a:buFont typeface="Arial Narrow"/>
              <a:buNone/>
            </a:pPr>
            <a:r>
              <a:rPr lang="en-US" sz="1500" b="1" dirty="0">
                <a:solidFill>
                  <a:schemeClr val="dk2"/>
                </a:solidFill>
                <a:latin typeface="Arial Narrow"/>
                <a:ea typeface="Arial Narrow"/>
                <a:cs typeface="Arial Narrow"/>
                <a:sym typeface="Arial Narrow"/>
              </a:rPr>
              <a:t>In force</a:t>
            </a:r>
            <a:r>
              <a:rPr lang="en-US" sz="1500" dirty="0">
                <a:solidFill>
                  <a:schemeClr val="dk2"/>
                </a:solidFill>
                <a:latin typeface="Arial Narrow"/>
                <a:ea typeface="Arial Narrow"/>
                <a:cs typeface="Arial Narrow"/>
                <a:sym typeface="Arial Narrow"/>
              </a:rPr>
              <a:t> - </a:t>
            </a:r>
            <a:r>
              <a:rPr lang="en-US" sz="1500" i="1" dirty="0">
                <a:solidFill>
                  <a:schemeClr val="dk2"/>
                </a:solidFill>
                <a:latin typeface="Arial Narrow"/>
                <a:ea typeface="Arial Narrow"/>
                <a:cs typeface="Arial Narrow"/>
                <a:sym typeface="Arial Narrow"/>
              </a:rPr>
              <a:t>Commission Regulation (EU) 2017/2195 of 23 November 2017 establishing a guideline on electricity balancing</a:t>
            </a:r>
            <a:r>
              <a:rPr lang="en-US" sz="1500" dirty="0">
                <a:solidFill>
                  <a:schemeClr val="dk2"/>
                </a:solidFill>
                <a:latin typeface="Arial Narrow"/>
                <a:ea typeface="Arial Narrow"/>
                <a:cs typeface="Arial Narrow"/>
                <a:sym typeface="Arial Narrow"/>
              </a:rPr>
              <a:t> </a:t>
            </a:r>
          </a:p>
          <a:p>
            <a:pPr marL="0" marR="0" lvl="0" indent="0" algn="l" rtl="0">
              <a:lnSpc>
                <a:spcPct val="100000"/>
              </a:lnSpc>
              <a:spcBef>
                <a:spcPts val="600"/>
              </a:spcBef>
              <a:spcAft>
                <a:spcPts val="0"/>
              </a:spcAft>
              <a:buClr>
                <a:schemeClr val="dk2"/>
              </a:buClr>
              <a:buSzPts val="1500"/>
              <a:buFont typeface="Arial Narrow"/>
              <a:buNone/>
            </a:pPr>
            <a:r>
              <a:rPr lang="en-US" sz="1500" b="1" dirty="0">
                <a:solidFill>
                  <a:schemeClr val="dk2"/>
                </a:solidFill>
                <a:latin typeface="Arial Narrow"/>
                <a:ea typeface="Arial Narrow"/>
                <a:cs typeface="Arial Narrow"/>
                <a:sym typeface="Arial Narrow"/>
              </a:rPr>
              <a:t>In force</a:t>
            </a:r>
            <a:r>
              <a:rPr lang="en-US" sz="1500" dirty="0">
                <a:solidFill>
                  <a:schemeClr val="dk2"/>
                </a:solidFill>
                <a:latin typeface="Arial Narrow"/>
                <a:ea typeface="Arial Narrow"/>
                <a:cs typeface="Arial Narrow"/>
                <a:sym typeface="Arial Narrow"/>
              </a:rPr>
              <a:t> - </a:t>
            </a:r>
            <a:r>
              <a:rPr lang="en-US" sz="1500" i="1" dirty="0">
                <a:solidFill>
                  <a:schemeClr val="dk2"/>
                </a:solidFill>
                <a:latin typeface="Arial Narrow"/>
                <a:ea typeface="Arial Narrow"/>
                <a:cs typeface="Arial Narrow"/>
                <a:sym typeface="Arial Narrow"/>
              </a:rPr>
              <a:t>Commission Regulation (EU) 2017/1485 of August 02, 2017 establishing a guideline on electricity transmission system operation</a:t>
            </a:r>
          </a:p>
          <a:p>
            <a:pPr marL="0" marR="0" lvl="0" indent="0" algn="l" rtl="0">
              <a:spcBef>
                <a:spcPts val="600"/>
              </a:spcBef>
              <a:spcAft>
                <a:spcPts val="0"/>
              </a:spcAft>
              <a:buNone/>
            </a:pPr>
            <a:r>
              <a:rPr lang="en-US" sz="1500" b="1" dirty="0">
                <a:solidFill>
                  <a:schemeClr val="dk2"/>
                </a:solidFill>
                <a:latin typeface="Arial Narrow"/>
                <a:ea typeface="Arial Narrow"/>
                <a:cs typeface="Arial Narrow"/>
                <a:sym typeface="Arial Narrow"/>
              </a:rPr>
              <a:t>In force - </a:t>
            </a:r>
            <a:r>
              <a:rPr lang="en-US" sz="1500" dirty="0">
                <a:solidFill>
                  <a:schemeClr val="dk2"/>
                </a:solidFill>
                <a:latin typeface="Arial Narrow"/>
                <a:ea typeface="Arial Narrow"/>
                <a:cs typeface="Arial Narrow"/>
                <a:sym typeface="Arial Narrow"/>
              </a:rPr>
              <a:t>Regulation (EU) 2019/944 of the European Parliament and the Council of 5 June 2019 on common rules for the internal market for electricity and (...) </a:t>
            </a:r>
          </a:p>
          <a:p>
            <a:pPr marL="0" marR="0" lvl="0" indent="0" algn="l" rtl="0">
              <a:spcBef>
                <a:spcPts val="600"/>
              </a:spcBef>
              <a:spcAft>
                <a:spcPts val="0"/>
              </a:spcAft>
              <a:buNone/>
            </a:pPr>
            <a:r>
              <a:rPr lang="en-US" sz="1500" b="1" dirty="0">
                <a:solidFill>
                  <a:schemeClr val="dk2"/>
                </a:solidFill>
                <a:latin typeface="Arial Narrow"/>
                <a:ea typeface="Arial Narrow"/>
                <a:cs typeface="Arial Narrow"/>
                <a:sym typeface="Arial Narrow"/>
              </a:rPr>
              <a:t>In development -</a:t>
            </a:r>
            <a:r>
              <a:rPr lang="en-US" sz="1500" dirty="0">
                <a:solidFill>
                  <a:schemeClr val="dk2"/>
                </a:solidFill>
                <a:latin typeface="Arial Narrow"/>
                <a:ea typeface="Arial Narrow"/>
                <a:cs typeface="Arial Narrow"/>
                <a:sym typeface="Arial Narrow"/>
              </a:rPr>
              <a:t> </a:t>
            </a:r>
            <a:r>
              <a:rPr lang="en-US" sz="1500" i="1" dirty="0">
                <a:solidFill>
                  <a:schemeClr val="dk2"/>
                </a:solidFill>
                <a:latin typeface="Arial Narrow"/>
                <a:ea typeface="Arial Narrow"/>
                <a:cs typeface="Arial Narrow"/>
                <a:sym typeface="Arial Narrow"/>
              </a:rPr>
              <a:t>Framework guidelines on demand response – </a:t>
            </a:r>
            <a:r>
              <a:rPr lang="en-US" sz="1200" i="1" dirty="0">
                <a:solidFill>
                  <a:schemeClr val="dk2"/>
                </a:solidFill>
                <a:latin typeface="Arial Narrow"/>
                <a:ea typeface="Arial Narrow"/>
                <a:cs typeface="Arial Narrow"/>
                <a:sym typeface="Arial Narrow"/>
              </a:rPr>
              <a:t>„ACER will submit the framework guidelines to the European Commission by December 2022.” (</a:t>
            </a:r>
            <a:r>
              <a:rPr lang="en-US" sz="1200" i="1" u="sng" dirty="0">
                <a:solidFill>
                  <a:schemeClr val="dk2"/>
                </a:solidFill>
                <a:latin typeface="Arial Narrow"/>
                <a:ea typeface="Arial Narrow"/>
                <a:cs typeface="Arial Narrow"/>
                <a:sym typeface="Arial Narrow"/>
                <a:hlinkClick r:id="rId3">
                  <a:extLst>
                    <a:ext uri="{A12FA001-AC4F-418D-AE19-62706E023703}">
                      <ahyp:hlinkClr xmlns:ahyp="http://schemas.microsoft.com/office/drawing/2018/hyperlinkcolor" val="tx"/>
                    </a:ext>
                  </a:extLst>
                </a:hlinkClick>
              </a:rPr>
              <a:t>https://www.acer.europa.eu/</a:t>
            </a:r>
            <a:r>
              <a:rPr lang="en-US" sz="1200" i="1" dirty="0">
                <a:solidFill>
                  <a:schemeClr val="dk2"/>
                </a:solidFill>
                <a:latin typeface="Arial Narrow"/>
                <a:ea typeface="Arial Narrow"/>
                <a:cs typeface="Arial Narrow"/>
                <a:sym typeface="Arial Narrow"/>
              </a:rPr>
              <a:t>)</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sp>
        <p:nvSpPr>
          <p:cNvPr id="449" name="Google Shape;449;p30"/>
          <p:cNvSpPr txBox="1">
            <a:spLocks noGrp="1"/>
          </p:cNvSpPr>
          <p:nvPr>
            <p:ph type="title"/>
          </p:nvPr>
        </p:nvSpPr>
        <p:spPr>
          <a:xfrm>
            <a:off x="911424" y="0"/>
            <a:ext cx="10972800" cy="980728"/>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Clr>
                <a:schemeClr val="accent1"/>
              </a:buClr>
              <a:buSzPts val="3000"/>
              <a:buFont typeface="Arial Narrow"/>
              <a:buNone/>
            </a:pPr>
            <a:r>
              <a:rPr lang="en-US" dirty="0"/>
              <a:t>In conclusion</a:t>
            </a:r>
          </a:p>
        </p:txBody>
      </p:sp>
      <p:sp>
        <p:nvSpPr>
          <p:cNvPr id="450" name="Google Shape;450;p30"/>
          <p:cNvSpPr txBox="1">
            <a:spLocks noGrp="1"/>
          </p:cNvSpPr>
          <p:nvPr>
            <p:ph type="body" idx="1"/>
          </p:nvPr>
        </p:nvSpPr>
        <p:spPr>
          <a:xfrm>
            <a:off x="925182" y="836712"/>
            <a:ext cx="10945284" cy="5621838"/>
          </a:xfrm>
          <a:prstGeom prst="rect">
            <a:avLst/>
          </a:prstGeom>
          <a:noFill/>
          <a:ln>
            <a:noFill/>
          </a:ln>
        </p:spPr>
        <p:txBody>
          <a:bodyPr spcFirstLastPara="1" wrap="square" lIns="91425" tIns="45700" rIns="91425" bIns="45700" anchor="t" anchorCtr="0">
            <a:noAutofit/>
          </a:bodyPr>
          <a:lstStyle/>
          <a:p>
            <a:pPr marL="268288" lvl="0" indent="-268288" algn="l" rtl="0">
              <a:spcBef>
                <a:spcPts val="0"/>
              </a:spcBef>
              <a:spcAft>
                <a:spcPts val="0"/>
              </a:spcAft>
              <a:buClr>
                <a:schemeClr val="dk1"/>
              </a:buClr>
              <a:buSzPts val="2400"/>
              <a:buFont typeface="Noto Sans Symbols"/>
              <a:buChar char="❑"/>
            </a:pPr>
            <a:r>
              <a:rPr lang="en-US" sz="2400" dirty="0"/>
              <a:t>In RC, applicable legal framework, e.g. Balancing Rules of EES from 2017, (or most recent, from 2019), have not restricted the entry of new stakeholders who would provide flexibility services to HOPS, and this framework has not been included in the details of the entry procedure (subsidiarity and proportionality, e.g. HOPS changes the contract forms and pre-qualification procedure as needed, freedom to establish pilot projects)</a:t>
            </a:r>
          </a:p>
          <a:p>
            <a:pPr marL="268288" lvl="0" indent="-268288" algn="l" rtl="0">
              <a:spcBef>
                <a:spcPts val="2400"/>
              </a:spcBef>
              <a:spcAft>
                <a:spcPts val="0"/>
              </a:spcAft>
              <a:buClr>
                <a:schemeClr val="dk1"/>
              </a:buClr>
              <a:buSzPts val="2400"/>
              <a:buFont typeface="Noto Sans Symbols"/>
              <a:buChar char="❑"/>
            </a:pPr>
            <a:r>
              <a:rPr lang="en-US" sz="2400" dirty="0"/>
              <a:t>In RC, the pilot projects have led to use of inactivated resources of flexibility in the system (new stakeholders, e.g. independent aggregator for mFRR for security), what brings direct benefits to the society because flexibility needs in Europe are growing, and so do the opportunities (international exchange is possible)</a:t>
            </a:r>
          </a:p>
          <a:p>
            <a:pPr marL="268288" lvl="0" indent="-268288" algn="l" rtl="0">
              <a:spcBef>
                <a:spcPts val="2400"/>
              </a:spcBef>
              <a:spcAft>
                <a:spcPts val="0"/>
              </a:spcAft>
              <a:buClr>
                <a:schemeClr val="dk1"/>
              </a:buClr>
              <a:buSzPts val="2400"/>
              <a:buFont typeface="Noto Sans Symbols"/>
              <a:buChar char="❑"/>
            </a:pPr>
            <a:r>
              <a:rPr lang="en-US" sz="2400" dirty="0"/>
              <a:t>Along with the entity that had had the monopoly, the new stakeholders entered the flexibility providing services in 2020, independent aggregator appeared in 2022 (reserve mFRR), mFRR for security market is currently (18 October 2022) completely open </a:t>
            </a:r>
          </a:p>
          <a:p>
            <a:pPr marL="268288" lvl="0" indent="-268288" algn="l" rtl="0">
              <a:spcBef>
                <a:spcPts val="2400"/>
              </a:spcBef>
              <a:spcAft>
                <a:spcPts val="0"/>
              </a:spcAft>
              <a:buClr>
                <a:schemeClr val="dk1"/>
              </a:buClr>
              <a:buSzPts val="2400"/>
              <a:buFont typeface="Noto Sans Symbols"/>
              <a:buChar char="❑"/>
            </a:pPr>
            <a:r>
              <a:rPr lang="en-US" sz="2400" dirty="0"/>
              <a:t>A model should be designed with independent aggregator recognizing that this is an expert problem (necessary to take into account all calculations for individual stakeholders - buy and sell balance equations for calculating differences, reconciliation, etc.)</a:t>
            </a:r>
          </a:p>
          <a:p>
            <a:pPr marL="268288" lvl="0" indent="-96838" algn="l" rtl="0">
              <a:spcBef>
                <a:spcPts val="1740"/>
              </a:spcBef>
              <a:spcAft>
                <a:spcPts val="0"/>
              </a:spcAft>
              <a:buClr>
                <a:schemeClr val="dk1"/>
              </a:buClr>
              <a:buSzPts val="2700"/>
              <a:buFont typeface="Noto Sans Symbols"/>
              <a:buNone/>
            </a:pPr>
            <a:endParaRPr sz="2700" dirty="0"/>
          </a:p>
          <a:p>
            <a:pPr marL="268288" lvl="0" indent="-96838" algn="l" rtl="0">
              <a:spcBef>
                <a:spcPts val="540"/>
              </a:spcBef>
              <a:spcAft>
                <a:spcPts val="0"/>
              </a:spcAft>
              <a:buClr>
                <a:schemeClr val="dk1"/>
              </a:buClr>
              <a:buSzPts val="2700"/>
              <a:buFont typeface="Noto Sans Symbols"/>
              <a:buNone/>
            </a:pPr>
            <a:endParaRPr sz="2700"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55"/>
        <p:cNvGrpSpPr/>
        <p:nvPr/>
      </p:nvGrpSpPr>
      <p:grpSpPr>
        <a:xfrm>
          <a:off x="0" y="0"/>
          <a:ext cx="0" cy="0"/>
          <a:chOff x="0" y="0"/>
          <a:chExt cx="0" cy="0"/>
        </a:xfrm>
      </p:grpSpPr>
      <p:sp>
        <p:nvSpPr>
          <p:cNvPr id="456" name="Google Shape;456;p31"/>
          <p:cNvSpPr txBox="1">
            <a:spLocks noGrp="1"/>
          </p:cNvSpPr>
          <p:nvPr>
            <p:ph type="body" idx="1"/>
          </p:nvPr>
        </p:nvSpPr>
        <p:spPr>
          <a:xfrm>
            <a:off x="1007534" y="1186300"/>
            <a:ext cx="10945284" cy="5050988"/>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chemeClr val="dk1"/>
              </a:buClr>
              <a:buSzPts val="4000"/>
              <a:buNone/>
            </a:pPr>
            <a:endParaRPr sz="4000" b="1" dirty="0"/>
          </a:p>
          <a:p>
            <a:pPr marL="0" lvl="0" indent="0" algn="ctr" rtl="0">
              <a:spcBef>
                <a:spcPts val="800"/>
              </a:spcBef>
              <a:spcAft>
                <a:spcPts val="0"/>
              </a:spcAft>
              <a:buClr>
                <a:schemeClr val="dk1"/>
              </a:buClr>
              <a:buSzPts val="4000"/>
              <a:buNone/>
            </a:pPr>
            <a:endParaRPr sz="4000" b="1" dirty="0"/>
          </a:p>
          <a:p>
            <a:pPr marL="0" lvl="0" indent="0" algn="ctr" rtl="0">
              <a:spcBef>
                <a:spcPts val="800"/>
              </a:spcBef>
              <a:spcAft>
                <a:spcPts val="0"/>
              </a:spcAft>
              <a:buClr>
                <a:schemeClr val="dk1"/>
              </a:buClr>
              <a:buSzPts val="4000"/>
              <a:buNone/>
            </a:pPr>
            <a:r>
              <a:rPr lang="en-US" sz="4000" b="1" dirty="0"/>
              <a:t>Thank you for your attention!</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60"/>
        <p:cNvGrpSpPr/>
        <p:nvPr/>
      </p:nvGrpSpPr>
      <p:grpSpPr>
        <a:xfrm>
          <a:off x="0" y="0"/>
          <a:ext cx="0" cy="0"/>
          <a:chOff x="0" y="0"/>
          <a:chExt cx="0" cy="0"/>
        </a:xfrm>
      </p:grpSpPr>
      <p:sp>
        <p:nvSpPr>
          <p:cNvPr id="461" name="Google Shape;461;p32"/>
          <p:cNvSpPr txBox="1">
            <a:spLocks noGrp="1"/>
          </p:cNvSpPr>
          <p:nvPr>
            <p:ph type="title"/>
          </p:nvPr>
        </p:nvSpPr>
        <p:spPr>
          <a:xfrm>
            <a:off x="1006547" y="116632"/>
            <a:ext cx="10972800" cy="936104"/>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Clr>
                <a:schemeClr val="accent1"/>
              </a:buClr>
              <a:buSzPts val="3000"/>
              <a:buFont typeface="Arial Narrow"/>
              <a:buNone/>
            </a:pPr>
            <a:r>
              <a:rPr lang="en-US" dirty="0"/>
              <a:t>Reading (1/2)</a:t>
            </a:r>
          </a:p>
        </p:txBody>
      </p:sp>
      <p:sp>
        <p:nvSpPr>
          <p:cNvPr id="462" name="Google Shape;462;p32"/>
          <p:cNvSpPr txBox="1">
            <a:spLocks noGrp="1"/>
          </p:cNvSpPr>
          <p:nvPr>
            <p:ph type="body" idx="1"/>
          </p:nvPr>
        </p:nvSpPr>
        <p:spPr>
          <a:xfrm>
            <a:off x="1006547" y="692696"/>
            <a:ext cx="10945284" cy="5805264"/>
          </a:xfrm>
          <a:prstGeom prst="rect">
            <a:avLst/>
          </a:prstGeom>
          <a:noFill/>
          <a:ln>
            <a:noFill/>
          </a:ln>
        </p:spPr>
        <p:txBody>
          <a:bodyPr spcFirstLastPara="1" wrap="square" lIns="91425" tIns="45700" rIns="91425" bIns="45700" anchor="t" anchorCtr="0">
            <a:noAutofit/>
          </a:bodyPr>
          <a:lstStyle/>
          <a:p>
            <a:pPr marL="457200" lvl="0" indent="-330200" algn="l" rtl="0">
              <a:spcBef>
                <a:spcPts val="0"/>
              </a:spcBef>
              <a:spcAft>
                <a:spcPts val="0"/>
              </a:spcAft>
              <a:buClr>
                <a:schemeClr val="dk1"/>
              </a:buClr>
              <a:buSzPts val="2000"/>
              <a:buFont typeface="Arial Narrow"/>
              <a:buNone/>
            </a:pPr>
            <a:endParaRPr dirty="0">
              <a:solidFill>
                <a:schemeClr val="dk2"/>
              </a:solidFill>
            </a:endParaRPr>
          </a:p>
          <a:p>
            <a:pPr marL="457200" lvl="0" indent="-457200" algn="l" rtl="0">
              <a:spcBef>
                <a:spcPts val="400"/>
              </a:spcBef>
              <a:spcAft>
                <a:spcPts val="0"/>
              </a:spcAft>
              <a:buClr>
                <a:schemeClr val="dk2"/>
              </a:buClr>
              <a:buSzPts val="2000"/>
              <a:buFont typeface="Arial Narrow"/>
              <a:buAutoNum type="arabicPeriod"/>
            </a:pPr>
            <a:r>
              <a:rPr lang="en-US" dirty="0">
                <a:solidFill>
                  <a:schemeClr val="dk2"/>
                </a:solidFill>
              </a:rPr>
              <a:t>Chondrogiannis, S., Vasiljevska, J., Marinopoulos, A., </a:t>
            </a:r>
            <a:r>
              <a:rPr lang="en-US" dirty="0" err="1">
                <a:solidFill>
                  <a:schemeClr val="dk2"/>
                </a:solidFill>
              </a:rPr>
              <a:t>Papaioannou</a:t>
            </a:r>
            <a:r>
              <a:rPr lang="en-US" dirty="0">
                <a:solidFill>
                  <a:schemeClr val="dk2"/>
                </a:solidFill>
              </a:rPr>
              <a:t>, I. and </a:t>
            </a:r>
            <a:r>
              <a:rPr lang="en-US" dirty="0" err="1">
                <a:solidFill>
                  <a:schemeClr val="dk2"/>
                </a:solidFill>
              </a:rPr>
              <a:t>Flego</a:t>
            </a:r>
            <a:r>
              <a:rPr lang="en-US" dirty="0">
                <a:solidFill>
                  <a:schemeClr val="dk2"/>
                </a:solidFill>
              </a:rPr>
              <a:t>, G., Local Electricity Flexibility Markets in Europe, Publications Office of the European Union, Luxembourg, 2022, doi:10.2760/9977, JRC130070, </a:t>
            </a:r>
            <a:r>
              <a:rPr lang="en-US" u="sng" dirty="0">
                <a:solidFill>
                  <a:schemeClr val="dk2"/>
                </a:solidFill>
                <a:hlinkClick r:id="rId3">
                  <a:extLst>
                    <a:ext uri="{A12FA001-AC4F-418D-AE19-62706E023703}">
                      <ahyp:hlinkClr xmlns:ahyp="http://schemas.microsoft.com/office/drawing/2018/hyperlinkcolor" val="tx"/>
                    </a:ext>
                  </a:extLst>
                </a:hlinkClick>
              </a:rPr>
              <a:t>https://publications.jrc.ec.europa.eu/repository/bitstream/JRC130070/JRC130070_01.pdf</a:t>
            </a:r>
          </a:p>
          <a:p>
            <a:pPr marL="457200" lvl="0" indent="-457200" algn="l" rtl="0">
              <a:spcBef>
                <a:spcPts val="400"/>
              </a:spcBef>
              <a:spcAft>
                <a:spcPts val="0"/>
              </a:spcAft>
              <a:buClr>
                <a:schemeClr val="dk2"/>
              </a:buClr>
              <a:buSzPts val="2000"/>
              <a:buFont typeface="Arial Narrow"/>
              <a:buAutoNum type="arabicPeriod"/>
            </a:pPr>
            <a:r>
              <a:rPr lang="en-US" sz="2000" dirty="0" err="1">
                <a:solidFill>
                  <a:schemeClr val="dk2"/>
                </a:solidFill>
              </a:rPr>
              <a:t>eb</a:t>
            </a:r>
            <a:r>
              <a:rPr lang="en-US" dirty="0" err="1">
                <a:solidFill>
                  <a:schemeClr val="dk2"/>
                </a:solidFill>
              </a:rPr>
              <a:t>Ix</a:t>
            </a:r>
            <a:r>
              <a:rPr lang="en-US" dirty="0">
                <a:solidFill>
                  <a:schemeClr val="dk2"/>
                </a:solidFill>
              </a:rPr>
              <a:t>, Overview of energy flexibility services, </a:t>
            </a:r>
            <a:r>
              <a:rPr lang="en-US" dirty="0" err="1">
                <a:solidFill>
                  <a:schemeClr val="dk2"/>
                </a:solidFill>
              </a:rPr>
              <a:t>siječanj</a:t>
            </a:r>
            <a:r>
              <a:rPr lang="en-US" dirty="0">
                <a:solidFill>
                  <a:schemeClr val="dk2"/>
                </a:solidFill>
              </a:rPr>
              <a:t> 2020., </a:t>
            </a:r>
            <a:r>
              <a:rPr lang="en-US" sz="2000" u="sng" dirty="0">
                <a:solidFill>
                  <a:schemeClr val="dk2"/>
                </a:solidFill>
                <a:hlinkClick r:id="rId4">
                  <a:extLst>
                    <a:ext uri="{A12FA001-AC4F-418D-AE19-62706E023703}">
                      <ahyp:hlinkClr xmlns:ahyp="http://schemas.microsoft.com/office/drawing/2018/hyperlinkcolor" val="tx"/>
                    </a:ext>
                  </a:extLst>
                </a:hlinkClick>
              </a:rPr>
              <a:t>https://mwgstorage1.blob.core.windows.net/public/Ebix/ebIX%20Overview%20of%20energy%20flexibility%20services%20-%20v1r0A%2020200106.pdf</a:t>
            </a:r>
            <a:r>
              <a:rPr lang="en-US" sz="2000" dirty="0">
                <a:solidFill>
                  <a:schemeClr val="dk2"/>
                </a:solidFill>
              </a:rPr>
              <a:t> </a:t>
            </a:r>
          </a:p>
          <a:p>
            <a:pPr marL="457200" lvl="0" indent="-457200" algn="l" rtl="0">
              <a:spcBef>
                <a:spcPts val="400"/>
              </a:spcBef>
              <a:spcAft>
                <a:spcPts val="0"/>
              </a:spcAft>
              <a:buClr>
                <a:schemeClr val="dk2"/>
              </a:buClr>
              <a:buSzPts val="2000"/>
              <a:buFont typeface="Arial Narrow"/>
              <a:buAutoNum type="arabicPeriod"/>
            </a:pPr>
            <a:r>
              <a:rPr lang="en-US" dirty="0">
                <a:solidFill>
                  <a:schemeClr val="dk2"/>
                </a:solidFill>
              </a:rPr>
              <a:t>ENTSO-E, EFET, ebIX, The </a:t>
            </a:r>
            <a:r>
              <a:rPr lang="en-US" dirty="0" err="1">
                <a:solidFill>
                  <a:schemeClr val="dk2"/>
                </a:solidFill>
              </a:rPr>
              <a:t>harmonised</a:t>
            </a:r>
            <a:r>
              <a:rPr lang="en-US" dirty="0">
                <a:solidFill>
                  <a:schemeClr val="dk2"/>
                </a:solidFill>
              </a:rPr>
              <a:t> electricity market role model, VERSION: 2022-01, </a:t>
            </a:r>
            <a:r>
              <a:rPr lang="en-US" u="sng" dirty="0">
                <a:solidFill>
                  <a:schemeClr val="dk2"/>
                </a:solidFill>
                <a:hlinkClick r:id="rId5">
                  <a:extLst>
                    <a:ext uri="{A12FA001-AC4F-418D-AE19-62706E023703}">
                      <ahyp:hlinkClr xmlns:ahyp="http://schemas.microsoft.com/office/drawing/2018/hyperlinkcolor" val="tx"/>
                    </a:ext>
                  </a:extLst>
                </a:hlinkClick>
              </a:rPr>
              <a:t>https://eepublicdownloads.entsoe.eu/clean-documents/EDI/Library/HRM/Harmonised_Role_Model_2022-01.pdf</a:t>
            </a:r>
          </a:p>
          <a:p>
            <a:pPr marL="457200" lvl="0" indent="-457200" algn="l" rtl="0">
              <a:spcBef>
                <a:spcPts val="400"/>
              </a:spcBef>
              <a:spcAft>
                <a:spcPts val="0"/>
              </a:spcAft>
              <a:buClr>
                <a:schemeClr val="dk2"/>
              </a:buClr>
              <a:buSzPts val="2000"/>
              <a:buFont typeface="Arial Narrow"/>
              <a:buAutoNum type="arabicPeriod"/>
            </a:pPr>
            <a:r>
              <a:rPr lang="en-US" dirty="0">
                <a:solidFill>
                  <a:schemeClr val="dk2"/>
                </a:solidFill>
              </a:rPr>
              <a:t>Davorin Brkić,  </a:t>
            </a:r>
            <a:r>
              <a:rPr lang="en-US" dirty="0" err="1">
                <a:solidFill>
                  <a:schemeClr val="dk2"/>
                </a:solidFill>
              </a:rPr>
              <a:t>Sustavko</a:t>
            </a:r>
            <a:r>
              <a:rPr lang="en-US" dirty="0">
                <a:solidFill>
                  <a:schemeClr val="dk2"/>
                </a:solidFill>
              </a:rPr>
              <a:t> </a:t>
            </a:r>
            <a:r>
              <a:rPr lang="en-US" dirty="0" err="1">
                <a:solidFill>
                  <a:schemeClr val="dk2"/>
                </a:solidFill>
              </a:rPr>
              <a:t>mišljenje</a:t>
            </a:r>
            <a:r>
              <a:rPr lang="en-US" dirty="0">
                <a:solidFill>
                  <a:schemeClr val="dk2"/>
                </a:solidFill>
              </a:rPr>
              <a:t> i </a:t>
            </a:r>
            <a:r>
              <a:rPr lang="en-US" dirty="0" err="1">
                <a:solidFill>
                  <a:schemeClr val="dk2"/>
                </a:solidFill>
              </a:rPr>
              <a:t>elektroenergetsko</a:t>
            </a:r>
            <a:r>
              <a:rPr lang="en-US" dirty="0">
                <a:solidFill>
                  <a:schemeClr val="dk2"/>
                </a:solidFill>
              </a:rPr>
              <a:t> tržište u </a:t>
            </a:r>
            <a:r>
              <a:rPr lang="en-US" dirty="0" err="1">
                <a:solidFill>
                  <a:schemeClr val="dk2"/>
                </a:solidFill>
              </a:rPr>
              <a:t>teoriji</a:t>
            </a:r>
            <a:r>
              <a:rPr lang="en-US" dirty="0">
                <a:solidFill>
                  <a:schemeClr val="dk2"/>
                </a:solidFill>
              </a:rPr>
              <a:t>, </a:t>
            </a:r>
            <a:r>
              <a:rPr lang="en-US" sz="2000" u="sng" dirty="0">
                <a:solidFill>
                  <a:schemeClr val="dk2"/>
                </a:solidFill>
                <a:hlinkClick r:id="rId6">
                  <a:extLst>
                    <a:ext uri="{A12FA001-AC4F-418D-AE19-62706E023703}">
                      <ahyp:hlinkClr xmlns:ahyp="http://schemas.microsoft.com/office/drawing/2018/hyperlinkcolor" val="tx"/>
                    </a:ext>
                  </a:extLst>
                </a:hlinkClick>
              </a:rPr>
              <a:t>https://hro-cigre.hr/wp-content/uploads/2022/07/Filozofija_09simpozij_zbornik.pdf</a:t>
            </a:r>
            <a:r>
              <a:rPr lang="en-US" dirty="0">
                <a:solidFill>
                  <a:schemeClr val="dk2"/>
                </a:solidFill>
              </a:rPr>
              <a:t>, 2020.</a:t>
            </a:r>
          </a:p>
          <a:p>
            <a:pPr marL="457200" lvl="0" indent="-457200" algn="l" rtl="0">
              <a:spcBef>
                <a:spcPts val="400"/>
              </a:spcBef>
              <a:spcAft>
                <a:spcPts val="0"/>
              </a:spcAft>
              <a:buClr>
                <a:schemeClr val="dk2"/>
              </a:buClr>
              <a:buSzPts val="2000"/>
              <a:buFont typeface="Arial Narrow"/>
              <a:buAutoNum type="arabicPeriod"/>
            </a:pPr>
            <a:r>
              <a:rPr lang="en-US" dirty="0">
                <a:solidFill>
                  <a:schemeClr val="dk2"/>
                </a:solidFill>
              </a:rPr>
              <a:t>Davorin Brkić, </a:t>
            </a:r>
            <a:r>
              <a:rPr lang="en-US" dirty="0" err="1">
                <a:solidFill>
                  <a:schemeClr val="dk2"/>
                </a:solidFill>
              </a:rPr>
              <a:t>Holistički</a:t>
            </a:r>
            <a:r>
              <a:rPr lang="en-US" dirty="0">
                <a:solidFill>
                  <a:schemeClr val="dk2"/>
                </a:solidFill>
              </a:rPr>
              <a:t> pristup i </a:t>
            </a:r>
            <a:r>
              <a:rPr lang="en-US" dirty="0" err="1">
                <a:solidFill>
                  <a:schemeClr val="dk2"/>
                </a:solidFill>
              </a:rPr>
              <a:t>ilustracije</a:t>
            </a:r>
            <a:r>
              <a:rPr lang="en-US" dirty="0">
                <a:solidFill>
                  <a:schemeClr val="dk2"/>
                </a:solidFill>
              </a:rPr>
              <a:t> za </a:t>
            </a:r>
            <a:r>
              <a:rPr lang="en-US" dirty="0" err="1">
                <a:solidFill>
                  <a:schemeClr val="dk2"/>
                </a:solidFill>
              </a:rPr>
              <a:t>oslikavanje</a:t>
            </a:r>
            <a:r>
              <a:rPr lang="en-US" dirty="0">
                <a:solidFill>
                  <a:schemeClr val="dk2"/>
                </a:solidFill>
              </a:rPr>
              <a:t> </a:t>
            </a:r>
            <a:r>
              <a:rPr lang="en-US" dirty="0" err="1">
                <a:solidFill>
                  <a:schemeClr val="dk2"/>
                </a:solidFill>
              </a:rPr>
              <a:t>modela</a:t>
            </a:r>
            <a:r>
              <a:rPr lang="en-US" dirty="0">
                <a:solidFill>
                  <a:schemeClr val="dk2"/>
                </a:solidFill>
              </a:rPr>
              <a:t> s HRO CIGRÉ-A iz 2015. koji </a:t>
            </a:r>
            <a:r>
              <a:rPr lang="en-US" dirty="0" err="1">
                <a:solidFill>
                  <a:schemeClr val="dk2"/>
                </a:solidFill>
              </a:rPr>
              <a:t>sadrži</a:t>
            </a:r>
            <a:r>
              <a:rPr lang="en-US" dirty="0">
                <a:solidFill>
                  <a:schemeClr val="dk2"/>
                </a:solidFill>
              </a:rPr>
              <a:t> </a:t>
            </a:r>
            <a:r>
              <a:rPr lang="en-US" dirty="0" err="1">
                <a:solidFill>
                  <a:schemeClr val="dk2"/>
                </a:solidFill>
              </a:rPr>
              <a:t>ekonomske</a:t>
            </a:r>
            <a:r>
              <a:rPr lang="en-US" dirty="0">
                <a:solidFill>
                  <a:schemeClr val="dk2"/>
                </a:solidFill>
              </a:rPr>
              <a:t> </a:t>
            </a:r>
            <a:r>
              <a:rPr lang="en-US" dirty="0" err="1">
                <a:solidFill>
                  <a:schemeClr val="dk2"/>
                </a:solidFill>
              </a:rPr>
              <a:t>podsustave</a:t>
            </a:r>
            <a:r>
              <a:rPr lang="en-US" dirty="0">
                <a:solidFill>
                  <a:schemeClr val="dk2"/>
                </a:solidFill>
              </a:rPr>
              <a:t> </a:t>
            </a:r>
            <a:r>
              <a:rPr lang="en-US" dirty="0" err="1">
                <a:solidFill>
                  <a:schemeClr val="dk2"/>
                </a:solidFill>
              </a:rPr>
              <a:t>uravnoteženja</a:t>
            </a:r>
            <a:r>
              <a:rPr lang="en-US" dirty="0">
                <a:solidFill>
                  <a:schemeClr val="dk2"/>
                </a:solidFill>
              </a:rPr>
              <a:t>, HRO CIGRE 2021., </a:t>
            </a:r>
            <a:r>
              <a:rPr lang="en-US" u="sng" dirty="0">
                <a:solidFill>
                  <a:schemeClr val="dk2"/>
                </a:solidFill>
                <a:hlinkClick r:id="rId7">
                  <a:extLst>
                    <a:ext uri="{A12FA001-AC4F-418D-AE19-62706E023703}">
                      <ahyp:hlinkClr xmlns:ahyp="http://schemas.microsoft.com/office/drawing/2018/hyperlinkcolor" val="tx"/>
                    </a:ext>
                  </a:extLst>
                </a:hlinkClick>
              </a:rPr>
              <a:t>https://hro-cigre.hr/wp-content/uploads/2021/12/C5-02.pdf</a:t>
            </a:r>
          </a:p>
          <a:p>
            <a:pPr marL="457200" lvl="0" indent="-457200" algn="l" rtl="0">
              <a:spcBef>
                <a:spcPts val="400"/>
              </a:spcBef>
              <a:spcAft>
                <a:spcPts val="0"/>
              </a:spcAft>
              <a:buClr>
                <a:schemeClr val="dk2"/>
              </a:buClr>
              <a:buSzPts val="2000"/>
              <a:buFont typeface="Arial Narrow"/>
              <a:buAutoNum type="arabicPeriod"/>
            </a:pPr>
            <a:r>
              <a:rPr lang="en-US" dirty="0">
                <a:solidFill>
                  <a:schemeClr val="dk2"/>
                </a:solidFill>
              </a:rPr>
              <a:t>Bertoldi P, Zancanella P, Boza-Kiss B.; Demand Response Status in EU Member States; EUR 27998 EN; doi:10.2790/962868, 2016., </a:t>
            </a:r>
            <a:r>
              <a:rPr lang="en-US" sz="2000" b="0" i="0" u="sng" strike="noStrike" dirty="0">
                <a:solidFill>
                  <a:schemeClr val="dk2"/>
                </a:solidFill>
                <a:latin typeface="Arial Narrow"/>
                <a:ea typeface="Arial Narrow"/>
                <a:cs typeface="Arial Narrow"/>
                <a:sym typeface="Arial Narrow"/>
                <a:hlinkClick r:id="rId8">
                  <a:extLst>
                    <a:ext uri="{A12FA001-AC4F-418D-AE19-62706E023703}">
                      <ahyp:hlinkClr xmlns:ahyp="http://schemas.microsoft.com/office/drawing/2018/hyperlinkcolor" val="tx"/>
                    </a:ext>
                  </a:extLst>
                </a:hlinkClick>
              </a:rPr>
              <a:t>https://publications.jrc.ec.europa.eu/repository/bitstream/JRC101191/ldna27998enn.pdf</a:t>
            </a:r>
            <a:r>
              <a:rPr lang="en-US" dirty="0">
                <a:solidFill>
                  <a:schemeClr val="dk2"/>
                </a:solidFill>
                <a:latin typeface="Arial Narrow"/>
                <a:ea typeface="Arial Narrow"/>
                <a:cs typeface="Arial Narrow"/>
                <a:sym typeface="Arial Narrow"/>
              </a:rPr>
              <a:t> </a:t>
            </a:r>
          </a:p>
          <a:p>
            <a:pPr marL="0" lvl="0" indent="0" algn="l" rtl="0">
              <a:spcBef>
                <a:spcPts val="400"/>
              </a:spcBef>
              <a:spcAft>
                <a:spcPts val="0"/>
              </a:spcAft>
              <a:buClr>
                <a:schemeClr val="dk1"/>
              </a:buClr>
              <a:buSzPts val="2000"/>
              <a:buNone/>
            </a:pPr>
            <a:endParaRPr sz="2000" dirty="0">
              <a:solidFill>
                <a:schemeClr val="dk2"/>
              </a:solidFill>
            </a:endParaRPr>
          </a:p>
          <a:p>
            <a:pPr marL="457200" lvl="0" indent="-330200" algn="l" rtl="0">
              <a:spcBef>
                <a:spcPts val="400"/>
              </a:spcBef>
              <a:spcAft>
                <a:spcPts val="0"/>
              </a:spcAft>
              <a:buClr>
                <a:schemeClr val="dk1"/>
              </a:buClr>
              <a:buSzPts val="2000"/>
              <a:buFont typeface="Arial Narrow"/>
              <a:buNone/>
            </a:pPr>
            <a:endParaRPr dirty="0">
              <a:solidFill>
                <a:schemeClr val="dk2"/>
              </a:solidFill>
            </a:endParaRPr>
          </a:p>
          <a:p>
            <a:pPr marL="457200" lvl="0" indent="-330200" algn="l" rtl="0">
              <a:spcBef>
                <a:spcPts val="400"/>
              </a:spcBef>
              <a:spcAft>
                <a:spcPts val="0"/>
              </a:spcAft>
              <a:buClr>
                <a:schemeClr val="dk1"/>
              </a:buClr>
              <a:buSzPts val="2000"/>
              <a:buFont typeface="Arial Narrow"/>
              <a:buNone/>
            </a:pPr>
            <a:endParaRPr dirty="0">
              <a:solidFill>
                <a:schemeClr val="dk2"/>
              </a:solidFill>
            </a:endParaRPr>
          </a:p>
          <a:p>
            <a:pPr marL="457200" lvl="0" indent="-330200" algn="l" rtl="0">
              <a:spcBef>
                <a:spcPts val="400"/>
              </a:spcBef>
              <a:spcAft>
                <a:spcPts val="0"/>
              </a:spcAft>
              <a:buClr>
                <a:schemeClr val="dk1"/>
              </a:buClr>
              <a:buSzPts val="2000"/>
              <a:buFont typeface="Arial Narrow"/>
              <a:buNone/>
            </a:pPr>
            <a:endParaRPr dirty="0">
              <a:solidFill>
                <a:schemeClr val="dk2"/>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sp>
        <p:nvSpPr>
          <p:cNvPr id="467" name="Google Shape;467;p33"/>
          <p:cNvSpPr txBox="1">
            <a:spLocks noGrp="1"/>
          </p:cNvSpPr>
          <p:nvPr>
            <p:ph type="title"/>
          </p:nvPr>
        </p:nvSpPr>
        <p:spPr>
          <a:xfrm>
            <a:off x="1006547" y="44624"/>
            <a:ext cx="10972800" cy="936104"/>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Clr>
                <a:schemeClr val="accent1"/>
              </a:buClr>
              <a:buSzPts val="3000"/>
              <a:buFont typeface="Arial Narrow"/>
              <a:buNone/>
            </a:pPr>
            <a:r>
              <a:rPr lang="en-US"/>
              <a:t>Reading (2/2)</a:t>
            </a:r>
          </a:p>
        </p:txBody>
      </p:sp>
      <p:sp>
        <p:nvSpPr>
          <p:cNvPr id="468" name="Google Shape;468;p33"/>
          <p:cNvSpPr txBox="1">
            <a:spLocks noGrp="1"/>
          </p:cNvSpPr>
          <p:nvPr>
            <p:ph type="body" idx="1"/>
          </p:nvPr>
        </p:nvSpPr>
        <p:spPr>
          <a:xfrm>
            <a:off x="1034063" y="903506"/>
            <a:ext cx="10945284" cy="5050988"/>
          </a:xfrm>
          <a:prstGeom prst="rect">
            <a:avLst/>
          </a:prstGeom>
          <a:noFill/>
          <a:ln>
            <a:noFill/>
          </a:ln>
        </p:spPr>
        <p:txBody>
          <a:bodyPr spcFirstLastPara="1" wrap="square" lIns="91425" tIns="45700" rIns="91425" bIns="45700" anchor="t" anchorCtr="0">
            <a:noAutofit/>
          </a:bodyPr>
          <a:lstStyle/>
          <a:p>
            <a:pPr marL="457200" lvl="0" indent="-457200" algn="l" rtl="0">
              <a:spcBef>
                <a:spcPts val="0"/>
              </a:spcBef>
              <a:spcAft>
                <a:spcPts val="0"/>
              </a:spcAft>
              <a:buClr>
                <a:schemeClr val="dk2"/>
              </a:buClr>
              <a:buSzPts val="2000"/>
              <a:buFont typeface="Arial Narrow"/>
              <a:buAutoNum type="arabicPeriod" startAt="7"/>
            </a:pPr>
            <a:r>
              <a:rPr lang="en-US" sz="2000" dirty="0">
                <a:solidFill>
                  <a:schemeClr val="dk2"/>
                </a:solidFill>
              </a:rPr>
              <a:t>ENTSO-E, Continental Europe Synchronous Area Separation on 08 January 2021 ICS Investigation Expert Panel » Final Report » 15 July 2021 Main Report, 2021., </a:t>
            </a:r>
            <a:r>
              <a:rPr lang="en-US" sz="2000" u="sng" dirty="0">
                <a:solidFill>
                  <a:schemeClr val="dk2"/>
                </a:solidFill>
                <a:hlinkClick r:id="rId3">
                  <a:extLst>
                    <a:ext uri="{A12FA001-AC4F-418D-AE19-62706E023703}">
                      <ahyp:hlinkClr xmlns:ahyp="http://schemas.microsoft.com/office/drawing/2018/hyperlinkcolor" val="tx"/>
                    </a:ext>
                  </a:extLst>
                </a:hlinkClick>
              </a:rPr>
              <a:t>https://eepublicdownloads.azureedge.net/clean-documents/SOC%20documents/SOC%20Reports/entso-e_CESysSep_Final_Report_210715.pdf</a:t>
            </a:r>
            <a:r>
              <a:rPr lang="en-US" sz="2000" dirty="0">
                <a:solidFill>
                  <a:schemeClr val="dk2"/>
                </a:solidFill>
              </a:rPr>
              <a:t> </a:t>
            </a:r>
          </a:p>
          <a:p>
            <a:pPr marL="457200" lvl="0" indent="-457200" algn="l" rtl="0">
              <a:spcBef>
                <a:spcPts val="400"/>
              </a:spcBef>
              <a:spcAft>
                <a:spcPts val="0"/>
              </a:spcAft>
              <a:buClr>
                <a:schemeClr val="dk2"/>
              </a:buClr>
              <a:buSzPts val="2000"/>
              <a:buFont typeface="Arial Narrow"/>
              <a:buAutoNum type="arabicPeriod" startAt="7"/>
            </a:pPr>
            <a:r>
              <a:rPr lang="en-US" sz="2000" dirty="0">
                <a:solidFill>
                  <a:schemeClr val="dk2"/>
                </a:solidFill>
              </a:rPr>
              <a:t>Antun Andrić, Dalibor Sipl, Tonči Tadin, Josipa Jurjević, Pilot </a:t>
            </a:r>
            <a:r>
              <a:rPr lang="en-US" sz="2000" dirty="0" err="1">
                <a:solidFill>
                  <a:schemeClr val="dk2"/>
                </a:solidFill>
              </a:rPr>
              <a:t>projekt</a:t>
            </a:r>
            <a:r>
              <a:rPr lang="en-US" sz="2000" dirty="0">
                <a:solidFill>
                  <a:schemeClr val="dk2"/>
                </a:solidFill>
              </a:rPr>
              <a:t> </a:t>
            </a:r>
            <a:r>
              <a:rPr lang="en-US" sz="2000" dirty="0" err="1">
                <a:solidFill>
                  <a:schemeClr val="dk2"/>
                </a:solidFill>
              </a:rPr>
              <a:t>upravljanja</a:t>
            </a:r>
            <a:r>
              <a:rPr lang="en-US" sz="2000" dirty="0">
                <a:solidFill>
                  <a:schemeClr val="dk2"/>
                </a:solidFill>
              </a:rPr>
              <a:t> </a:t>
            </a:r>
            <a:r>
              <a:rPr lang="en-US" sz="2000" dirty="0" err="1">
                <a:solidFill>
                  <a:schemeClr val="dk2"/>
                </a:solidFill>
              </a:rPr>
              <a:t>potrošnjom</a:t>
            </a:r>
            <a:r>
              <a:rPr lang="en-US" sz="2000" dirty="0">
                <a:solidFill>
                  <a:schemeClr val="dk2"/>
                </a:solidFill>
              </a:rPr>
              <a:t> – </a:t>
            </a:r>
            <a:r>
              <a:rPr lang="en-US" sz="2000" dirty="0" err="1">
                <a:solidFill>
                  <a:schemeClr val="dk2"/>
                </a:solidFill>
              </a:rPr>
              <a:t>iskustva</a:t>
            </a:r>
            <a:r>
              <a:rPr lang="en-US" sz="2000" dirty="0">
                <a:solidFill>
                  <a:schemeClr val="dk2"/>
                </a:solidFill>
              </a:rPr>
              <a:t> i </a:t>
            </a:r>
            <a:r>
              <a:rPr lang="en-US" sz="2000" dirty="0" err="1">
                <a:solidFill>
                  <a:schemeClr val="dk2"/>
                </a:solidFill>
              </a:rPr>
              <a:t>daljnji</a:t>
            </a:r>
            <a:r>
              <a:rPr lang="en-US" sz="2000" dirty="0">
                <a:solidFill>
                  <a:schemeClr val="dk2"/>
                </a:solidFill>
              </a:rPr>
              <a:t> </a:t>
            </a:r>
            <a:r>
              <a:rPr lang="en-US" sz="2000" dirty="0" err="1">
                <a:solidFill>
                  <a:schemeClr val="dk2"/>
                </a:solidFill>
              </a:rPr>
              <a:t>razvoj</a:t>
            </a:r>
            <a:r>
              <a:rPr lang="en-US" sz="2000" dirty="0">
                <a:solidFill>
                  <a:schemeClr val="dk2"/>
                </a:solidFill>
              </a:rPr>
              <a:t>, HRO CIGR</a:t>
            </a:r>
            <a:r>
              <a:rPr lang="en-US" dirty="0">
                <a:solidFill>
                  <a:schemeClr val="dk2"/>
                </a:solidFill>
              </a:rPr>
              <a:t>É</a:t>
            </a:r>
            <a:r>
              <a:rPr lang="en-US" sz="2000" dirty="0">
                <a:solidFill>
                  <a:schemeClr val="dk2"/>
                </a:solidFill>
              </a:rPr>
              <a:t>, 2018., </a:t>
            </a:r>
            <a:r>
              <a:rPr lang="en-US" sz="2000" u="sng" dirty="0">
                <a:solidFill>
                  <a:schemeClr val="dk2"/>
                </a:solidFill>
                <a:hlinkClick r:id="rId4">
                  <a:extLst>
                    <a:ext uri="{A12FA001-AC4F-418D-AE19-62706E023703}">
                      <ahyp:hlinkClr xmlns:ahyp="http://schemas.microsoft.com/office/drawing/2018/hyperlinkcolor" val="tx"/>
                    </a:ext>
                  </a:extLst>
                </a:hlinkClick>
              </a:rPr>
              <a:t>https://hro-cigre.hr/wp-content/uploads/2020/04/2-15-1.pdf</a:t>
            </a:r>
          </a:p>
          <a:p>
            <a:pPr marL="457200" lvl="0" indent="-457200" algn="l" rtl="0">
              <a:spcBef>
                <a:spcPts val="400"/>
              </a:spcBef>
              <a:spcAft>
                <a:spcPts val="0"/>
              </a:spcAft>
              <a:buClr>
                <a:schemeClr val="dk2"/>
              </a:buClr>
              <a:buSzPts val="2000"/>
              <a:buFont typeface="Arial Narrow"/>
              <a:buAutoNum type="arabicPeriod" startAt="7"/>
            </a:pPr>
            <a:r>
              <a:rPr lang="en-US" dirty="0">
                <a:solidFill>
                  <a:schemeClr val="dk2"/>
                </a:solidFill>
              </a:rPr>
              <a:t>ACER-</a:t>
            </a:r>
            <a:r>
              <a:rPr lang="en-US" dirty="0" err="1">
                <a:solidFill>
                  <a:schemeClr val="dk2"/>
                </a:solidFill>
              </a:rPr>
              <a:t>ovo</a:t>
            </a:r>
            <a:r>
              <a:rPr lang="en-US" dirty="0">
                <a:solidFill>
                  <a:schemeClr val="dk2"/>
                </a:solidFill>
              </a:rPr>
              <a:t> </a:t>
            </a:r>
            <a:r>
              <a:rPr lang="en-US" dirty="0" err="1">
                <a:solidFill>
                  <a:schemeClr val="dk2"/>
                </a:solidFill>
              </a:rPr>
              <a:t>sučelje</a:t>
            </a:r>
            <a:r>
              <a:rPr lang="en-US" dirty="0">
                <a:solidFill>
                  <a:schemeClr val="dk2"/>
                </a:solidFill>
              </a:rPr>
              <a:t> </a:t>
            </a:r>
            <a:r>
              <a:rPr lang="en-US" dirty="0" err="1">
                <a:solidFill>
                  <a:schemeClr val="dk2"/>
                </a:solidFill>
              </a:rPr>
              <a:t>vezano</a:t>
            </a:r>
            <a:r>
              <a:rPr lang="en-US" dirty="0">
                <a:solidFill>
                  <a:schemeClr val="dk2"/>
                </a:solidFill>
              </a:rPr>
              <a:t> </a:t>
            </a:r>
            <a:r>
              <a:rPr lang="en-US" dirty="0" err="1">
                <a:solidFill>
                  <a:schemeClr val="dk2"/>
                </a:solidFill>
              </a:rPr>
              <a:t>uz</a:t>
            </a:r>
            <a:r>
              <a:rPr lang="en-US" dirty="0">
                <a:solidFill>
                  <a:schemeClr val="dk2"/>
                </a:solidFill>
              </a:rPr>
              <a:t> </a:t>
            </a:r>
            <a:r>
              <a:rPr lang="en-US" dirty="0" err="1">
                <a:solidFill>
                  <a:schemeClr val="dk2"/>
                </a:solidFill>
              </a:rPr>
              <a:t>izradu</a:t>
            </a:r>
            <a:r>
              <a:rPr lang="en-US" dirty="0">
                <a:solidFill>
                  <a:schemeClr val="dk2"/>
                </a:solidFill>
              </a:rPr>
              <a:t> </a:t>
            </a:r>
            <a:r>
              <a:rPr lang="en-US" dirty="0" err="1">
                <a:solidFill>
                  <a:schemeClr val="dk2"/>
                </a:solidFill>
              </a:rPr>
              <a:t>novih</a:t>
            </a:r>
            <a:r>
              <a:rPr lang="en-US" dirty="0">
                <a:solidFill>
                  <a:schemeClr val="dk2"/>
                </a:solidFill>
              </a:rPr>
              <a:t> </a:t>
            </a:r>
            <a:r>
              <a:rPr lang="en-US" dirty="0" err="1">
                <a:solidFill>
                  <a:schemeClr val="dk2"/>
                </a:solidFill>
              </a:rPr>
              <a:t>smjernica</a:t>
            </a:r>
            <a:r>
              <a:rPr lang="en-US" dirty="0">
                <a:solidFill>
                  <a:schemeClr val="dk2"/>
                </a:solidFill>
              </a:rPr>
              <a:t> za </a:t>
            </a:r>
            <a:r>
              <a:rPr lang="en-US" dirty="0" err="1">
                <a:solidFill>
                  <a:schemeClr val="dk2"/>
                </a:solidFill>
              </a:rPr>
              <a:t>upravljanje</a:t>
            </a:r>
            <a:r>
              <a:rPr lang="en-US" dirty="0">
                <a:solidFill>
                  <a:schemeClr val="dk2"/>
                </a:solidFill>
              </a:rPr>
              <a:t> </a:t>
            </a:r>
            <a:r>
              <a:rPr lang="en-US" dirty="0" err="1">
                <a:solidFill>
                  <a:schemeClr val="dk2"/>
                </a:solidFill>
              </a:rPr>
              <a:t>potrošnjom</a:t>
            </a:r>
            <a:r>
              <a:rPr lang="en-US" dirty="0">
                <a:solidFill>
                  <a:schemeClr val="dk2"/>
                </a:solidFill>
              </a:rPr>
              <a:t>, </a:t>
            </a:r>
            <a:r>
              <a:rPr lang="en-US" u="sng" dirty="0">
                <a:solidFill>
                  <a:schemeClr val="dk2"/>
                </a:solidFill>
                <a:hlinkClick r:id="rId5">
                  <a:extLst>
                    <a:ext uri="{A12FA001-AC4F-418D-AE19-62706E023703}">
                      <ahyp:hlinkClr xmlns:ahyp="http://schemas.microsoft.com/office/drawing/2018/hyperlinkcolor" val="tx"/>
                    </a:ext>
                  </a:extLst>
                </a:hlinkClick>
              </a:rPr>
              <a:t>https://www.acer.europa.eu/events-and-engagement/news/acer-initiates-drafting-new-framework-guidelines-demand-response</a:t>
            </a:r>
            <a:r>
              <a:rPr lang="en-US" sz="2000" dirty="0">
                <a:solidFill>
                  <a:schemeClr val="dk2"/>
                </a:solidFill>
              </a:rPr>
              <a:t> </a:t>
            </a:r>
          </a:p>
          <a:p>
            <a:pPr marL="457200" lvl="0" indent="-457200" algn="l" rtl="0">
              <a:spcBef>
                <a:spcPts val="400"/>
              </a:spcBef>
              <a:spcAft>
                <a:spcPts val="0"/>
              </a:spcAft>
              <a:buClr>
                <a:schemeClr val="dk2"/>
              </a:buClr>
              <a:buSzPts val="2000"/>
              <a:buFont typeface="Arial Narrow"/>
              <a:buAutoNum type="arabicPeriod" startAt="7"/>
            </a:pPr>
            <a:r>
              <a:rPr lang="en-US" dirty="0">
                <a:solidFill>
                  <a:schemeClr val="dk2"/>
                </a:solidFill>
              </a:rPr>
              <a:t>HOPS-</a:t>
            </a:r>
            <a:r>
              <a:rPr lang="en-US" dirty="0" err="1">
                <a:solidFill>
                  <a:schemeClr val="dk2"/>
                </a:solidFill>
              </a:rPr>
              <a:t>ovo</a:t>
            </a:r>
            <a:r>
              <a:rPr lang="en-US" dirty="0">
                <a:solidFill>
                  <a:schemeClr val="dk2"/>
                </a:solidFill>
              </a:rPr>
              <a:t> </a:t>
            </a:r>
            <a:r>
              <a:rPr lang="en-US" dirty="0" err="1">
                <a:solidFill>
                  <a:schemeClr val="dk2"/>
                </a:solidFill>
              </a:rPr>
              <a:t>sučelje</a:t>
            </a:r>
            <a:r>
              <a:rPr lang="en-US" dirty="0">
                <a:solidFill>
                  <a:schemeClr val="dk2"/>
                </a:solidFill>
              </a:rPr>
              <a:t> za </a:t>
            </a:r>
            <a:r>
              <a:rPr lang="en-US" dirty="0" err="1">
                <a:solidFill>
                  <a:schemeClr val="dk2"/>
                </a:solidFill>
              </a:rPr>
              <a:t>pružatelje</a:t>
            </a:r>
            <a:r>
              <a:rPr lang="en-US" dirty="0">
                <a:solidFill>
                  <a:schemeClr val="dk2"/>
                </a:solidFill>
              </a:rPr>
              <a:t> </a:t>
            </a:r>
            <a:r>
              <a:rPr lang="en-US" dirty="0" err="1">
                <a:solidFill>
                  <a:schemeClr val="dk2"/>
                </a:solidFill>
              </a:rPr>
              <a:t>resursa</a:t>
            </a:r>
            <a:r>
              <a:rPr lang="en-US" dirty="0">
                <a:solidFill>
                  <a:schemeClr val="dk2"/>
                </a:solidFill>
              </a:rPr>
              <a:t>, </a:t>
            </a:r>
            <a:r>
              <a:rPr lang="en-US" u="sng" dirty="0">
                <a:solidFill>
                  <a:schemeClr val="dk2"/>
                </a:solidFill>
                <a:hlinkClick r:id="rId6">
                  <a:extLst>
                    <a:ext uri="{A12FA001-AC4F-418D-AE19-62706E023703}">
                      <ahyp:hlinkClr xmlns:ahyp="http://schemas.microsoft.com/office/drawing/2018/hyperlinkcolor" val="tx"/>
                    </a:ext>
                  </a:extLst>
                </a:hlinkClick>
              </a:rPr>
              <a:t>https://www.hops.hr/usluge-uravnotezenja</a:t>
            </a:r>
            <a:r>
              <a:rPr lang="en-US" dirty="0">
                <a:solidFill>
                  <a:schemeClr val="dk2"/>
                </a:solidFill>
              </a:rPr>
              <a:t> </a:t>
            </a:r>
          </a:p>
          <a:p>
            <a:pPr marL="457200" lvl="0" indent="-457200" algn="l" rtl="0">
              <a:spcBef>
                <a:spcPts val="400"/>
              </a:spcBef>
              <a:spcAft>
                <a:spcPts val="0"/>
              </a:spcAft>
              <a:buClr>
                <a:schemeClr val="dk2"/>
              </a:buClr>
              <a:buSzPts val="2000"/>
              <a:buFont typeface="Arial Narrow"/>
              <a:buAutoNum type="arabicPeriod" startAt="7"/>
            </a:pPr>
            <a:r>
              <a:rPr lang="en-US" sz="2000" dirty="0" err="1">
                <a:solidFill>
                  <a:schemeClr val="dk2"/>
                </a:solidFill>
              </a:rPr>
              <a:t>Godišnj</a:t>
            </a:r>
            <a:r>
              <a:rPr lang="en-US" dirty="0" err="1">
                <a:solidFill>
                  <a:schemeClr val="dk2"/>
                </a:solidFill>
              </a:rPr>
              <a:t>a</a:t>
            </a:r>
            <a:r>
              <a:rPr lang="en-US" dirty="0">
                <a:solidFill>
                  <a:schemeClr val="dk2"/>
                </a:solidFill>
              </a:rPr>
              <a:t> </a:t>
            </a:r>
            <a:r>
              <a:rPr lang="en-US" dirty="0" err="1">
                <a:solidFill>
                  <a:schemeClr val="dk2"/>
                </a:solidFill>
              </a:rPr>
              <a:t>izvješća</a:t>
            </a:r>
            <a:r>
              <a:rPr lang="en-US" dirty="0">
                <a:solidFill>
                  <a:schemeClr val="dk2"/>
                </a:solidFill>
              </a:rPr>
              <a:t> HERA-e (</a:t>
            </a:r>
            <a:r>
              <a:rPr lang="en-US" dirty="0" err="1">
                <a:solidFill>
                  <a:schemeClr val="dk2"/>
                </a:solidFill>
              </a:rPr>
              <a:t>na</a:t>
            </a:r>
            <a:r>
              <a:rPr lang="en-US" dirty="0">
                <a:solidFill>
                  <a:schemeClr val="dk2"/>
                </a:solidFill>
              </a:rPr>
              <a:t> </a:t>
            </a:r>
            <a:r>
              <a:rPr lang="en-US" dirty="0" err="1">
                <a:solidFill>
                  <a:schemeClr val="dk2"/>
                </a:solidFill>
              </a:rPr>
              <a:t>hrv</a:t>
            </a:r>
            <a:r>
              <a:rPr lang="en-US" dirty="0">
                <a:solidFill>
                  <a:schemeClr val="dk2"/>
                </a:solidFill>
              </a:rPr>
              <a:t>. </a:t>
            </a:r>
            <a:r>
              <a:rPr lang="en-US" u="sng" dirty="0">
                <a:solidFill>
                  <a:schemeClr val="dk2"/>
                </a:solidFill>
                <a:hlinkClick r:id="rId7">
                  <a:extLst>
                    <a:ext uri="{A12FA001-AC4F-418D-AE19-62706E023703}">
                      <ahyp:hlinkClr xmlns:ahyp="http://schemas.microsoft.com/office/drawing/2018/hyperlinkcolor" val="tx"/>
                    </a:ext>
                  </a:extLst>
                </a:hlinkClick>
              </a:rPr>
              <a:t>https://www.hera.hr/hr/html/god_izv.html</a:t>
            </a:r>
            <a:r>
              <a:rPr lang="en-US" dirty="0">
                <a:solidFill>
                  <a:schemeClr val="dk2"/>
                </a:solidFill>
              </a:rPr>
              <a:t>, </a:t>
            </a:r>
            <a:r>
              <a:rPr lang="en-US" dirty="0" err="1">
                <a:solidFill>
                  <a:schemeClr val="dk2"/>
                </a:solidFill>
              </a:rPr>
              <a:t>na</a:t>
            </a:r>
            <a:r>
              <a:rPr lang="en-US" dirty="0">
                <a:solidFill>
                  <a:schemeClr val="dk2"/>
                </a:solidFill>
              </a:rPr>
              <a:t> </a:t>
            </a:r>
            <a:r>
              <a:rPr lang="en-US" dirty="0" err="1">
                <a:solidFill>
                  <a:schemeClr val="dk2"/>
                </a:solidFill>
              </a:rPr>
              <a:t>engl.</a:t>
            </a:r>
            <a:r>
              <a:rPr lang="en-US" dirty="0">
                <a:solidFill>
                  <a:schemeClr val="dk2"/>
                </a:solidFill>
              </a:rPr>
              <a:t> </a:t>
            </a:r>
            <a:r>
              <a:rPr lang="en-US" u="sng" dirty="0">
                <a:solidFill>
                  <a:schemeClr val="dk2"/>
                </a:solidFill>
                <a:hlinkClick r:id="rId8">
                  <a:extLst>
                    <a:ext uri="{A12FA001-AC4F-418D-AE19-62706E023703}">
                      <ahyp:hlinkClr xmlns:ahyp="http://schemas.microsoft.com/office/drawing/2018/hyperlinkcolor" val="tx"/>
                    </a:ext>
                  </a:extLst>
                </a:hlinkClick>
              </a:rPr>
              <a:t>https://www.hera.hr/en/html/annual_reports.html</a:t>
            </a:r>
            <a:r>
              <a:rPr lang="en-US" dirty="0">
                <a:solidFill>
                  <a:schemeClr val="dk2"/>
                </a:solidFill>
              </a:rPr>
              <a:t>) </a:t>
            </a:r>
          </a:p>
          <a:p>
            <a:pPr marL="457200" lvl="0" indent="-457200" algn="l" rtl="0">
              <a:spcBef>
                <a:spcPts val="400"/>
              </a:spcBef>
              <a:spcAft>
                <a:spcPts val="0"/>
              </a:spcAft>
              <a:buClr>
                <a:schemeClr val="dk2"/>
              </a:buClr>
              <a:buSzPts val="2000"/>
              <a:buFont typeface="Arial Narrow"/>
              <a:buAutoNum type="arabicPeriod" startAt="7"/>
            </a:pPr>
            <a:r>
              <a:rPr lang="en-US" dirty="0" err="1">
                <a:solidFill>
                  <a:schemeClr val="dk2"/>
                </a:solidFill>
              </a:rPr>
              <a:t>Mrežna</a:t>
            </a:r>
            <a:r>
              <a:rPr lang="en-US" dirty="0">
                <a:solidFill>
                  <a:schemeClr val="dk2"/>
                </a:solidFill>
              </a:rPr>
              <a:t> </a:t>
            </a:r>
            <a:r>
              <a:rPr lang="en-US" dirty="0" err="1">
                <a:solidFill>
                  <a:schemeClr val="dk2"/>
                </a:solidFill>
              </a:rPr>
              <a:t>stranica</a:t>
            </a:r>
            <a:r>
              <a:rPr lang="en-US" dirty="0">
                <a:solidFill>
                  <a:schemeClr val="dk2"/>
                </a:solidFill>
              </a:rPr>
              <a:t> </a:t>
            </a:r>
            <a:r>
              <a:rPr lang="en-US" dirty="0" err="1">
                <a:solidFill>
                  <a:schemeClr val="dk2"/>
                </a:solidFill>
              </a:rPr>
              <a:t>prvoga</a:t>
            </a:r>
            <a:r>
              <a:rPr lang="en-US" dirty="0">
                <a:solidFill>
                  <a:schemeClr val="dk2"/>
                </a:solidFill>
              </a:rPr>
              <a:t> </a:t>
            </a:r>
            <a:r>
              <a:rPr lang="en-US" dirty="0" err="1">
                <a:solidFill>
                  <a:schemeClr val="dk2"/>
                </a:solidFill>
              </a:rPr>
              <a:t>hrvatskoga</a:t>
            </a:r>
            <a:r>
              <a:rPr lang="en-US" dirty="0">
                <a:solidFill>
                  <a:schemeClr val="dk2"/>
                </a:solidFill>
              </a:rPr>
              <a:t> </a:t>
            </a:r>
            <a:r>
              <a:rPr lang="en-US" dirty="0" err="1">
                <a:solidFill>
                  <a:schemeClr val="dk2"/>
                </a:solidFill>
              </a:rPr>
              <a:t>neovisnoga</a:t>
            </a:r>
            <a:r>
              <a:rPr lang="en-US" dirty="0">
                <a:solidFill>
                  <a:schemeClr val="dk2"/>
                </a:solidFill>
              </a:rPr>
              <a:t> </a:t>
            </a:r>
            <a:r>
              <a:rPr lang="en-US" dirty="0" err="1">
                <a:solidFill>
                  <a:schemeClr val="dk2"/>
                </a:solidFill>
              </a:rPr>
              <a:t>agregatora</a:t>
            </a:r>
            <a:r>
              <a:rPr lang="en-US" dirty="0">
                <a:solidFill>
                  <a:schemeClr val="dk2"/>
                </a:solidFill>
              </a:rPr>
              <a:t>, </a:t>
            </a:r>
            <a:r>
              <a:rPr lang="en-US" u="sng" dirty="0">
                <a:solidFill>
                  <a:schemeClr val="dk2"/>
                </a:solidFill>
                <a:hlinkClick r:id="rId9">
                  <a:extLst>
                    <a:ext uri="{A12FA001-AC4F-418D-AE19-62706E023703}">
                      <ahyp:hlinkClr xmlns:ahyp="http://schemas.microsoft.com/office/drawing/2018/hyperlinkcolor" val="tx"/>
                    </a:ext>
                  </a:extLst>
                </a:hlinkClick>
              </a:rPr>
              <a:t>https://www.koer.com/</a:t>
            </a:r>
            <a:r>
              <a:rPr lang="en-US" dirty="0">
                <a:solidFill>
                  <a:schemeClr val="dk2"/>
                </a:solidFill>
              </a:rPr>
              <a:t> </a:t>
            </a:r>
          </a:p>
          <a:p>
            <a:pPr marL="457200" lvl="0" indent="-457200" algn="l" rtl="0">
              <a:spcBef>
                <a:spcPts val="400"/>
              </a:spcBef>
              <a:spcAft>
                <a:spcPts val="0"/>
              </a:spcAft>
              <a:buClr>
                <a:schemeClr val="dk2"/>
              </a:buClr>
              <a:buSzPts val="2000"/>
              <a:buFont typeface="Arial Narrow"/>
              <a:buAutoNum type="arabicPeriod" startAt="7"/>
            </a:pPr>
            <a:r>
              <a:rPr lang="en-US" dirty="0" err="1">
                <a:solidFill>
                  <a:schemeClr val="dk2"/>
                </a:solidFill>
              </a:rPr>
              <a:t>Popis</a:t>
            </a:r>
            <a:r>
              <a:rPr lang="en-US" dirty="0">
                <a:solidFill>
                  <a:schemeClr val="dk2"/>
                </a:solidFill>
              </a:rPr>
              <a:t> </a:t>
            </a:r>
            <a:r>
              <a:rPr lang="en-US" dirty="0" err="1">
                <a:solidFill>
                  <a:schemeClr val="dk2"/>
                </a:solidFill>
              </a:rPr>
              <a:t>važećih</a:t>
            </a:r>
            <a:r>
              <a:rPr lang="en-US" dirty="0">
                <a:solidFill>
                  <a:schemeClr val="dk2"/>
                </a:solidFill>
              </a:rPr>
              <a:t> </a:t>
            </a:r>
            <a:r>
              <a:rPr lang="en-US" dirty="0" err="1">
                <a:solidFill>
                  <a:schemeClr val="dk2"/>
                </a:solidFill>
              </a:rPr>
              <a:t>podzakonskih</a:t>
            </a:r>
            <a:r>
              <a:rPr lang="en-US" dirty="0">
                <a:solidFill>
                  <a:schemeClr val="dk2"/>
                </a:solidFill>
              </a:rPr>
              <a:t> </a:t>
            </a:r>
            <a:r>
              <a:rPr lang="en-US" dirty="0" err="1">
                <a:solidFill>
                  <a:schemeClr val="dk2"/>
                </a:solidFill>
              </a:rPr>
              <a:t>akata</a:t>
            </a:r>
            <a:r>
              <a:rPr lang="en-US" dirty="0">
                <a:solidFill>
                  <a:schemeClr val="dk2"/>
                </a:solidFill>
              </a:rPr>
              <a:t> u </a:t>
            </a:r>
            <a:r>
              <a:rPr lang="en-US" dirty="0" err="1">
                <a:solidFill>
                  <a:schemeClr val="dk2"/>
                </a:solidFill>
              </a:rPr>
              <a:t>Republici</a:t>
            </a:r>
            <a:r>
              <a:rPr lang="en-US" dirty="0">
                <a:solidFill>
                  <a:schemeClr val="dk2"/>
                </a:solidFill>
              </a:rPr>
              <a:t> </a:t>
            </a:r>
            <a:r>
              <a:rPr lang="en-US" dirty="0" err="1">
                <a:solidFill>
                  <a:schemeClr val="dk2"/>
                </a:solidFill>
              </a:rPr>
              <a:t>Hrvatskoj</a:t>
            </a:r>
            <a:r>
              <a:rPr lang="en-US" dirty="0">
                <a:solidFill>
                  <a:schemeClr val="dk2"/>
                </a:solidFill>
              </a:rPr>
              <a:t> iz </a:t>
            </a:r>
            <a:r>
              <a:rPr lang="en-US" dirty="0" err="1">
                <a:solidFill>
                  <a:schemeClr val="dk2"/>
                </a:solidFill>
              </a:rPr>
              <a:t>područja</a:t>
            </a:r>
            <a:r>
              <a:rPr lang="en-US" dirty="0">
                <a:solidFill>
                  <a:schemeClr val="dk2"/>
                </a:solidFill>
              </a:rPr>
              <a:t> </a:t>
            </a:r>
            <a:r>
              <a:rPr lang="en-US" dirty="0" err="1">
                <a:solidFill>
                  <a:schemeClr val="dk2"/>
                </a:solidFill>
              </a:rPr>
              <a:t>električne</a:t>
            </a:r>
            <a:r>
              <a:rPr lang="en-US" dirty="0">
                <a:solidFill>
                  <a:schemeClr val="dk2"/>
                </a:solidFill>
              </a:rPr>
              <a:t> </a:t>
            </a:r>
            <a:r>
              <a:rPr lang="en-US" dirty="0" err="1">
                <a:solidFill>
                  <a:schemeClr val="dk2"/>
                </a:solidFill>
              </a:rPr>
              <a:t>energije</a:t>
            </a:r>
            <a:r>
              <a:rPr lang="en-US" dirty="0">
                <a:solidFill>
                  <a:schemeClr val="dk2"/>
                </a:solidFill>
              </a:rPr>
              <a:t>, </a:t>
            </a:r>
            <a:r>
              <a:rPr lang="en-US" u="sng" dirty="0">
                <a:solidFill>
                  <a:schemeClr val="dk2"/>
                </a:solidFill>
                <a:hlinkClick r:id="rId10">
                  <a:extLst>
                    <a:ext uri="{A12FA001-AC4F-418D-AE19-62706E023703}">
                      <ahyp:hlinkClr xmlns:ahyp="http://schemas.microsoft.com/office/drawing/2018/hyperlinkcolor" val="tx"/>
                    </a:ext>
                  </a:extLst>
                </a:hlinkClick>
              </a:rPr>
              <a:t>https://www.hera.hr/hr/html/propisi_eenergija.html</a:t>
            </a:r>
            <a:r>
              <a:rPr lang="en-US" dirty="0">
                <a:solidFill>
                  <a:schemeClr val="dk2"/>
                </a:solidFill>
              </a:rPr>
              <a:t> </a:t>
            </a:r>
          </a:p>
          <a:p>
            <a:pPr marL="457200" lvl="0" indent="-457200" algn="l" rtl="0">
              <a:spcBef>
                <a:spcPts val="400"/>
              </a:spcBef>
              <a:spcAft>
                <a:spcPts val="0"/>
              </a:spcAft>
              <a:buClr>
                <a:schemeClr val="dk2"/>
              </a:buClr>
              <a:buSzPts val="2000"/>
              <a:buFont typeface="Arial Narrow"/>
              <a:buAutoNum type="arabicPeriod" startAt="7"/>
            </a:pPr>
            <a:r>
              <a:rPr lang="en-US" dirty="0" err="1">
                <a:solidFill>
                  <a:schemeClr val="dk2"/>
                </a:solidFill>
              </a:rPr>
              <a:t>Popis</a:t>
            </a:r>
            <a:r>
              <a:rPr lang="en-US" dirty="0">
                <a:solidFill>
                  <a:schemeClr val="dk2"/>
                </a:solidFill>
              </a:rPr>
              <a:t> </a:t>
            </a:r>
            <a:r>
              <a:rPr lang="en-US" dirty="0" err="1">
                <a:solidFill>
                  <a:schemeClr val="dk2"/>
                </a:solidFill>
              </a:rPr>
              <a:t>važećih</a:t>
            </a:r>
            <a:r>
              <a:rPr lang="en-US" dirty="0">
                <a:solidFill>
                  <a:schemeClr val="dk2"/>
                </a:solidFill>
              </a:rPr>
              <a:t> </a:t>
            </a:r>
            <a:r>
              <a:rPr lang="en-US" dirty="0" err="1">
                <a:solidFill>
                  <a:schemeClr val="dk2"/>
                </a:solidFill>
              </a:rPr>
              <a:t>energetskih</a:t>
            </a:r>
            <a:r>
              <a:rPr lang="en-US" dirty="0">
                <a:solidFill>
                  <a:schemeClr val="dk2"/>
                </a:solidFill>
              </a:rPr>
              <a:t> </a:t>
            </a:r>
            <a:r>
              <a:rPr lang="en-US" dirty="0" err="1">
                <a:solidFill>
                  <a:schemeClr val="dk2"/>
                </a:solidFill>
              </a:rPr>
              <a:t>zakona</a:t>
            </a:r>
            <a:r>
              <a:rPr lang="en-US" dirty="0">
                <a:solidFill>
                  <a:schemeClr val="dk2"/>
                </a:solidFill>
              </a:rPr>
              <a:t> u </a:t>
            </a:r>
            <a:r>
              <a:rPr lang="en-US" dirty="0" err="1">
                <a:solidFill>
                  <a:schemeClr val="dk2"/>
                </a:solidFill>
              </a:rPr>
              <a:t>Republici</a:t>
            </a:r>
            <a:r>
              <a:rPr lang="en-US" dirty="0">
                <a:solidFill>
                  <a:schemeClr val="dk2"/>
                </a:solidFill>
              </a:rPr>
              <a:t> </a:t>
            </a:r>
            <a:r>
              <a:rPr lang="en-US" dirty="0" err="1">
                <a:solidFill>
                  <a:schemeClr val="dk2"/>
                </a:solidFill>
              </a:rPr>
              <a:t>Hrvatskoj</a:t>
            </a:r>
            <a:r>
              <a:rPr lang="en-US" dirty="0">
                <a:solidFill>
                  <a:schemeClr val="dk2"/>
                </a:solidFill>
              </a:rPr>
              <a:t>, </a:t>
            </a:r>
            <a:r>
              <a:rPr lang="en-US" u="sng" dirty="0">
                <a:solidFill>
                  <a:schemeClr val="dk2"/>
                </a:solidFill>
                <a:hlinkClick r:id="rId11">
                  <a:extLst>
                    <a:ext uri="{A12FA001-AC4F-418D-AE19-62706E023703}">
                      <ahyp:hlinkClr xmlns:ahyp="http://schemas.microsoft.com/office/drawing/2018/hyperlinkcolor" val="tx"/>
                    </a:ext>
                  </a:extLst>
                </a:hlinkClick>
              </a:rPr>
              <a:t>https://www.hera.hr/hr/html/zakoni.html</a:t>
            </a:r>
            <a:r>
              <a:rPr lang="en-US" dirty="0">
                <a:solidFill>
                  <a:schemeClr val="dk2"/>
                </a:solidFill>
              </a:rPr>
              <a:t> </a:t>
            </a:r>
          </a:p>
          <a:p>
            <a:pPr marL="457200" lvl="0" indent="-457200" algn="l" rtl="0">
              <a:spcBef>
                <a:spcPts val="400"/>
              </a:spcBef>
              <a:spcAft>
                <a:spcPts val="0"/>
              </a:spcAft>
              <a:buClr>
                <a:schemeClr val="dk2"/>
              </a:buClr>
              <a:buSzPts val="2000"/>
              <a:buFont typeface="Arial Narrow"/>
              <a:buAutoNum type="arabicPeriod" startAt="7"/>
            </a:pPr>
            <a:r>
              <a:rPr lang="en-US" dirty="0" err="1">
                <a:solidFill>
                  <a:schemeClr val="dk2"/>
                </a:solidFill>
              </a:rPr>
              <a:t>Popis</a:t>
            </a:r>
            <a:r>
              <a:rPr lang="en-US" dirty="0">
                <a:solidFill>
                  <a:schemeClr val="dk2"/>
                </a:solidFill>
              </a:rPr>
              <a:t> </a:t>
            </a:r>
            <a:r>
              <a:rPr lang="en-US" dirty="0" err="1">
                <a:solidFill>
                  <a:schemeClr val="dk2"/>
                </a:solidFill>
              </a:rPr>
              <a:t>važećih</a:t>
            </a:r>
            <a:r>
              <a:rPr lang="en-US" dirty="0">
                <a:solidFill>
                  <a:schemeClr val="dk2"/>
                </a:solidFill>
              </a:rPr>
              <a:t> </a:t>
            </a:r>
            <a:r>
              <a:rPr lang="en-US" dirty="0" err="1">
                <a:solidFill>
                  <a:schemeClr val="dk2"/>
                </a:solidFill>
              </a:rPr>
              <a:t>direktiva</a:t>
            </a:r>
            <a:r>
              <a:rPr lang="en-US" dirty="0">
                <a:solidFill>
                  <a:schemeClr val="dk2"/>
                </a:solidFill>
              </a:rPr>
              <a:t> i </a:t>
            </a:r>
            <a:r>
              <a:rPr lang="en-US" dirty="0" err="1">
                <a:solidFill>
                  <a:schemeClr val="dk2"/>
                </a:solidFill>
              </a:rPr>
              <a:t>uredbi</a:t>
            </a:r>
            <a:r>
              <a:rPr lang="en-US" dirty="0">
                <a:solidFill>
                  <a:schemeClr val="dk2"/>
                </a:solidFill>
              </a:rPr>
              <a:t> </a:t>
            </a:r>
            <a:r>
              <a:rPr lang="en-US" dirty="0" err="1">
                <a:solidFill>
                  <a:schemeClr val="dk2"/>
                </a:solidFill>
              </a:rPr>
              <a:t>Europske</a:t>
            </a:r>
            <a:r>
              <a:rPr lang="en-US" dirty="0">
                <a:solidFill>
                  <a:schemeClr val="dk2"/>
                </a:solidFill>
              </a:rPr>
              <a:t> </a:t>
            </a:r>
            <a:r>
              <a:rPr lang="en-US" dirty="0" err="1">
                <a:solidFill>
                  <a:schemeClr val="dk2"/>
                </a:solidFill>
              </a:rPr>
              <a:t>unije</a:t>
            </a:r>
            <a:r>
              <a:rPr lang="en-US" dirty="0">
                <a:solidFill>
                  <a:schemeClr val="dk2"/>
                </a:solidFill>
              </a:rPr>
              <a:t> </a:t>
            </a:r>
            <a:r>
              <a:rPr lang="en-US" dirty="0" err="1">
                <a:solidFill>
                  <a:schemeClr val="dk2"/>
                </a:solidFill>
              </a:rPr>
              <a:t>koje</a:t>
            </a:r>
            <a:r>
              <a:rPr lang="en-US" dirty="0">
                <a:solidFill>
                  <a:schemeClr val="dk2"/>
                </a:solidFill>
              </a:rPr>
              <a:t> se </a:t>
            </a:r>
            <a:r>
              <a:rPr lang="en-US" dirty="0" err="1">
                <a:solidFill>
                  <a:schemeClr val="dk2"/>
                </a:solidFill>
              </a:rPr>
              <a:t>tiču</a:t>
            </a:r>
            <a:r>
              <a:rPr lang="en-US" dirty="0">
                <a:solidFill>
                  <a:schemeClr val="dk2"/>
                </a:solidFill>
              </a:rPr>
              <a:t> </a:t>
            </a:r>
            <a:r>
              <a:rPr lang="en-US" dirty="0" err="1">
                <a:solidFill>
                  <a:schemeClr val="dk2"/>
                </a:solidFill>
              </a:rPr>
              <a:t>energetike</a:t>
            </a:r>
            <a:r>
              <a:rPr lang="en-US" dirty="0">
                <a:solidFill>
                  <a:schemeClr val="dk2"/>
                </a:solidFill>
              </a:rPr>
              <a:t>, </a:t>
            </a:r>
            <a:r>
              <a:rPr lang="en-US" u="sng" dirty="0">
                <a:solidFill>
                  <a:schemeClr val="dk2"/>
                </a:solidFill>
                <a:hlinkClick r:id="rId12">
                  <a:extLst>
                    <a:ext uri="{A12FA001-AC4F-418D-AE19-62706E023703}">
                      <ahyp:hlinkClr xmlns:ahyp="http://schemas.microsoft.com/office/drawing/2018/hyperlinkcolor" val="tx"/>
                    </a:ext>
                  </a:extLst>
                </a:hlinkClick>
              </a:rPr>
              <a:t>https://www.hera.hr/hr/html/zakonodavstvo_eu.html</a:t>
            </a:r>
            <a:r>
              <a:rPr lang="en-US" dirty="0">
                <a:solidFill>
                  <a:schemeClr val="dk2"/>
                </a:solidFill>
              </a:rPr>
              <a:t> </a:t>
            </a:r>
          </a:p>
          <a:p>
            <a:pPr marL="457200" lvl="0" indent="-330200" algn="l" rtl="0">
              <a:spcBef>
                <a:spcPts val="400"/>
              </a:spcBef>
              <a:spcAft>
                <a:spcPts val="0"/>
              </a:spcAft>
              <a:buClr>
                <a:schemeClr val="dk1"/>
              </a:buClr>
              <a:buSzPts val="2000"/>
              <a:buFont typeface="Arial Narrow"/>
              <a:buNone/>
            </a:pPr>
            <a:endParaRPr dirty="0">
              <a:solidFill>
                <a:schemeClr val="dk2"/>
              </a:solidFill>
            </a:endParaRPr>
          </a:p>
          <a:p>
            <a:pPr marL="0" lvl="0" indent="0" algn="l" rtl="0">
              <a:spcBef>
                <a:spcPts val="400"/>
              </a:spcBef>
              <a:spcAft>
                <a:spcPts val="0"/>
              </a:spcAft>
              <a:buClr>
                <a:schemeClr val="dk1"/>
              </a:buClr>
              <a:buSzPts val="2000"/>
              <a:buNone/>
            </a:pPr>
            <a:endParaRPr dirty="0">
              <a:solidFill>
                <a:schemeClr val="dk2"/>
              </a:solidFill>
            </a:endParaRPr>
          </a:p>
          <a:p>
            <a:pPr marL="457200" lvl="0" indent="-330200" algn="l" rtl="0">
              <a:spcBef>
                <a:spcPts val="400"/>
              </a:spcBef>
              <a:spcAft>
                <a:spcPts val="0"/>
              </a:spcAft>
              <a:buClr>
                <a:schemeClr val="dk1"/>
              </a:buClr>
              <a:buSzPts val="2000"/>
              <a:buFont typeface="Arial Narrow"/>
              <a:buNone/>
            </a:pPr>
            <a:endParaRPr dirty="0">
              <a:solidFill>
                <a:schemeClr val="dk2"/>
              </a:solidFill>
            </a:endParaRPr>
          </a:p>
          <a:p>
            <a:pPr marL="457200" lvl="0" indent="-330200" algn="l" rtl="0">
              <a:spcBef>
                <a:spcPts val="400"/>
              </a:spcBef>
              <a:spcAft>
                <a:spcPts val="0"/>
              </a:spcAft>
              <a:buClr>
                <a:schemeClr val="dk1"/>
              </a:buClr>
              <a:buSzPts val="2000"/>
              <a:buFont typeface="Arial Narrow"/>
              <a:buNone/>
            </a:pPr>
            <a:endParaRPr dirty="0">
              <a:solidFill>
                <a:schemeClr val="dk2"/>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4"/>
          <p:cNvSpPr txBox="1">
            <a:spLocks noGrp="1"/>
          </p:cNvSpPr>
          <p:nvPr>
            <p:ph type="title"/>
          </p:nvPr>
        </p:nvSpPr>
        <p:spPr>
          <a:xfrm>
            <a:off x="783977" y="186397"/>
            <a:ext cx="11233248" cy="646332"/>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Clr>
                <a:schemeClr val="accent1"/>
              </a:buClr>
              <a:buSzPts val="3000"/>
              <a:buFont typeface="Arial Narrow"/>
              <a:buNone/>
            </a:pPr>
            <a:r>
              <a:rPr lang="en-US" dirty="0"/>
              <a:t>Where to find the documents</a:t>
            </a:r>
          </a:p>
        </p:txBody>
      </p:sp>
      <p:sp>
        <p:nvSpPr>
          <p:cNvPr id="90" name="Google Shape;90;p4"/>
          <p:cNvSpPr txBox="1"/>
          <p:nvPr/>
        </p:nvSpPr>
        <p:spPr>
          <a:xfrm>
            <a:off x="475634" y="910461"/>
            <a:ext cx="3460126"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dirty="0">
                <a:solidFill>
                  <a:schemeClr val="dk1"/>
                </a:solidFill>
                <a:latin typeface="Arial Narrow"/>
                <a:ea typeface="Arial Narrow"/>
                <a:cs typeface="Arial Narrow"/>
                <a:sym typeface="Arial Narrow"/>
              </a:rPr>
              <a:t>Valid and repealed (“Archive”) national</a:t>
            </a:r>
          </a:p>
          <a:p>
            <a:pPr marL="0" marR="0" lvl="0" indent="0" algn="ctr" rtl="0">
              <a:spcBef>
                <a:spcPts val="0"/>
              </a:spcBef>
              <a:spcAft>
                <a:spcPts val="0"/>
              </a:spcAft>
              <a:buNone/>
            </a:pPr>
            <a:r>
              <a:rPr lang="en-US" sz="1800" u="sng" dirty="0">
                <a:solidFill>
                  <a:schemeClr val="dk1"/>
                </a:solidFill>
                <a:latin typeface="Arial Narrow"/>
                <a:ea typeface="Arial Narrow"/>
                <a:cs typeface="Arial Narrow"/>
                <a:sym typeface="Arial Narrow"/>
                <a:hlinkClick r:id="rId3">
                  <a:extLst>
                    <a:ext uri="{A12FA001-AC4F-418D-AE19-62706E023703}">
                      <ahyp:hlinkClr xmlns:ahyp="http://schemas.microsoft.com/office/drawing/2018/hyperlinkcolor" val="tx"/>
                    </a:ext>
                  </a:extLst>
                </a:hlinkClick>
              </a:rPr>
              <a:t>https://www.hera.hr/</a:t>
            </a:r>
          </a:p>
        </p:txBody>
      </p:sp>
      <p:sp>
        <p:nvSpPr>
          <p:cNvPr id="91" name="Google Shape;91;p4"/>
          <p:cNvSpPr txBox="1"/>
          <p:nvPr/>
        </p:nvSpPr>
        <p:spPr>
          <a:xfrm>
            <a:off x="3918612" y="908720"/>
            <a:ext cx="3460127"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dirty="0">
                <a:solidFill>
                  <a:schemeClr val="dk1"/>
                </a:solidFill>
                <a:latin typeface="Arial Narrow"/>
                <a:ea typeface="Arial Narrow"/>
                <a:cs typeface="Arial Narrow"/>
                <a:sym typeface="Arial Narrow"/>
              </a:rPr>
              <a:t>Valid and repealed (“Archive”) EU legislation</a:t>
            </a:r>
          </a:p>
          <a:p>
            <a:pPr marL="0" marR="0" lvl="0" indent="0" algn="ctr" rtl="0">
              <a:spcBef>
                <a:spcPts val="0"/>
              </a:spcBef>
              <a:spcAft>
                <a:spcPts val="0"/>
              </a:spcAft>
              <a:buNone/>
            </a:pPr>
            <a:r>
              <a:rPr lang="en-US" sz="1800" u="sng" dirty="0">
                <a:solidFill>
                  <a:schemeClr val="dk1"/>
                </a:solidFill>
                <a:latin typeface="Arial Narrow"/>
                <a:ea typeface="Arial Narrow"/>
                <a:cs typeface="Arial Narrow"/>
                <a:sym typeface="Arial Narrow"/>
                <a:hlinkClick r:id="rId3">
                  <a:extLst>
                    <a:ext uri="{A12FA001-AC4F-418D-AE19-62706E023703}">
                      <ahyp:hlinkClr xmlns:ahyp="http://schemas.microsoft.com/office/drawing/2018/hyperlinkcolor" val="tx"/>
                    </a:ext>
                  </a:extLst>
                </a:hlinkClick>
              </a:rPr>
              <a:t>https://www.hera.hr/</a:t>
            </a:r>
          </a:p>
        </p:txBody>
      </p:sp>
      <p:pic>
        <p:nvPicPr>
          <p:cNvPr id="92" name="Google Shape;92;p4"/>
          <p:cNvPicPr preferRelativeResize="0"/>
          <p:nvPr/>
        </p:nvPicPr>
        <p:blipFill rotWithShape="1">
          <a:blip r:embed="rId4">
            <a:alphaModFix/>
          </a:blip>
          <a:srcRect/>
          <a:stretch/>
        </p:blipFill>
        <p:spPr>
          <a:xfrm>
            <a:off x="7536160" y="1725177"/>
            <a:ext cx="4399766" cy="4656151"/>
          </a:xfrm>
          <a:prstGeom prst="rect">
            <a:avLst/>
          </a:prstGeom>
          <a:noFill/>
          <a:ln>
            <a:noFill/>
          </a:ln>
          <a:effectLst>
            <a:outerShdw blurRad="292100" dist="139700" dir="2700000" algn="tl" rotWithShape="0">
              <a:srgbClr val="333333">
                <a:alpha val="64705"/>
              </a:srgbClr>
            </a:outerShdw>
          </a:effectLst>
        </p:spPr>
      </p:pic>
      <p:sp>
        <p:nvSpPr>
          <p:cNvPr id="93" name="Google Shape;93;p4"/>
          <p:cNvSpPr txBox="1"/>
          <p:nvPr/>
        </p:nvSpPr>
        <p:spPr>
          <a:xfrm>
            <a:off x="7752184" y="908720"/>
            <a:ext cx="3970218"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dirty="0">
                <a:solidFill>
                  <a:schemeClr val="dk1"/>
                </a:solidFill>
                <a:latin typeface="Arial Narrow"/>
                <a:ea typeface="Arial Narrow"/>
                <a:cs typeface="Arial Narrow"/>
                <a:sym typeface="Arial Narrow"/>
              </a:rPr>
              <a:t>Pre-qualification procedure and contract form</a:t>
            </a:r>
            <a:r>
              <a:rPr lang="en-US" sz="1800" u="sng" dirty="0">
                <a:solidFill>
                  <a:schemeClr val="dk1"/>
                </a:solidFill>
                <a:latin typeface="Arial Narrow"/>
                <a:ea typeface="Arial Narrow"/>
                <a:cs typeface="Arial Narrow"/>
                <a:sym typeface="Arial Narrow"/>
                <a:hlinkClick r:id="rId5">
                  <a:extLst>
                    <a:ext uri="{A12FA001-AC4F-418D-AE19-62706E023703}">
                      <ahyp:hlinkClr xmlns:ahyp="http://schemas.microsoft.com/office/drawing/2018/hyperlinkcolor" val="tx"/>
                    </a:ext>
                  </a:extLst>
                </a:hlinkClick>
              </a:rPr>
              <a:t>https://www.hops.hr/usluge-uravnotezenja</a:t>
            </a:r>
            <a:r>
              <a:rPr lang="en-US" sz="1800" dirty="0">
                <a:solidFill>
                  <a:schemeClr val="dk1"/>
                </a:solidFill>
                <a:latin typeface="Arial Narrow"/>
                <a:ea typeface="Arial Narrow"/>
                <a:cs typeface="Arial Narrow"/>
                <a:sym typeface="Arial Narrow"/>
              </a:rPr>
              <a:t> </a:t>
            </a:r>
          </a:p>
        </p:txBody>
      </p:sp>
      <p:pic>
        <p:nvPicPr>
          <p:cNvPr id="94" name="Google Shape;94;p4"/>
          <p:cNvPicPr preferRelativeResize="0"/>
          <p:nvPr/>
        </p:nvPicPr>
        <p:blipFill rotWithShape="1">
          <a:blip r:embed="rId6">
            <a:alphaModFix/>
          </a:blip>
          <a:srcRect/>
          <a:stretch/>
        </p:blipFill>
        <p:spPr>
          <a:xfrm>
            <a:off x="638929" y="1634533"/>
            <a:ext cx="3133506" cy="4631999"/>
          </a:xfrm>
          <a:prstGeom prst="rect">
            <a:avLst/>
          </a:prstGeom>
          <a:noFill/>
          <a:ln>
            <a:noFill/>
          </a:ln>
          <a:effectLst>
            <a:outerShdw blurRad="292100" dist="139700" dir="2700000" algn="tl" rotWithShape="0">
              <a:srgbClr val="333333">
                <a:alpha val="64705"/>
              </a:srgbClr>
            </a:outerShdw>
          </a:effectLst>
        </p:spPr>
      </p:pic>
      <p:pic>
        <p:nvPicPr>
          <p:cNvPr id="95" name="Google Shape;95;p4"/>
          <p:cNvPicPr preferRelativeResize="0"/>
          <p:nvPr/>
        </p:nvPicPr>
        <p:blipFill rotWithShape="1">
          <a:blip r:embed="rId7">
            <a:alphaModFix/>
          </a:blip>
          <a:srcRect/>
          <a:stretch/>
        </p:blipFill>
        <p:spPr>
          <a:xfrm>
            <a:off x="4007768" y="1700808"/>
            <a:ext cx="3327312" cy="4631997"/>
          </a:xfrm>
          <a:prstGeom prst="rect">
            <a:avLst/>
          </a:prstGeom>
          <a:noFill/>
          <a:ln>
            <a:noFill/>
          </a:ln>
          <a:effectLst>
            <a:outerShdw blurRad="292100" dist="139700" dir="2700000" algn="tl" rotWithShape="0">
              <a:srgbClr val="333333">
                <a:alpha val="64705"/>
              </a:srgbClr>
            </a:outerShdw>
          </a:effectLst>
        </p:spPr>
      </p:pic>
      <p:sp>
        <p:nvSpPr>
          <p:cNvPr id="96" name="Google Shape;96;p4"/>
          <p:cNvSpPr txBox="1"/>
          <p:nvPr/>
        </p:nvSpPr>
        <p:spPr>
          <a:xfrm>
            <a:off x="812551" y="6457782"/>
            <a:ext cx="656618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chemeClr val="dk1"/>
                </a:solidFill>
                <a:latin typeface="Arial Narrow"/>
                <a:ea typeface="Arial Narrow"/>
                <a:cs typeface="Arial Narrow"/>
                <a:sym typeface="Arial Narrow"/>
              </a:rPr>
              <a:t>HOPS– Croatian Transmission System Operator ltd.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5"/>
          <p:cNvSpPr txBox="1">
            <a:spLocks noGrp="1"/>
          </p:cNvSpPr>
          <p:nvPr>
            <p:ph type="title"/>
          </p:nvPr>
        </p:nvSpPr>
        <p:spPr>
          <a:xfrm>
            <a:off x="1006547" y="44624"/>
            <a:ext cx="10972800" cy="936104"/>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Clr>
                <a:schemeClr val="accent1"/>
              </a:buClr>
              <a:buSzPts val="3000"/>
              <a:buFont typeface="Arial Narrow"/>
              <a:buNone/>
            </a:pPr>
            <a:r>
              <a:rPr lang="en-US" i="1" dirty="0"/>
              <a:t>Framework guidelines on demand response</a:t>
            </a:r>
          </a:p>
        </p:txBody>
      </p:sp>
      <p:pic>
        <p:nvPicPr>
          <p:cNvPr id="103" name="Google Shape;103;p5"/>
          <p:cNvPicPr preferRelativeResize="0"/>
          <p:nvPr/>
        </p:nvPicPr>
        <p:blipFill rotWithShape="1">
          <a:blip r:embed="rId3">
            <a:alphaModFix/>
          </a:blip>
          <a:srcRect/>
          <a:stretch/>
        </p:blipFill>
        <p:spPr>
          <a:xfrm>
            <a:off x="1211228" y="1628801"/>
            <a:ext cx="4094514" cy="4608512"/>
          </a:xfrm>
          <a:prstGeom prst="rect">
            <a:avLst/>
          </a:prstGeom>
          <a:noFill/>
          <a:ln>
            <a:noFill/>
          </a:ln>
          <a:effectLst>
            <a:outerShdw blurRad="292100" dist="139700" dir="2700000" algn="tl" rotWithShape="0">
              <a:srgbClr val="333333">
                <a:alpha val="64705"/>
              </a:srgbClr>
            </a:outerShdw>
          </a:effectLst>
        </p:spPr>
      </p:pic>
      <p:sp>
        <p:nvSpPr>
          <p:cNvPr id="104" name="Google Shape;104;p5"/>
          <p:cNvSpPr txBox="1"/>
          <p:nvPr/>
        </p:nvSpPr>
        <p:spPr>
          <a:xfrm>
            <a:off x="1199456" y="908720"/>
            <a:ext cx="8856984"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u="sng" dirty="0">
                <a:solidFill>
                  <a:schemeClr val="dk1"/>
                </a:solidFill>
                <a:latin typeface="Arial Narrow"/>
                <a:ea typeface="Arial Narrow"/>
                <a:cs typeface="Arial Narrow"/>
                <a:sym typeface="Arial Narrow"/>
                <a:hlinkClick r:id="rId4">
                  <a:extLst>
                    <a:ext uri="{A12FA001-AC4F-418D-AE19-62706E023703}">
                      <ahyp:hlinkClr xmlns:ahyp="http://schemas.microsoft.com/office/drawing/2018/hyperlinkcolor" val="tx"/>
                    </a:ext>
                  </a:extLst>
                </a:hlinkClick>
              </a:rPr>
              <a:t>https://www.acer.europa.eu/events-and-engagement/news/acer-initiates-drafting-new-framework-guidelines-demand-response</a:t>
            </a:r>
            <a:r>
              <a:rPr lang="en-US" sz="1800" dirty="0">
                <a:solidFill>
                  <a:schemeClr val="dk1"/>
                </a:solidFill>
                <a:latin typeface="Arial Narrow"/>
                <a:ea typeface="Arial Narrow"/>
                <a:cs typeface="Arial Narrow"/>
                <a:sym typeface="Arial Narrow"/>
              </a:rPr>
              <a:t>, pristup 13. 10. 2022. </a:t>
            </a:r>
          </a:p>
        </p:txBody>
      </p:sp>
      <p:pic>
        <p:nvPicPr>
          <p:cNvPr id="105" name="Google Shape;105;p5"/>
          <p:cNvPicPr preferRelativeResize="0"/>
          <p:nvPr/>
        </p:nvPicPr>
        <p:blipFill rotWithShape="1">
          <a:blip r:embed="rId5">
            <a:alphaModFix/>
          </a:blip>
          <a:srcRect/>
          <a:stretch/>
        </p:blipFill>
        <p:spPr>
          <a:xfrm>
            <a:off x="6516705" y="1605327"/>
            <a:ext cx="3991068" cy="4705736"/>
          </a:xfrm>
          <a:prstGeom prst="rect">
            <a:avLst/>
          </a:prstGeom>
          <a:noFill/>
          <a:ln>
            <a:noFill/>
          </a:ln>
          <a:effectLst>
            <a:outerShdw blurRad="292100" dist="139700" dir="2700000" algn="tl" rotWithShape="0">
              <a:srgbClr val="333333">
                <a:alpha val="64705"/>
              </a:srgbClr>
            </a:outerShdw>
          </a:effectLst>
        </p:spPr>
      </p:pic>
      <p:sp>
        <p:nvSpPr>
          <p:cNvPr id="106" name="Google Shape;106;p5"/>
          <p:cNvSpPr/>
          <p:nvPr/>
        </p:nvSpPr>
        <p:spPr>
          <a:xfrm>
            <a:off x="3143672" y="3861048"/>
            <a:ext cx="2162070" cy="2450015"/>
          </a:xfrm>
          <a:prstGeom prst="rect">
            <a:avLst/>
          </a:prstGeom>
          <a:noFill/>
          <a:ln w="381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rial Narrow"/>
              <a:ea typeface="Arial Narrow"/>
              <a:cs typeface="Arial Narrow"/>
              <a:sym typeface="Arial Narrow"/>
            </a:endParaRPr>
          </a:p>
        </p:txBody>
      </p:sp>
      <p:sp>
        <p:nvSpPr>
          <p:cNvPr id="107" name="Google Shape;107;p5"/>
          <p:cNvSpPr/>
          <p:nvPr/>
        </p:nvSpPr>
        <p:spPr>
          <a:xfrm rot="-7965760">
            <a:off x="5819967" y="3926653"/>
            <a:ext cx="188502" cy="1640733"/>
          </a:xfrm>
          <a:prstGeom prst="downArrow">
            <a:avLst>
              <a:gd name="adj1" fmla="val 50000"/>
              <a:gd name="adj2" fmla="val 50000"/>
            </a:avLst>
          </a:prstGeom>
          <a:solidFill>
            <a:srgbClr val="FF0000"/>
          </a:solidFill>
          <a:ln w="25400" cap="flat" cmpd="sng">
            <a:solidFill>
              <a:srgbClr val="8E1D1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rial Narrow"/>
              <a:ea typeface="Arial Narrow"/>
              <a:cs typeface="Arial Narrow"/>
              <a:sym typeface="Arial Narrow"/>
            </a:endParaRPr>
          </a:p>
        </p:txBody>
      </p:sp>
      <p:sp>
        <p:nvSpPr>
          <p:cNvPr id="108" name="Google Shape;108;p5"/>
          <p:cNvSpPr txBox="1"/>
          <p:nvPr/>
        </p:nvSpPr>
        <p:spPr>
          <a:xfrm>
            <a:off x="695400" y="6444044"/>
            <a:ext cx="656618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chemeClr val="dk1"/>
                </a:solidFill>
                <a:latin typeface="Arial Narrow"/>
                <a:ea typeface="Arial Narrow"/>
                <a:cs typeface="Arial Narrow"/>
                <a:sym typeface="Arial Narrow"/>
              </a:rPr>
              <a:t>ACER – Agency for Energy Regulators Cooperation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p6"/>
          <p:cNvSpPr txBox="1">
            <a:spLocks noGrp="1"/>
          </p:cNvSpPr>
          <p:nvPr>
            <p:ph type="title"/>
          </p:nvPr>
        </p:nvSpPr>
        <p:spPr>
          <a:xfrm>
            <a:off x="1006547" y="-99392"/>
            <a:ext cx="10972800" cy="1368152"/>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Clr>
                <a:schemeClr val="accent1"/>
              </a:buClr>
              <a:buSzPts val="3000"/>
              <a:buFont typeface="Arial Narrow"/>
              <a:buNone/>
            </a:pPr>
            <a:r>
              <a:rPr lang="en-US" dirty="0"/>
              <a:t>What is aggregation, who are aggregators and independent aggregator</a:t>
            </a:r>
          </a:p>
        </p:txBody>
      </p:sp>
      <p:grpSp>
        <p:nvGrpSpPr>
          <p:cNvPr id="114" name="Google Shape;114;p6"/>
          <p:cNvGrpSpPr/>
          <p:nvPr/>
        </p:nvGrpSpPr>
        <p:grpSpPr>
          <a:xfrm>
            <a:off x="1008063" y="1300847"/>
            <a:ext cx="10896849" cy="5019337"/>
            <a:chOff x="0" y="32087"/>
            <a:chExt cx="10896849" cy="5019337"/>
          </a:xfrm>
        </p:grpSpPr>
        <p:sp>
          <p:nvSpPr>
            <p:cNvPr id="115" name="Google Shape;115;p6"/>
            <p:cNvSpPr/>
            <p:nvPr/>
          </p:nvSpPr>
          <p:spPr>
            <a:xfrm>
              <a:off x="47374" y="32087"/>
              <a:ext cx="2741365" cy="255915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6" name="Google Shape;116;p6"/>
            <p:cNvSpPr txBox="1"/>
            <p:nvPr/>
          </p:nvSpPr>
          <p:spPr>
            <a:xfrm>
              <a:off x="47374" y="32087"/>
              <a:ext cx="2741365" cy="2559150"/>
            </a:xfrm>
            <a:prstGeom prst="rect">
              <a:avLst/>
            </a:prstGeom>
            <a:noFill/>
            <a:ln>
              <a:noFill/>
            </a:ln>
          </p:spPr>
          <p:txBody>
            <a:bodyPr spcFirstLastPara="1" wrap="square" lIns="192000" tIns="68575" rIns="192000" bIns="68575" anchor="ctr" anchorCtr="0">
              <a:noAutofit/>
            </a:bodyPr>
            <a:lstStyle/>
            <a:p>
              <a:pPr marL="0" marR="0" lvl="0" indent="0" algn="ctr" rtl="0">
                <a:lnSpc>
                  <a:spcPct val="90000"/>
                </a:lnSpc>
                <a:spcBef>
                  <a:spcPts val="0"/>
                </a:spcBef>
                <a:spcAft>
                  <a:spcPts val="0"/>
                </a:spcAft>
                <a:buClr>
                  <a:schemeClr val="dk1"/>
                </a:buClr>
                <a:buSzPts val="2700"/>
                <a:buFont typeface="Arial Narrow"/>
                <a:buNone/>
              </a:pPr>
              <a:r>
                <a:rPr lang="en-US" sz="2700" dirty="0">
                  <a:solidFill>
                    <a:schemeClr val="dk1"/>
                  </a:solidFill>
                  <a:latin typeface="Arial Narrow"/>
                  <a:ea typeface="Arial Narrow"/>
                  <a:cs typeface="Arial Narrow"/>
                  <a:sym typeface="Arial Narrow"/>
                </a:rPr>
                <a:t>Directive 2019/ 944 and Regulation 2019 / 943  </a:t>
              </a:r>
            </a:p>
          </p:txBody>
        </p:sp>
        <p:sp>
          <p:nvSpPr>
            <p:cNvPr id="117" name="Google Shape;117;p6"/>
            <p:cNvSpPr/>
            <p:nvPr/>
          </p:nvSpPr>
          <p:spPr>
            <a:xfrm>
              <a:off x="2788740" y="144094"/>
              <a:ext cx="546676" cy="2335136"/>
            </a:xfrm>
            <a:prstGeom prst="leftBrace">
              <a:avLst>
                <a:gd name="adj1" fmla="val 35000"/>
                <a:gd name="adj2" fmla="val 50000"/>
              </a:avLst>
            </a:prstGeom>
            <a:noFill/>
            <a:ln w="25400" cap="flat" cmpd="sng">
              <a:solidFill>
                <a:srgbClr val="9A1C1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8" name="Google Shape;118;p6"/>
            <p:cNvSpPr/>
            <p:nvPr/>
          </p:nvSpPr>
          <p:spPr>
            <a:xfrm>
              <a:off x="3554087" y="96370"/>
              <a:ext cx="7342762" cy="2430584"/>
            </a:xfrm>
            <a:prstGeom prst="rect">
              <a:avLst/>
            </a:prstGeom>
            <a:solidFill>
              <a:srgbClr val="C32516"/>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9" name="Google Shape;119;p6"/>
            <p:cNvSpPr txBox="1"/>
            <p:nvPr/>
          </p:nvSpPr>
          <p:spPr>
            <a:xfrm>
              <a:off x="3554087" y="96370"/>
              <a:ext cx="7342762" cy="2430584"/>
            </a:xfrm>
            <a:prstGeom prst="rect">
              <a:avLst/>
            </a:prstGeom>
            <a:noFill/>
            <a:ln>
              <a:noFill/>
            </a:ln>
          </p:spPr>
          <p:txBody>
            <a:bodyPr spcFirstLastPara="1" wrap="square" lIns="102850" tIns="102850" rIns="102850" bIns="102850" anchor="ctr" anchorCtr="0">
              <a:noAutofit/>
            </a:bodyPr>
            <a:lstStyle/>
            <a:p>
              <a:pPr marL="228600" marR="0" lvl="1" indent="-228600" algn="l" rtl="0">
                <a:lnSpc>
                  <a:spcPct val="90000"/>
                </a:lnSpc>
                <a:spcBef>
                  <a:spcPts val="0"/>
                </a:spcBef>
                <a:spcAft>
                  <a:spcPts val="0"/>
                </a:spcAft>
                <a:buClr>
                  <a:schemeClr val="lt1"/>
                </a:buClr>
                <a:buSzPts val="2700"/>
                <a:buFont typeface="Arial Narrow"/>
                <a:buChar char="•"/>
              </a:pPr>
              <a:r>
                <a:rPr lang="en-US" sz="2700" b="0" i="0" u="none" strike="noStrike" cap="none" dirty="0">
                  <a:solidFill>
                    <a:schemeClr val="lt1"/>
                  </a:solidFill>
                  <a:latin typeface="Arial Narrow"/>
                  <a:ea typeface="Arial Narrow"/>
                  <a:cs typeface="Arial Narrow"/>
                  <a:sym typeface="Arial Narrow"/>
                </a:rPr>
                <a:t>“Aggregation” is the function carried out by a physical or legal person by combining loads of a number of buyers or electricity generated for sale, purchase or auction at any electricity market.</a:t>
              </a:r>
            </a:p>
          </p:txBody>
        </p:sp>
        <p:sp>
          <p:nvSpPr>
            <p:cNvPr id="120" name="Google Shape;120;p6"/>
            <p:cNvSpPr/>
            <p:nvPr/>
          </p:nvSpPr>
          <p:spPr>
            <a:xfrm>
              <a:off x="47374" y="2783966"/>
              <a:ext cx="2255030" cy="871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1" name="Google Shape;121;p6"/>
            <p:cNvSpPr txBox="1"/>
            <p:nvPr/>
          </p:nvSpPr>
          <p:spPr>
            <a:xfrm>
              <a:off x="47374" y="2783966"/>
              <a:ext cx="2255030" cy="871200"/>
            </a:xfrm>
            <a:prstGeom prst="rect">
              <a:avLst/>
            </a:prstGeom>
            <a:noFill/>
            <a:ln>
              <a:noFill/>
            </a:ln>
          </p:spPr>
          <p:txBody>
            <a:bodyPr spcFirstLastPara="1" wrap="square" lIns="192000" tIns="68575" rIns="192000" bIns="68575" anchor="ctr" anchorCtr="0">
              <a:noAutofit/>
            </a:bodyPr>
            <a:lstStyle/>
            <a:p>
              <a:pPr marL="0" marR="0" lvl="0" indent="0" algn="r" rtl="0">
                <a:lnSpc>
                  <a:spcPct val="90000"/>
                </a:lnSpc>
                <a:spcBef>
                  <a:spcPts val="0"/>
                </a:spcBef>
                <a:spcAft>
                  <a:spcPts val="0"/>
                </a:spcAft>
                <a:buClr>
                  <a:schemeClr val="dk1"/>
                </a:buClr>
                <a:buSzPts val="2700"/>
                <a:buFont typeface="Arial Narrow"/>
                <a:buNone/>
              </a:pPr>
              <a:endParaRPr sz="2700" dirty="0">
                <a:solidFill>
                  <a:schemeClr val="dk1"/>
                </a:solidFill>
                <a:latin typeface="Arial Narrow"/>
                <a:ea typeface="Arial Narrow"/>
                <a:cs typeface="Arial Narrow"/>
                <a:sym typeface="Arial Narrow"/>
              </a:endParaRPr>
            </a:p>
          </p:txBody>
        </p:sp>
        <p:sp>
          <p:nvSpPr>
            <p:cNvPr id="122" name="Google Shape;122;p6"/>
            <p:cNvSpPr/>
            <p:nvPr/>
          </p:nvSpPr>
          <p:spPr>
            <a:xfrm>
              <a:off x="2798107" y="2815529"/>
              <a:ext cx="547211" cy="897975"/>
            </a:xfrm>
            <a:prstGeom prst="leftBrace">
              <a:avLst>
                <a:gd name="adj1" fmla="val 35000"/>
                <a:gd name="adj2" fmla="val 50000"/>
              </a:avLst>
            </a:prstGeom>
            <a:noFill/>
            <a:ln w="25400" cap="flat" cmpd="sng">
              <a:solidFill>
                <a:srgbClr val="9A1C1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3" name="Google Shape;123;p6"/>
            <p:cNvSpPr/>
            <p:nvPr/>
          </p:nvSpPr>
          <p:spPr>
            <a:xfrm>
              <a:off x="3571374" y="2747196"/>
              <a:ext cx="7283259" cy="939857"/>
            </a:xfrm>
            <a:prstGeom prst="rect">
              <a:avLst/>
            </a:prstGeom>
            <a:solidFill>
              <a:srgbClr val="C32516"/>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4" name="Google Shape;124;p6"/>
            <p:cNvSpPr txBox="1"/>
            <p:nvPr/>
          </p:nvSpPr>
          <p:spPr>
            <a:xfrm>
              <a:off x="3571374" y="2747196"/>
              <a:ext cx="7283259" cy="939857"/>
            </a:xfrm>
            <a:prstGeom prst="rect">
              <a:avLst/>
            </a:prstGeom>
            <a:noFill/>
            <a:ln>
              <a:noFill/>
            </a:ln>
          </p:spPr>
          <p:txBody>
            <a:bodyPr spcFirstLastPara="1" wrap="square" lIns="102850" tIns="102850" rIns="102850" bIns="102850" anchor="ctr" anchorCtr="0">
              <a:noAutofit/>
            </a:bodyPr>
            <a:lstStyle/>
            <a:p>
              <a:pPr marL="228600" marR="0" lvl="1" indent="-228600" algn="l" rtl="0">
                <a:lnSpc>
                  <a:spcPct val="90000"/>
                </a:lnSpc>
                <a:spcBef>
                  <a:spcPts val="0"/>
                </a:spcBef>
                <a:spcAft>
                  <a:spcPts val="0"/>
                </a:spcAft>
                <a:buClr>
                  <a:schemeClr val="lt1"/>
                </a:buClr>
                <a:buSzPts val="2700"/>
                <a:buFont typeface="Arial Narrow"/>
                <a:buChar char="•"/>
              </a:pPr>
              <a:r>
                <a:rPr lang="en-US" sz="2700" b="0" i="0" u="none" strike="noStrike" cap="none" dirty="0">
                  <a:solidFill>
                    <a:schemeClr val="lt1"/>
                  </a:solidFill>
                  <a:latin typeface="Arial Narrow"/>
                  <a:ea typeface="Arial Narrow"/>
                  <a:cs typeface="Arial Narrow"/>
                  <a:sym typeface="Arial Narrow"/>
                </a:rPr>
                <a:t>“Aggregator” is a participant in the market who offers the services of aggregation.</a:t>
              </a:r>
            </a:p>
          </p:txBody>
        </p:sp>
        <p:sp>
          <p:nvSpPr>
            <p:cNvPr id="125" name="Google Shape;125;p6"/>
            <p:cNvSpPr/>
            <p:nvPr/>
          </p:nvSpPr>
          <p:spPr>
            <a:xfrm>
              <a:off x="0" y="3879982"/>
              <a:ext cx="2736056" cy="1171442"/>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6" name="Google Shape;126;p6"/>
            <p:cNvSpPr txBox="1"/>
            <p:nvPr/>
          </p:nvSpPr>
          <p:spPr>
            <a:xfrm>
              <a:off x="0" y="3879982"/>
              <a:ext cx="2736056" cy="1171442"/>
            </a:xfrm>
            <a:prstGeom prst="rect">
              <a:avLst/>
            </a:prstGeom>
            <a:noFill/>
            <a:ln>
              <a:noFill/>
            </a:ln>
          </p:spPr>
          <p:txBody>
            <a:bodyPr spcFirstLastPara="1" wrap="square" lIns="192000" tIns="68575" rIns="192000" bIns="68575" anchor="ctr" anchorCtr="0">
              <a:noAutofit/>
            </a:bodyPr>
            <a:lstStyle/>
            <a:p>
              <a:pPr marL="0" marR="0" lvl="0" indent="0" algn="r" rtl="0">
                <a:lnSpc>
                  <a:spcPct val="90000"/>
                </a:lnSpc>
                <a:spcBef>
                  <a:spcPts val="0"/>
                </a:spcBef>
                <a:spcAft>
                  <a:spcPts val="0"/>
                </a:spcAft>
                <a:buClr>
                  <a:schemeClr val="dk1"/>
                </a:buClr>
                <a:buSzPts val="2700"/>
                <a:buFont typeface="Arial Narrow"/>
                <a:buNone/>
              </a:pPr>
              <a:r>
                <a:rPr lang="en-US" sz="2700" dirty="0">
                  <a:solidFill>
                    <a:schemeClr val="dk1"/>
                  </a:solidFill>
                  <a:latin typeface="Arial Narrow"/>
                  <a:ea typeface="Arial Narrow"/>
                  <a:cs typeface="Arial Narrow"/>
                  <a:sym typeface="Arial Narrow"/>
                </a:rPr>
                <a:t>Directive 2019/944 </a:t>
              </a:r>
            </a:p>
          </p:txBody>
        </p:sp>
        <p:sp>
          <p:nvSpPr>
            <p:cNvPr id="127" name="Google Shape;127;p6"/>
            <p:cNvSpPr/>
            <p:nvPr/>
          </p:nvSpPr>
          <p:spPr>
            <a:xfrm>
              <a:off x="2783682" y="3899317"/>
              <a:ext cx="547211" cy="945968"/>
            </a:xfrm>
            <a:prstGeom prst="leftBrace">
              <a:avLst>
                <a:gd name="adj1" fmla="val 35000"/>
                <a:gd name="adj2" fmla="val 50000"/>
              </a:avLst>
            </a:prstGeom>
            <a:noFill/>
            <a:ln w="25400" cap="flat" cmpd="sng">
              <a:solidFill>
                <a:srgbClr val="9A1C1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128" name="Google Shape;128;p6"/>
          <p:cNvGrpSpPr/>
          <p:nvPr/>
        </p:nvGrpSpPr>
        <p:grpSpPr>
          <a:xfrm>
            <a:off x="4595652" y="5168081"/>
            <a:ext cx="7300692" cy="894300"/>
            <a:chOff x="3560529" y="2004180"/>
            <a:chExt cx="7200800" cy="1168200"/>
          </a:xfrm>
        </p:grpSpPr>
        <p:sp>
          <p:nvSpPr>
            <p:cNvPr id="129" name="Google Shape;129;p6"/>
            <p:cNvSpPr/>
            <p:nvPr/>
          </p:nvSpPr>
          <p:spPr>
            <a:xfrm>
              <a:off x="3560529" y="2004180"/>
              <a:ext cx="7200800" cy="1168200"/>
            </a:xfrm>
            <a:prstGeom prst="rect">
              <a:avLst/>
            </a:prstGeom>
            <a:solidFill>
              <a:srgbClr val="C32516"/>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0" name="Google Shape;130;p6"/>
            <p:cNvSpPr txBox="1"/>
            <p:nvPr/>
          </p:nvSpPr>
          <p:spPr>
            <a:xfrm>
              <a:off x="3560529" y="2650850"/>
              <a:ext cx="7044964" cy="521530"/>
            </a:xfrm>
            <a:prstGeom prst="rect">
              <a:avLst/>
            </a:prstGeom>
            <a:noFill/>
            <a:ln>
              <a:noFill/>
            </a:ln>
          </p:spPr>
          <p:txBody>
            <a:bodyPr spcFirstLastPara="1" wrap="square" lIns="121900" tIns="121900" rIns="121900" bIns="121900" anchor="ctr" anchorCtr="0">
              <a:noAutofit/>
            </a:bodyPr>
            <a:lstStyle/>
            <a:p>
              <a:pPr marL="285750" marR="0" lvl="1" indent="-285750" algn="l" rtl="0">
                <a:lnSpc>
                  <a:spcPct val="90000"/>
                </a:lnSpc>
                <a:spcBef>
                  <a:spcPts val="0"/>
                </a:spcBef>
                <a:spcAft>
                  <a:spcPts val="0"/>
                </a:spcAft>
                <a:buClr>
                  <a:schemeClr val="lt1"/>
                </a:buClr>
                <a:buSzPts val="2500"/>
                <a:buFont typeface="Arial Narrow"/>
                <a:buChar char="•"/>
              </a:pPr>
              <a:r>
                <a:rPr lang="en-US" sz="2500" b="0" i="0" u="none" strike="noStrike" cap="none" dirty="0">
                  <a:solidFill>
                    <a:schemeClr val="lt1"/>
                  </a:solidFill>
                  <a:latin typeface="Arial Narrow"/>
                  <a:ea typeface="Arial Narrow"/>
                  <a:cs typeface="Arial Narrow"/>
                  <a:sym typeface="Arial Narrow"/>
                </a:rPr>
                <a:t>“Independent aggregator” is a market participant who offers aggregation services and is not linked to the buyer’s supplier;</a:t>
              </a:r>
            </a:p>
            <a:p>
              <a:pPr marL="285750" marR="0" lvl="1" indent="-82550" algn="l" rtl="0">
                <a:lnSpc>
                  <a:spcPct val="90000"/>
                </a:lnSpc>
                <a:spcBef>
                  <a:spcPts val="375"/>
                </a:spcBef>
                <a:spcAft>
                  <a:spcPts val="0"/>
                </a:spcAft>
                <a:buClr>
                  <a:schemeClr val="dk1"/>
                </a:buClr>
                <a:buSzPts val="3200"/>
                <a:buFont typeface="Arial Narrow"/>
                <a:buNone/>
              </a:pPr>
              <a:endParaRPr sz="3200" b="0" i="0" u="none" strike="noStrike" cap="none" dirty="0">
                <a:solidFill>
                  <a:schemeClr val="lt1"/>
                </a:solidFill>
                <a:latin typeface="Arial Narrow"/>
                <a:ea typeface="Arial Narrow"/>
                <a:cs typeface="Arial Narrow"/>
                <a:sym typeface="Arial Narrow"/>
              </a:endParaRPr>
            </a:p>
          </p:txBody>
        </p:sp>
      </p:grpSp>
      <p:grpSp>
        <p:nvGrpSpPr>
          <p:cNvPr id="131" name="Google Shape;131;p6"/>
          <p:cNvGrpSpPr/>
          <p:nvPr/>
        </p:nvGrpSpPr>
        <p:grpSpPr>
          <a:xfrm>
            <a:off x="551384" y="3943945"/>
            <a:ext cx="3312368" cy="1038324"/>
            <a:chOff x="-216024" y="3913781"/>
            <a:chExt cx="3312368" cy="1038324"/>
          </a:xfrm>
        </p:grpSpPr>
        <p:sp>
          <p:nvSpPr>
            <p:cNvPr id="132" name="Google Shape;132;p6"/>
            <p:cNvSpPr/>
            <p:nvPr/>
          </p:nvSpPr>
          <p:spPr>
            <a:xfrm>
              <a:off x="0" y="3913781"/>
              <a:ext cx="2736056" cy="1038324"/>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3" name="Google Shape;133;p6"/>
            <p:cNvSpPr txBox="1"/>
            <p:nvPr/>
          </p:nvSpPr>
          <p:spPr>
            <a:xfrm>
              <a:off x="-216024" y="3913781"/>
              <a:ext cx="3312368" cy="1038324"/>
            </a:xfrm>
            <a:prstGeom prst="rect">
              <a:avLst/>
            </a:prstGeom>
            <a:noFill/>
            <a:ln>
              <a:noFill/>
            </a:ln>
          </p:spPr>
          <p:txBody>
            <a:bodyPr spcFirstLastPara="1" wrap="square" lIns="177800" tIns="63500" rIns="177800" bIns="63500" anchor="ctr" anchorCtr="0">
              <a:noAutofit/>
            </a:bodyPr>
            <a:lstStyle/>
            <a:p>
              <a:pPr marL="0" marR="0" lvl="0" indent="0" algn="ctr" rtl="0">
                <a:lnSpc>
                  <a:spcPct val="90000"/>
                </a:lnSpc>
                <a:spcBef>
                  <a:spcPts val="0"/>
                </a:spcBef>
                <a:spcAft>
                  <a:spcPts val="0"/>
                </a:spcAft>
                <a:buNone/>
              </a:pPr>
              <a:r>
                <a:rPr lang="en-US" sz="2500" dirty="0">
                  <a:solidFill>
                    <a:schemeClr val="dk1"/>
                  </a:solidFill>
                  <a:latin typeface="Arial Narrow"/>
                  <a:ea typeface="Arial Narrow"/>
                  <a:cs typeface="Arial Narrow"/>
                  <a:sym typeface="Arial Narrow"/>
                </a:rPr>
                <a:t>Law on Electricity Energy Market (“Official Gazette” No. 111/21)</a:t>
              </a:r>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5E8E92-21FC-274A-97D0-612EC54CCFE7}"/>
              </a:ext>
            </a:extLst>
          </p:cNvPr>
          <p:cNvSpPr>
            <a:spLocks noGrp="1"/>
          </p:cNvSpPr>
          <p:nvPr>
            <p:ph type="title"/>
          </p:nvPr>
        </p:nvSpPr>
        <p:spPr>
          <a:xfrm>
            <a:off x="623392" y="44624"/>
            <a:ext cx="10166588" cy="1015589"/>
          </a:xfrm>
        </p:spPr>
        <p:txBody>
          <a:bodyPr/>
          <a:lstStyle/>
          <a:p>
            <a:r>
              <a:rPr lang="en-AU" dirty="0"/>
              <a:t>What is sometimes considered as „</a:t>
            </a:r>
            <a:r>
              <a:rPr lang="en-AU" i="1" dirty="0"/>
              <a:t>aggregator</a:t>
            </a:r>
            <a:r>
              <a:rPr lang="en-AU" dirty="0"/>
              <a:t>” and what is aggregator in</a:t>
            </a:r>
            <a:r>
              <a:rPr lang="hr-HR" dirty="0"/>
              <a:t> general</a:t>
            </a:r>
            <a:endParaRPr lang="en-AU" dirty="0"/>
          </a:p>
        </p:txBody>
      </p:sp>
      <p:sp>
        <p:nvSpPr>
          <p:cNvPr id="12" name="TextBox 11">
            <a:extLst>
              <a:ext uri="{FF2B5EF4-FFF2-40B4-BE49-F238E27FC236}">
                <a16:creationId xmlns:a16="http://schemas.microsoft.com/office/drawing/2014/main" id="{C9985845-7B5C-5FF2-605F-9FC976DA731E}"/>
              </a:ext>
            </a:extLst>
          </p:cNvPr>
          <p:cNvSpPr txBox="1"/>
          <p:nvPr/>
        </p:nvSpPr>
        <p:spPr>
          <a:xfrm>
            <a:off x="628810" y="6048729"/>
            <a:ext cx="6566188" cy="646331"/>
          </a:xfrm>
          <a:prstGeom prst="rect">
            <a:avLst/>
          </a:prstGeom>
          <a:noFill/>
        </p:spPr>
        <p:txBody>
          <a:bodyPr wrap="square" rtlCol="0">
            <a:spAutoFit/>
          </a:bodyPr>
          <a:lstStyle/>
          <a:p>
            <a:r>
              <a:rPr lang="hr-HR" dirty="0"/>
              <a:t>TSO – </a:t>
            </a:r>
            <a:r>
              <a:rPr lang="en-AU" dirty="0"/>
              <a:t>transmission</a:t>
            </a:r>
            <a:r>
              <a:rPr lang="hr-HR" dirty="0"/>
              <a:t> system operator</a:t>
            </a:r>
          </a:p>
          <a:p>
            <a:r>
              <a:rPr lang="hr-HR" dirty="0"/>
              <a:t>DSO – </a:t>
            </a:r>
            <a:r>
              <a:rPr lang="en-AU" dirty="0"/>
              <a:t>distribution system operator</a:t>
            </a:r>
          </a:p>
        </p:txBody>
      </p:sp>
      <p:pic>
        <p:nvPicPr>
          <p:cNvPr id="14" name="Picture 13">
            <a:extLst>
              <a:ext uri="{FF2B5EF4-FFF2-40B4-BE49-F238E27FC236}">
                <a16:creationId xmlns:a16="http://schemas.microsoft.com/office/drawing/2014/main" id="{624FAC20-9F8B-15C0-BA3E-84E2F83CAD7F}"/>
              </a:ext>
            </a:extLst>
          </p:cNvPr>
          <p:cNvPicPr>
            <a:picLocks noChangeAspect="1"/>
          </p:cNvPicPr>
          <p:nvPr/>
        </p:nvPicPr>
        <p:blipFill rotWithShape="1">
          <a:blip r:embed="rId3"/>
          <a:srcRect b="13661"/>
          <a:stretch/>
        </p:blipFill>
        <p:spPr>
          <a:xfrm>
            <a:off x="7194998" y="1844824"/>
            <a:ext cx="4886544" cy="2304256"/>
          </a:xfrm>
          <a:prstGeom prst="rect">
            <a:avLst/>
          </a:prstGeom>
        </p:spPr>
      </p:pic>
      <p:sp>
        <p:nvSpPr>
          <p:cNvPr id="15" name="TextBox 14">
            <a:extLst>
              <a:ext uri="{FF2B5EF4-FFF2-40B4-BE49-F238E27FC236}">
                <a16:creationId xmlns:a16="http://schemas.microsoft.com/office/drawing/2014/main" id="{1B326E8B-89B3-6D95-58C6-7424153E1CF2}"/>
              </a:ext>
            </a:extLst>
          </p:cNvPr>
          <p:cNvSpPr txBox="1"/>
          <p:nvPr/>
        </p:nvSpPr>
        <p:spPr>
          <a:xfrm>
            <a:off x="7472739" y="4293096"/>
            <a:ext cx="4598512" cy="1015663"/>
          </a:xfrm>
          <a:prstGeom prst="rect">
            <a:avLst/>
          </a:prstGeom>
          <a:noFill/>
        </p:spPr>
        <p:txBody>
          <a:bodyPr wrap="square" rtlCol="0">
            <a:spAutoFit/>
          </a:bodyPr>
          <a:lstStyle/>
          <a:p>
            <a:r>
              <a:rPr lang="en-AU" sz="1200" dirty="0"/>
              <a:t>Source for the figure above</a:t>
            </a:r>
            <a:r>
              <a:rPr lang="hr-HR" sz="1200" dirty="0"/>
              <a:t>: Antun Andrić, Dalibor </a:t>
            </a:r>
            <a:r>
              <a:rPr lang="hr-HR" sz="1200" dirty="0" err="1"/>
              <a:t>Sipl</a:t>
            </a:r>
            <a:r>
              <a:rPr lang="hr-HR" sz="1200" dirty="0"/>
              <a:t>, Tonči Tadin, Josipa Jurjević, PILOT PROJEKT UPRAVLJANJA POTROŠNJOM – ISKUSTVA I DALJNJI RAZVOJ, HRO CIGRÉ, 2018., </a:t>
            </a:r>
            <a:r>
              <a:rPr lang="hr-HR" sz="1200" dirty="0">
                <a:solidFill>
                  <a:schemeClr val="tx2"/>
                </a:solidFill>
                <a:hlinkClick r:id="rId4"/>
              </a:rPr>
              <a:t>https://hro-cigre.hr/wp-content/uploads/2020/04/2-15-1.pdf</a:t>
            </a:r>
            <a:r>
              <a:rPr lang="hr-HR" sz="1200" dirty="0">
                <a:solidFill>
                  <a:schemeClr val="tx2"/>
                </a:solidFill>
              </a:rPr>
              <a:t>  </a:t>
            </a:r>
          </a:p>
          <a:p>
            <a:endParaRPr lang="hr-HR" sz="1200" dirty="0"/>
          </a:p>
        </p:txBody>
      </p:sp>
      <p:pic>
        <p:nvPicPr>
          <p:cNvPr id="9" name="Picture 8">
            <a:extLst>
              <a:ext uri="{FF2B5EF4-FFF2-40B4-BE49-F238E27FC236}">
                <a16:creationId xmlns:a16="http://schemas.microsoft.com/office/drawing/2014/main" id="{2BF8E25C-5F96-8B5E-1D87-3C78C95E16C1}"/>
              </a:ext>
            </a:extLst>
          </p:cNvPr>
          <p:cNvPicPr>
            <a:picLocks noChangeAspect="1"/>
          </p:cNvPicPr>
          <p:nvPr/>
        </p:nvPicPr>
        <p:blipFill>
          <a:blip r:embed="rId5"/>
          <a:stretch>
            <a:fillRect/>
          </a:stretch>
        </p:blipFill>
        <p:spPr>
          <a:xfrm>
            <a:off x="479376" y="1202620"/>
            <a:ext cx="6566189" cy="4826931"/>
          </a:xfrm>
          <a:prstGeom prst="rect">
            <a:avLst/>
          </a:prstGeom>
        </p:spPr>
      </p:pic>
    </p:spTree>
    <p:extLst>
      <p:ext uri="{BB962C8B-B14F-4D97-AF65-F5344CB8AC3E}">
        <p14:creationId xmlns:p14="http://schemas.microsoft.com/office/powerpoint/2010/main" val="19733328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A182B5-CB78-358A-0471-B50523B81E24}"/>
              </a:ext>
            </a:extLst>
          </p:cNvPr>
          <p:cNvSpPr>
            <a:spLocks noGrp="1"/>
          </p:cNvSpPr>
          <p:nvPr>
            <p:ph type="title"/>
          </p:nvPr>
        </p:nvSpPr>
        <p:spPr>
          <a:xfrm>
            <a:off x="911424" y="116632"/>
            <a:ext cx="10972800" cy="936104"/>
          </a:xfrm>
        </p:spPr>
        <p:txBody>
          <a:bodyPr/>
          <a:lstStyle/>
          <a:p>
            <a:r>
              <a:rPr lang="en-AU" dirty="0"/>
              <a:t>Target model for balancing of the European EES which would enable profit on cross-zonal exchange of balancing energy and FCR (flexibility)</a:t>
            </a:r>
          </a:p>
        </p:txBody>
      </p:sp>
      <p:sp>
        <p:nvSpPr>
          <p:cNvPr id="6" name="TextBox 5">
            <a:extLst>
              <a:ext uri="{FF2B5EF4-FFF2-40B4-BE49-F238E27FC236}">
                <a16:creationId xmlns:a16="http://schemas.microsoft.com/office/drawing/2014/main" id="{31A22ACE-E1EC-3DD2-5A51-1A43A15E812B}"/>
              </a:ext>
            </a:extLst>
          </p:cNvPr>
          <p:cNvSpPr txBox="1"/>
          <p:nvPr/>
        </p:nvSpPr>
        <p:spPr>
          <a:xfrm>
            <a:off x="3575720" y="6381328"/>
            <a:ext cx="8236496" cy="323165"/>
          </a:xfrm>
          <a:prstGeom prst="rect">
            <a:avLst/>
          </a:prstGeom>
          <a:noFill/>
        </p:spPr>
        <p:txBody>
          <a:bodyPr wrap="square">
            <a:spAutoFit/>
          </a:bodyPr>
          <a:lstStyle/>
          <a:p>
            <a:r>
              <a:rPr lang="en-AU" sz="1500" dirty="0">
                <a:solidFill>
                  <a:schemeClr val="tx2"/>
                </a:solidFill>
              </a:rPr>
              <a:t>Figure taken from </a:t>
            </a:r>
            <a:r>
              <a:rPr lang="en-AU" sz="1500" dirty="0">
                <a:solidFill>
                  <a:srgbClr val="144CC8"/>
                </a:solidFill>
                <a:hlinkClick r:id="rId2">
                  <a:extLst>
                    <a:ext uri="{A12FA001-AC4F-418D-AE19-62706E023703}">
                      <ahyp:hlinkClr xmlns:ahyp="http://schemas.microsoft.com/office/drawing/2018/hyperlinkcolor" val="tx"/>
                    </a:ext>
                  </a:extLst>
                </a:hlinkClick>
              </a:rPr>
              <a:t>https://hro-cigre.hr/wp-content/uploads/2022/07/Filozofija_09simpozij_zbornik.pdf</a:t>
            </a:r>
            <a:r>
              <a:rPr lang="en-AU" sz="1500" dirty="0">
                <a:solidFill>
                  <a:srgbClr val="144CC8"/>
                </a:solidFill>
              </a:rPr>
              <a:t> </a:t>
            </a:r>
            <a:r>
              <a:rPr lang="en-AU" sz="1500" dirty="0">
                <a:solidFill>
                  <a:schemeClr val="tx2"/>
                </a:solidFill>
              </a:rPr>
              <a:t>and translated </a:t>
            </a:r>
          </a:p>
        </p:txBody>
      </p:sp>
      <p:sp>
        <p:nvSpPr>
          <p:cNvPr id="12" name="TextBox 11">
            <a:extLst>
              <a:ext uri="{FF2B5EF4-FFF2-40B4-BE49-F238E27FC236}">
                <a16:creationId xmlns:a16="http://schemas.microsoft.com/office/drawing/2014/main" id="{62F7584E-A76E-A918-2739-F631548791F0}"/>
              </a:ext>
            </a:extLst>
          </p:cNvPr>
          <p:cNvSpPr txBox="1"/>
          <p:nvPr/>
        </p:nvSpPr>
        <p:spPr>
          <a:xfrm>
            <a:off x="551384" y="6372036"/>
            <a:ext cx="3528392" cy="369332"/>
          </a:xfrm>
          <a:prstGeom prst="rect">
            <a:avLst/>
          </a:prstGeom>
          <a:noFill/>
        </p:spPr>
        <p:txBody>
          <a:bodyPr wrap="square" rtlCol="0">
            <a:spAutoFit/>
          </a:bodyPr>
          <a:lstStyle/>
          <a:p>
            <a:r>
              <a:rPr lang="hr-HR" dirty="0"/>
              <a:t>EES – </a:t>
            </a:r>
            <a:r>
              <a:rPr lang="en-AU" dirty="0" err="1"/>
              <a:t>elektroenergetic</a:t>
            </a:r>
            <a:r>
              <a:rPr lang="en-AU" dirty="0"/>
              <a:t> system</a:t>
            </a:r>
          </a:p>
        </p:txBody>
      </p:sp>
      <p:pic>
        <p:nvPicPr>
          <p:cNvPr id="4" name="Picture 3">
            <a:extLst>
              <a:ext uri="{FF2B5EF4-FFF2-40B4-BE49-F238E27FC236}">
                <a16:creationId xmlns:a16="http://schemas.microsoft.com/office/drawing/2014/main" id="{AA04F2FB-58EB-EDFD-7AFA-572B3530EB19}"/>
              </a:ext>
            </a:extLst>
          </p:cNvPr>
          <p:cNvPicPr>
            <a:picLocks noChangeAspect="1"/>
          </p:cNvPicPr>
          <p:nvPr/>
        </p:nvPicPr>
        <p:blipFill rotWithShape="1">
          <a:blip r:embed="rId3"/>
          <a:srcRect t="12201" r="43258" b="32150"/>
          <a:stretch/>
        </p:blipFill>
        <p:spPr>
          <a:xfrm>
            <a:off x="2855640" y="1264408"/>
            <a:ext cx="6408712" cy="504491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506137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9"/>
          <p:cNvSpPr txBox="1">
            <a:spLocks noGrp="1"/>
          </p:cNvSpPr>
          <p:nvPr>
            <p:ph type="title"/>
          </p:nvPr>
        </p:nvSpPr>
        <p:spPr>
          <a:xfrm>
            <a:off x="1027566" y="62338"/>
            <a:ext cx="10136868" cy="836712"/>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Clr>
                <a:schemeClr val="accent1"/>
              </a:buClr>
              <a:buSzPts val="3000"/>
              <a:buFont typeface="Arial Narrow"/>
              <a:buNone/>
            </a:pPr>
            <a:r>
              <a:rPr lang="en-US" dirty="0"/>
              <a:t>Market opening - subsidiarity, proportionality and regulatory safe testing environment (pilot project)</a:t>
            </a:r>
          </a:p>
        </p:txBody>
      </p:sp>
      <p:pic>
        <p:nvPicPr>
          <p:cNvPr id="161" name="Google Shape;161;p9"/>
          <p:cNvPicPr preferRelativeResize="0"/>
          <p:nvPr/>
        </p:nvPicPr>
        <p:blipFill rotWithShape="1">
          <a:blip r:embed="rId3">
            <a:alphaModFix/>
          </a:blip>
          <a:srcRect/>
          <a:stretch/>
        </p:blipFill>
        <p:spPr>
          <a:xfrm>
            <a:off x="688038" y="1133661"/>
            <a:ext cx="4918096" cy="5472608"/>
          </a:xfrm>
          <a:prstGeom prst="rect">
            <a:avLst/>
          </a:prstGeom>
          <a:noFill/>
          <a:ln>
            <a:noFill/>
          </a:ln>
          <a:effectLst>
            <a:outerShdw blurRad="292100" dist="139700" dir="2700000" algn="tl" rotWithShape="0">
              <a:srgbClr val="333333">
                <a:alpha val="64705"/>
              </a:srgbClr>
            </a:outerShdw>
          </a:effectLst>
        </p:spPr>
      </p:pic>
      <p:pic>
        <p:nvPicPr>
          <p:cNvPr id="162" name="Google Shape;162;p9"/>
          <p:cNvPicPr preferRelativeResize="0"/>
          <p:nvPr/>
        </p:nvPicPr>
        <p:blipFill rotWithShape="1">
          <a:blip r:embed="rId4">
            <a:alphaModFix/>
          </a:blip>
          <a:srcRect/>
          <a:stretch/>
        </p:blipFill>
        <p:spPr>
          <a:xfrm>
            <a:off x="6245894" y="1124744"/>
            <a:ext cx="5466730" cy="1728192"/>
          </a:xfrm>
          <a:prstGeom prst="rect">
            <a:avLst/>
          </a:prstGeom>
          <a:noFill/>
          <a:ln>
            <a:noFill/>
          </a:ln>
          <a:effectLst>
            <a:outerShdw blurRad="292100" dist="139700" dir="2700000" algn="tl" rotWithShape="0">
              <a:srgbClr val="333333">
                <a:alpha val="64705"/>
              </a:srgbClr>
            </a:outerShdw>
          </a:effectLst>
        </p:spPr>
      </p:pic>
      <p:pic>
        <p:nvPicPr>
          <p:cNvPr id="163" name="Google Shape;163;p9"/>
          <p:cNvPicPr preferRelativeResize="0"/>
          <p:nvPr/>
        </p:nvPicPr>
        <p:blipFill rotWithShape="1">
          <a:blip r:embed="rId5">
            <a:alphaModFix/>
          </a:blip>
          <a:srcRect/>
          <a:stretch/>
        </p:blipFill>
        <p:spPr>
          <a:xfrm>
            <a:off x="5950681" y="3168353"/>
            <a:ext cx="1873511" cy="2636911"/>
          </a:xfrm>
          <a:prstGeom prst="rect">
            <a:avLst/>
          </a:prstGeom>
          <a:solidFill>
            <a:srgbClr val="ECECEC"/>
          </a:solidFill>
          <a:ln w="190500" cap="rnd" cmpd="sng">
            <a:solidFill>
              <a:srgbClr val="C9F9D1"/>
            </a:solidFill>
            <a:prstDash val="solid"/>
            <a:round/>
            <a:headEnd type="none" w="sm" len="sm"/>
            <a:tailEnd type="none" w="sm" len="sm"/>
          </a:ln>
          <a:effectLst>
            <a:outerShdw blurRad="50000" algn="tl" rotWithShape="0">
              <a:srgbClr val="000000">
                <a:alpha val="40784"/>
              </a:srgbClr>
            </a:outerShdw>
          </a:effectLst>
        </p:spPr>
      </p:pic>
      <p:pic>
        <p:nvPicPr>
          <p:cNvPr id="164" name="Google Shape;164;p9"/>
          <p:cNvPicPr preferRelativeResize="0"/>
          <p:nvPr/>
        </p:nvPicPr>
        <p:blipFill rotWithShape="1">
          <a:blip r:embed="rId6">
            <a:alphaModFix/>
          </a:blip>
          <a:srcRect/>
          <a:stretch/>
        </p:blipFill>
        <p:spPr>
          <a:xfrm>
            <a:off x="6744072" y="4892505"/>
            <a:ext cx="5159896" cy="1198582"/>
          </a:xfrm>
          <a:prstGeom prst="rect">
            <a:avLst/>
          </a:prstGeom>
          <a:solidFill>
            <a:srgbClr val="ECECEC"/>
          </a:solidFill>
          <a:ln w="190500" cap="rnd" cmpd="sng">
            <a:solidFill>
              <a:srgbClr val="C9F9D1"/>
            </a:solidFill>
            <a:prstDash val="solid"/>
            <a:round/>
            <a:headEnd type="none" w="sm" len="sm"/>
            <a:tailEnd type="none" w="sm" len="sm"/>
          </a:ln>
          <a:effectLst>
            <a:outerShdw blurRad="50000" algn="tl" rotWithShape="0">
              <a:srgbClr val="000000">
                <a:alpha val="40784"/>
              </a:srgbClr>
            </a:outerShdw>
          </a:effectLst>
        </p:spPr>
      </p:pic>
      <p:cxnSp>
        <p:nvCxnSpPr>
          <p:cNvPr id="165" name="Google Shape;165;p9"/>
          <p:cNvCxnSpPr/>
          <p:nvPr/>
        </p:nvCxnSpPr>
        <p:spPr>
          <a:xfrm>
            <a:off x="7392144" y="5877272"/>
            <a:ext cx="747541" cy="0"/>
          </a:xfrm>
          <a:prstGeom prst="straightConnector1">
            <a:avLst/>
          </a:prstGeom>
          <a:noFill/>
          <a:ln w="31750" cap="flat" cmpd="sng">
            <a:solidFill>
              <a:srgbClr val="FF0000"/>
            </a:solidFill>
            <a:prstDash val="solid"/>
            <a:round/>
            <a:headEnd type="none" w="sm" len="sm"/>
            <a:tailEnd type="none" w="sm" len="sm"/>
          </a:ln>
        </p:spPr>
      </p:cxnSp>
      <p:sp>
        <p:nvSpPr>
          <p:cNvPr id="166" name="Google Shape;166;p9"/>
          <p:cNvSpPr txBox="1"/>
          <p:nvPr/>
        </p:nvSpPr>
        <p:spPr>
          <a:xfrm>
            <a:off x="8118102" y="4367833"/>
            <a:ext cx="5466730" cy="3231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500" u="sng" dirty="0">
                <a:solidFill>
                  <a:srgbClr val="144CC8"/>
                </a:solidFill>
                <a:latin typeface="Arial Narrow"/>
                <a:ea typeface="Arial Narrow"/>
                <a:cs typeface="Arial Narrow"/>
                <a:sym typeface="Arial Narrow"/>
                <a:hlinkClick r:id="rId7">
                  <a:extLst>
                    <a:ext uri="{A12FA001-AC4F-418D-AE19-62706E023703}">
                      <ahyp:hlinkClr xmlns:ahyp="http://schemas.microsoft.com/office/drawing/2018/hyperlinkcolor" val="tx"/>
                    </a:ext>
                  </a:extLst>
                </a:hlinkClick>
              </a:rPr>
              <a:t>https://www.hera.hr/hr/docs/HERA_izvjesce_2020.</a:t>
            </a:r>
            <a:r>
              <a:rPr lang="en-US" sz="1500" u="sng" dirty="0">
                <a:solidFill>
                  <a:srgbClr val="0E3996"/>
                </a:solidFill>
                <a:latin typeface="Arial Narrow"/>
                <a:ea typeface="Arial Narrow"/>
                <a:cs typeface="Arial Narrow"/>
                <a:sym typeface="Arial Narrow"/>
                <a:hlinkClick r:id="rId7">
                  <a:extLst>
                    <a:ext uri="{A12FA001-AC4F-418D-AE19-62706E023703}">
                      <ahyp:hlinkClr xmlns:ahyp="http://schemas.microsoft.com/office/drawing/2018/hyperlinkcolor" val="tx"/>
                    </a:ext>
                  </a:extLst>
                </a:hlinkClick>
              </a:rPr>
              <a:t>pdf</a:t>
            </a:r>
            <a:r>
              <a:rPr lang="en-US" sz="1500" dirty="0">
                <a:solidFill>
                  <a:srgbClr val="0E3996"/>
                </a:solidFill>
                <a:latin typeface="Arial Narrow"/>
                <a:ea typeface="Arial Narrow"/>
                <a:cs typeface="Arial Narrow"/>
                <a:sym typeface="Arial Narrow"/>
              </a:rPr>
              <a:t> </a:t>
            </a:r>
          </a:p>
        </p:txBody>
      </p:sp>
      <p:sp>
        <p:nvSpPr>
          <p:cNvPr id="167" name="Google Shape;167;p9"/>
          <p:cNvSpPr txBox="1"/>
          <p:nvPr/>
        </p:nvSpPr>
        <p:spPr>
          <a:xfrm>
            <a:off x="5803321" y="6235747"/>
            <a:ext cx="6400800"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u="sng" dirty="0">
                <a:solidFill>
                  <a:srgbClr val="144CC8"/>
                </a:solidFill>
                <a:latin typeface="Arial Narrow"/>
                <a:ea typeface="Arial Narrow"/>
                <a:cs typeface="Arial Narrow"/>
                <a:sym typeface="Arial Narrow"/>
                <a:hlinkClick r:id="rId8">
                  <a:extLst>
                    <a:ext uri="{A12FA001-AC4F-418D-AE19-62706E023703}">
                      <ahyp:hlinkClr xmlns:ahyp="http://schemas.microsoft.com/office/drawing/2018/hyperlinkcolor" val="tx"/>
                    </a:ext>
                  </a:extLst>
                </a:hlinkClick>
              </a:rPr>
              <a:t>https://hr.wikipedia.org/wiki/</a:t>
            </a:r>
            <a:r>
              <a:rPr lang="en-US" sz="1600" u="sng" dirty="0">
                <a:solidFill>
                  <a:srgbClr val="0E3996"/>
                </a:solidFill>
                <a:latin typeface="Arial Narrow"/>
                <a:ea typeface="Arial Narrow"/>
                <a:cs typeface="Arial Narrow"/>
                <a:sym typeface="Arial Narrow"/>
                <a:hlinkClick r:id="rId8">
                  <a:extLst>
                    <a:ext uri="{A12FA001-AC4F-418D-AE19-62706E023703}">
                      <ahyp:hlinkClr xmlns:ahyp="http://schemas.microsoft.com/office/drawing/2018/hyperlinkcolor" val="tx"/>
                    </a:ext>
                  </a:extLst>
                </a:hlinkClick>
              </a:rPr>
              <a:t>Supsidijarnost</a:t>
            </a:r>
            <a:r>
              <a:rPr lang="en-US" sz="1600" dirty="0">
                <a:solidFill>
                  <a:srgbClr val="0E3996"/>
                </a:solidFill>
                <a:latin typeface="Arial Narrow"/>
                <a:ea typeface="Arial Narrow"/>
                <a:cs typeface="Arial Narrow"/>
                <a:sym typeface="Arial Narrow"/>
              </a:rPr>
              <a:t>  </a:t>
            </a:r>
          </a:p>
        </p:txBody>
      </p:sp>
      <p:sp>
        <p:nvSpPr>
          <p:cNvPr id="168" name="Google Shape;168;p9"/>
          <p:cNvSpPr txBox="1"/>
          <p:nvPr/>
        </p:nvSpPr>
        <p:spPr>
          <a:xfrm>
            <a:off x="5803321" y="6496832"/>
            <a:ext cx="6845407"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u="sng" dirty="0">
                <a:solidFill>
                  <a:srgbClr val="0E3996"/>
                </a:solidFill>
                <a:latin typeface="Arial Narrow"/>
                <a:ea typeface="Arial Narrow"/>
                <a:cs typeface="Arial Narrow"/>
                <a:sym typeface="Arial Narrow"/>
                <a:hlinkClick r:id="rId9">
                  <a:extLst>
                    <a:ext uri="{A12FA001-AC4F-418D-AE19-62706E023703}">
                      <ahyp:hlinkClr xmlns:ahyp="http://schemas.microsoft.com/office/drawing/2018/hyperlinkcolor" val="tx"/>
                    </a:ext>
                  </a:extLst>
                </a:hlinkClick>
              </a:rPr>
              <a:t>https://eur-lex.europa.eu/HR/legal-content/glossary/proportionality-principle.html</a:t>
            </a:r>
            <a:r>
              <a:rPr lang="en-US" sz="1600" dirty="0">
                <a:solidFill>
                  <a:srgbClr val="0E3996"/>
                </a:solidFill>
                <a:latin typeface="Arial Narrow"/>
                <a:ea typeface="Arial Narrow"/>
                <a:cs typeface="Arial Narrow"/>
                <a:sym typeface="Arial Narrow"/>
              </a:rPr>
              <a:t>  </a:t>
            </a:r>
          </a:p>
        </p:txBody>
      </p:sp>
      <p:sp>
        <p:nvSpPr>
          <p:cNvPr id="169" name="Google Shape;169;p9"/>
          <p:cNvSpPr/>
          <p:nvPr/>
        </p:nvSpPr>
        <p:spPr>
          <a:xfrm rot="-7965760">
            <a:off x="4663338" y="1868901"/>
            <a:ext cx="94221" cy="4551440"/>
          </a:xfrm>
          <a:prstGeom prst="downArrow">
            <a:avLst>
              <a:gd name="adj1" fmla="val 50000"/>
              <a:gd name="adj2" fmla="val 50000"/>
            </a:avLst>
          </a:prstGeom>
          <a:solidFill>
            <a:srgbClr val="FF0000"/>
          </a:solidFill>
          <a:ln w="25400" cap="flat" cmpd="sng">
            <a:solidFill>
              <a:srgbClr val="8E1D1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rial Narrow"/>
              <a:ea typeface="Arial Narrow"/>
              <a:cs typeface="Arial Narrow"/>
              <a:sym typeface="Arial Narrow"/>
            </a:endParaRPr>
          </a:p>
        </p:txBody>
      </p:sp>
      <p:sp>
        <p:nvSpPr>
          <p:cNvPr id="170" name="Google Shape;170;p9"/>
          <p:cNvSpPr txBox="1"/>
          <p:nvPr/>
        </p:nvSpPr>
        <p:spPr>
          <a:xfrm>
            <a:off x="7918423" y="3490248"/>
            <a:ext cx="4392488"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dirty="0">
                <a:solidFill>
                  <a:schemeClr val="dk1"/>
                </a:solidFill>
                <a:latin typeface="Arial Narrow"/>
                <a:ea typeface="Arial Narrow"/>
                <a:cs typeface="Arial Narrow"/>
                <a:sym typeface="Arial Narrow"/>
              </a:rPr>
              <a:t>mFRR for security</a:t>
            </a:r>
          </a:p>
          <a:p>
            <a:pPr marL="0" marR="0" lvl="0" indent="0" algn="l" rtl="0">
              <a:spcBef>
                <a:spcPts val="0"/>
              </a:spcBef>
              <a:spcAft>
                <a:spcPts val="0"/>
              </a:spcAft>
              <a:buNone/>
            </a:pPr>
            <a:r>
              <a:rPr lang="en-US" sz="2000" dirty="0">
                <a:solidFill>
                  <a:schemeClr val="dk1"/>
                </a:solidFill>
                <a:latin typeface="Arial Narrow"/>
                <a:ea typeface="Arial Narrow"/>
                <a:cs typeface="Arial Narrow"/>
                <a:sym typeface="Arial Narrow"/>
              </a:rPr>
              <a:t>monopoly =&gt; pilot project =&gt; open market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Hera boje">
      <a:dk1>
        <a:srgbClr val="5A5D5F"/>
      </a:dk1>
      <a:lt1>
        <a:srgbClr val="FFFFFF"/>
      </a:lt1>
      <a:dk2>
        <a:srgbClr val="000000"/>
      </a:dk2>
      <a:lt2>
        <a:srgbClr val="ACAFB2"/>
      </a:lt2>
      <a:accent1>
        <a:srgbClr val="C32819"/>
      </a:accent1>
      <a:accent2>
        <a:srgbClr val="144CC8"/>
      </a:accent2>
      <a:accent3>
        <a:srgbClr val="16C633"/>
      </a:accent3>
      <a:accent4>
        <a:srgbClr val="9BCDF0"/>
      </a:accent4>
      <a:accent5>
        <a:srgbClr val="E9AA0D"/>
      </a:accent5>
      <a:accent6>
        <a:srgbClr val="C913C9"/>
      </a:accent6>
      <a:hlink>
        <a:srgbClr val="144CC8"/>
      </a:hlink>
      <a:folHlink>
        <a:srgbClr val="EEEC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TotalTime>
  <Words>3466</Words>
  <Application>Microsoft Office PowerPoint</Application>
  <PresentationFormat>Widescreen</PresentationFormat>
  <Paragraphs>208</Paragraphs>
  <Slides>33</Slides>
  <Notes>30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33</vt:i4>
      </vt:variant>
    </vt:vector>
  </HeadingPairs>
  <TitlesOfParts>
    <vt:vector size="39" baseType="lpstr">
      <vt:lpstr>Wingdings</vt:lpstr>
      <vt:lpstr>Arial</vt:lpstr>
      <vt:lpstr>Noto Sans Symbols</vt:lpstr>
      <vt:lpstr>Calibri</vt:lpstr>
      <vt:lpstr>Arial Narrow</vt:lpstr>
      <vt:lpstr>Office Theme</vt:lpstr>
      <vt:lpstr>Regulatory framework for aggregators in Republic of Croatia        </vt:lpstr>
      <vt:lpstr>Covered topics</vt:lpstr>
      <vt:lpstr>Applicable legislative framework</vt:lpstr>
      <vt:lpstr>Where to find the documents</vt:lpstr>
      <vt:lpstr>Framework guidelines on demand response</vt:lpstr>
      <vt:lpstr>What is aggregation, who are aggregators and independent aggregator</vt:lpstr>
      <vt:lpstr>What is sometimes considered as „aggregator” and what is aggregator in general</vt:lpstr>
      <vt:lpstr>Target model for balancing of the European EES which would enable profit on cross-zonal exchange of balancing energy and FCR (flexibility)</vt:lpstr>
      <vt:lpstr>Market opening - subsidiarity, proportionality and regulatory safe testing environment (pilot project)</vt:lpstr>
      <vt:lpstr>What legislation in force applies to aggregators (1/5)</vt:lpstr>
      <vt:lpstr>What of the things the HOPS needs are offered by the aggregator in Republic of Croatia</vt:lpstr>
      <vt:lpstr>Independent aggregator KOER ltd. in Republic of Croatia </vt:lpstr>
      <vt:lpstr>License for carrying out energy activity of aggregation</vt:lpstr>
      <vt:lpstr>In which markets the aggregators may participate (1/2)</vt:lpstr>
      <vt:lpstr>Consumer flexibility in France and Italy at the occasion of frequency disruption of 8 January 2021</vt:lpstr>
      <vt:lpstr>In which markets the aggregators may participate (2/2) - France</vt:lpstr>
      <vt:lpstr>Flexibility markets in Europe - report from 2022</vt:lpstr>
      <vt:lpstr>What is the core problem with independent aggregator - example from France</vt:lpstr>
      <vt:lpstr>What is it all about (1/4)</vt:lpstr>
      <vt:lpstr>What is it all about, really (2/4) - one supplier and one independent aggregator</vt:lpstr>
      <vt:lpstr>PowerPoint Presentation</vt:lpstr>
      <vt:lpstr>PowerPoint Presentation</vt:lpstr>
      <vt:lpstr>Expenditures and revenues of the HOPS from calculations related to balance groups, including independent aggregator</vt:lpstr>
      <vt:lpstr>Flexibility markets in Europe - central settlement model and France</vt:lpstr>
      <vt:lpstr>What has been prescribed for independent aggregator regarding compensation to supplier (1/4) </vt:lpstr>
      <vt:lpstr>PowerPoint Presentation</vt:lpstr>
      <vt:lpstr>PowerPoint Presentation</vt:lpstr>
      <vt:lpstr>PowerPoint Presentation</vt:lpstr>
      <vt:lpstr>Holistic theoretical overview on the electricity market with aggregator</vt:lpstr>
      <vt:lpstr>In conclusion</vt:lpstr>
      <vt:lpstr>PowerPoint Presentation</vt:lpstr>
      <vt:lpstr>Reading (1/2)</vt:lpstr>
      <vt:lpstr>Reading (2/2)</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Regulatory framework for aggregators in Republic of Croatia        </dc:title>
  <cp:lastModifiedBy>Diwan Diwan</cp:lastModifiedBy>
  <cp:revision>2</cp:revision>
  <dcterms:created xsi:type="dcterms:W3CDTF">2021-07-01T07:52:34Z</dcterms:created>
  <dcterms:modified xsi:type="dcterms:W3CDTF">2022-10-19T09:36:17Z</dcterms:modified>
</cp:coreProperties>
</file>