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16"/>
  </p:notesMasterIdLst>
  <p:handoutMasterIdLst>
    <p:handoutMasterId r:id="rId17"/>
  </p:handoutMasterIdLst>
  <p:sldIdLst>
    <p:sldId id="476" r:id="rId3"/>
    <p:sldId id="477" r:id="rId4"/>
    <p:sldId id="479" r:id="rId5"/>
    <p:sldId id="480" r:id="rId6"/>
    <p:sldId id="488" r:id="rId7"/>
    <p:sldId id="486" r:id="rId8"/>
    <p:sldId id="489" r:id="rId9"/>
    <p:sldId id="490" r:id="rId10"/>
    <p:sldId id="491" r:id="rId11"/>
    <p:sldId id="492" r:id="rId12"/>
    <p:sldId id="483" r:id="rId13"/>
    <p:sldId id="487" r:id="rId14"/>
    <p:sldId id="478" r:id="rId15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Jennings" initials="IJ" lastIdx="0" clrIdx="0">
    <p:extLst>
      <p:ext uri="{19B8F6BF-5375-455C-9EA6-DF929625EA0E}">
        <p15:presenceInfo xmlns:p15="http://schemas.microsoft.com/office/powerpoint/2012/main" userId="S-1-5-21-779936092-3982414889-3636615540-2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6092"/>
    <a:srgbClr val="376F92"/>
    <a:srgbClr val="127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3901" autoAdjust="0"/>
  </p:normalViewPr>
  <p:slideViewPr>
    <p:cSldViewPr>
      <p:cViewPr varScale="1">
        <p:scale>
          <a:sx n="64" d="100"/>
          <a:sy n="64" d="100"/>
        </p:scale>
        <p:origin x="12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759" y="2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5906124-0DAA-481E-8B65-8B7F59E53F89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10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759" y="6658410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8D802F7-6376-4F7B-AB8C-811908DFA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759" y="2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B2CD64-0CF6-4C05-8AF4-271E3B17DFDA}" type="datetimeFigureOut">
              <a:rPr lang="en-US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167" y="3330022"/>
            <a:ext cx="7389745" cy="315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10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759" y="6658410"/>
            <a:ext cx="4002841" cy="35035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5D62940-2F83-4185-BFD0-4FC3C5B33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9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65438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76D29-06FC-41F4-88C3-44D4C8EE41BA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1</a:t>
            </a:fld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221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4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9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0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13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56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0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8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17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3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8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76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52" indent="-28363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42" indent="-22690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359" indent="-22690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175" indent="-22690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599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9809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3625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7442" indent="-2269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CD7EE7-CA92-4920-8875-3A5E746C094A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CB4-928F-457D-A86E-0CA8DE806201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B1CA-585C-4226-8525-F081D6B3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16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02E2-E73C-48E7-B1AD-5E81A035C3C4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FB5F-A837-420C-9C0E-BA117EC3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8A94-6A93-421F-85A6-90FED0EC6166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267B-BEA7-41C1-AF36-BDB4EEB6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4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FCB4-928F-457D-A86E-0CA8DE806201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5B1CA-585C-4226-8525-F081D6B3E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74D-7BD0-4B70-BEC1-545F2BA1DE6B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95D9-799E-4891-96D4-A40F1D0A6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C3C9-A602-451E-B88B-6FBEB75A786E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4824-AC05-4D73-A7AC-84984EAB8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9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FD27-2DE7-466A-9366-2A7621062D10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FDF7-63ED-4F94-8010-6DC27323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0691-D57C-4841-82B4-CCC3B02D3CF4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5A74-6881-4B8F-8B2A-C62A736A3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48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CDAC-75A9-4872-A7C0-623EAC2D5871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653E-4A82-491A-B683-F6023DDF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6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D95A-7C25-43E8-BC10-CB2A4ED3FAF5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5A8B-2F93-49DB-9418-4F1EC2BDA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1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DD4F-B516-45CD-9310-1060D4FC715F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BEF6-D4E7-4FB1-A52B-7E4A83A94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6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74D-7BD0-4B70-BEC1-545F2BA1DE6B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95D9-799E-4891-96D4-A40F1D0A6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35E7-565A-4A5C-871A-9AEDCC25220F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91F-724C-4BDC-935B-DDE8B1B6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2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02E2-E73C-48E7-B1AD-5E81A035C3C4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FB5F-A837-420C-9C0E-BA117EC3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38A94-6A93-421F-85A6-90FED0EC6166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267B-BEA7-41C1-AF36-BDB4EEB6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8C3C9-A602-451E-B88B-6FBEB75A786E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84824-AC05-4D73-A7AC-84984EAB8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FD27-2DE7-466A-9366-2A7621062D10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FDF7-63ED-4F94-8010-6DC273231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0691-D57C-4841-82B4-CCC3B02D3CF4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5A74-6881-4B8F-8B2A-C62A736A3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ECDAC-75A9-4872-A7C0-623EAC2D5871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653E-4A82-491A-B683-F6023DDF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D95A-7C25-43E8-BC10-CB2A4ED3FAF5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45A8B-2F93-49DB-9418-4F1EC2BDA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3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DD4F-B516-45CD-9310-1060D4FC715F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BEF6-D4E7-4FB1-A52B-7E4A83A94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35E7-565A-4A5C-871A-9AEDCC25220F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91F-724C-4BDC-935B-DDE8B1B63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8E5D4B-A929-4DCB-A3B5-69D440DC08BB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2F72A3-2E9E-4283-94E9-7885890D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8E5D4B-A929-4DCB-A3B5-69D440DC08BB}" type="datetime1">
              <a:rPr lang="en-US" smtClean="0"/>
              <a:pPr>
                <a:defRPr/>
              </a:pPr>
              <a:t>10/14/2022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42F72A3-2E9E-4283-94E9-7885890D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5715000" cy="4114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0" b="1" dirty="0">
                <a:solidFill>
                  <a:srgbClr val="376F92"/>
                </a:solidFill>
                <a:latin typeface="Arial Black" pitchFamily="34" charset="0"/>
                <a:ea typeface="+mj-ea"/>
                <a:cs typeface="Arial" pitchFamily="34" charset="0"/>
              </a:rPr>
              <a:t>EFT</a:t>
            </a:r>
          </a:p>
          <a:p>
            <a:pPr fontAlgn="auto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0" b="1" dirty="0">
                <a:solidFill>
                  <a:srgbClr val="376F92"/>
                </a:solidFill>
                <a:latin typeface="Arial Black" pitchFamily="34" charset="0"/>
                <a:ea typeface="+mj-ea"/>
                <a:cs typeface="Arial" pitchFamily="34" charset="0"/>
              </a:rPr>
              <a:t>GROUP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105400"/>
            <a:ext cx="5715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fontAlgn="auto">
              <a:lnSpc>
                <a:spcPts val="57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December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F1019-D08C-4496-BDCE-16ED6B5D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28800" y="-685800"/>
            <a:ext cx="13258800" cy="95999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643310-F76D-49CF-85A4-AAEB3CFD9F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228600"/>
            <a:ext cx="1470787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91" y="685800"/>
            <a:ext cx="9144000" cy="5214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600" u="sng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REGULATORNE KOMISIJE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Preispitivanje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nadležnosti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dodatna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proaktivnost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Regulatornih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Komisija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potrebna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više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nego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dobrodošla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Treba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da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stvaraju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poslovni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suzbijaju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suparnički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ambijent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između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tržišnih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aktera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bi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trebalo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međusobno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da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sarađuju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zarad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svačije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dobrobiti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One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treba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da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gledaju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unapred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da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stvaraju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preduslove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za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dopunsko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otvaranje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uređivanje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unapređivanje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svim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nivoima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i po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dubini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po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širini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600" u="sng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OPS</a:t>
            </a:r>
            <a:endParaRPr lang="en-US" sz="1400" u="sng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Regionalna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saradnja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po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pitanju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razmene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rezervi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za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ispomoć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balansiranju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promovisanje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regionalnog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balansnog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ODS</a:t>
            </a:r>
            <a:endParaRPr lang="en-US" sz="1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charset="0"/>
            </a:endParaRPr>
          </a:p>
          <a:p>
            <a:pPr lvl="0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ODS je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dobio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naizgled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nove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, a u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stvari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stare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do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sada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“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neaktivirane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”,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obaveze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odgovornosti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, i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sada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više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nego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poželjna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njihova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proaktivna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uloga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pozicioniranje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kao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jednog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važnijih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faktora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tržištu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bliskoj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latin typeface="Arial Black" panose="020B0A04020102020204" pitchFamily="34" charset="0"/>
                <a:cs typeface="Calibri" charset="0"/>
              </a:rPr>
              <a:t>budućnosti</a:t>
            </a:r>
            <a:r>
              <a:rPr lang="en-US" sz="1400" dirty="0">
                <a:latin typeface="Arial Black" panose="020B0A04020102020204" pitchFamily="34" charset="0"/>
                <a:cs typeface="Calibri" charset="0"/>
              </a:rPr>
              <a:t>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AF7D-7EB7-41A3-A418-C6BAA724E36D}"/>
              </a:ext>
            </a:extLst>
          </p:cNvPr>
          <p:cNvSpPr/>
          <p:nvPr/>
        </p:nvSpPr>
        <p:spPr>
          <a:xfrm>
            <a:off x="0" y="0"/>
            <a:ext cx="915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12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VAŽNI AKTERI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556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583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NAREDNI KORACI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Samo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prvi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korak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otkup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najavljenom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neupravljivom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/</a:t>
            </a: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fiksnom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snagom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krajnji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cilj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mora da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bude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fleksibilnos</a:t>
            </a:r>
            <a:r>
              <a:rPr lang="bs-Latn-BA" sz="1600" u="sng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t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korišćenju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OIE, koji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sposobni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da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obezbede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sistemske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usluge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–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ODS i/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OPS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nivo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upravljanja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?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endParaRPr lang="sr-Latn-RS" sz="8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Planiranje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re-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planiranje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satne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čak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15-ominutne)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proizvodnje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– ova novo-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uvedena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bolje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reći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“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pojačana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”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obaveza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izazov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za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proizvođače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za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njihove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otkupljivače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prvenstveno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znog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troškova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debalansa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!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endParaRPr lang="sr-Latn-RS" sz="8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Još</a:t>
            </a:r>
            <a:r>
              <a:rPr lang="en-US" sz="16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uvek</a:t>
            </a:r>
            <a:r>
              <a:rPr lang="en-US" sz="16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ponegde</a:t>
            </a:r>
            <a:r>
              <a:rPr lang="en-US" sz="16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 err="1">
                <a:latin typeface="Arial Black" panose="020B0A04020102020204" pitchFamily="34" charset="0"/>
                <a:cs typeface="Calibri" charset="0"/>
              </a:rPr>
              <a:t>nedostajući</a:t>
            </a:r>
            <a:r>
              <a:rPr lang="en-US" sz="16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preduslovi</a:t>
            </a:r>
            <a:r>
              <a:rPr lang="en-US" sz="16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Daljinska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merenja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(</a:t>
            </a:r>
            <a:r>
              <a:rPr lang="sr-Latn-RS" sz="16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te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hničko</a:t>
            </a:r>
            <a:r>
              <a:rPr lang="en-US" sz="16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pitanje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Dodatni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dopunski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podzakonski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akti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pravno</a:t>
            </a:r>
            <a:r>
              <a:rPr lang="en-US" sz="16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pitanje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Upoznavanje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sa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novinama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praksa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ljudski</a:t>
            </a:r>
            <a:r>
              <a:rPr lang="en-US" sz="16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faktor</a:t>
            </a:r>
            <a:r>
              <a:rPr lang="en-US" sz="16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sr-Latn-R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3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583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ŠTA SE JOŠ MOŽE POBOLJŠATI?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95400"/>
            <a:ext cx="9144000" cy="3932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Adekvatno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informisanje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zainteresovanih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učesnika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strane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ODS i OPS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Instrumenti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finansijskog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obezbeđenja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upodobljeni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bs-Latn-BA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aktuelnoj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(a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promenljivoj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situaciji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Zaštita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nesavesnog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i/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netržišnog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ponašanja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Olakšavanje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postojećih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procedura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svima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kroz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automatizaciju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digitalizaciju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Validacija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“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overavanje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”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trenutnog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stanja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njegovih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promena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Izbegavanje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grešaka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problema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zbog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“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ljudskog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faktora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”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itd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74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676400"/>
            <a:ext cx="8763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4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355600" indent="-355600" algn="just"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40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spcAft>
                <a:spcPts val="0"/>
              </a:spcAft>
              <a:defRPr/>
            </a:pPr>
            <a:endParaRPr lang="en-GB" sz="4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Calibri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4400" dirty="0" err="1">
                <a:latin typeface="Arial Black" panose="020B0A04020102020204" pitchFamily="34" charset="0"/>
                <a:cs typeface="Calibri"/>
              </a:rPr>
              <a:t>Hvala</a:t>
            </a:r>
            <a:r>
              <a:rPr lang="en-GB" sz="4400" dirty="0">
                <a:latin typeface="Arial Black" panose="020B0A04020102020204" pitchFamily="34" charset="0"/>
                <a:cs typeface="Calibri"/>
              </a:rPr>
              <a:t> </a:t>
            </a:r>
            <a:r>
              <a:rPr lang="en-GB" sz="4400" dirty="0" err="1">
                <a:latin typeface="Arial Black" panose="020B0A04020102020204" pitchFamily="34" charset="0"/>
                <a:cs typeface="Calibri"/>
              </a:rPr>
              <a:t>na</a:t>
            </a:r>
            <a:r>
              <a:rPr lang="en-GB" sz="4400" dirty="0">
                <a:latin typeface="Arial Black" panose="020B0A04020102020204" pitchFamily="34" charset="0"/>
                <a:cs typeface="Calibri"/>
              </a:rPr>
              <a:t> </a:t>
            </a:r>
            <a:r>
              <a:rPr lang="en-GB" sz="4400" dirty="0" err="1">
                <a:latin typeface="Arial Black" panose="020B0A04020102020204" pitchFamily="34" charset="0"/>
                <a:cs typeface="Calibri"/>
              </a:rPr>
              <a:t>pažnji</a:t>
            </a:r>
            <a:r>
              <a:rPr lang="en-GB" sz="4400" dirty="0">
                <a:latin typeface="Arial Black" panose="020B0A04020102020204" pitchFamily="34" charset="0"/>
                <a:cs typeface="Calibri"/>
              </a:rPr>
              <a:t>!</a:t>
            </a:r>
          </a:p>
          <a:p>
            <a:pPr>
              <a:spcAft>
                <a:spcPts val="0"/>
              </a:spcAft>
              <a:defRPr/>
            </a:pPr>
            <a:endParaRPr lang="en-US" sz="4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alibri"/>
            </a:endParaRPr>
          </a:p>
          <a:p>
            <a:pPr>
              <a:spcAft>
                <a:spcPts val="0"/>
              </a:spcAft>
              <a:defRPr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Calibri"/>
            </a:endParaRPr>
          </a:p>
          <a:p>
            <a:pPr algn="ctr">
              <a:spcAft>
                <a:spcPts val="0"/>
              </a:spcAft>
              <a:defRPr/>
            </a:pPr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  <a:cs typeface="Calibri"/>
              </a:rPr>
              <a:t>www.eft-group.net</a:t>
            </a:r>
            <a:endParaRPr lang="sr-Latn-CS" sz="44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47EC32-90A5-4359-9288-7D015D0CB281}"/>
              </a:ext>
            </a:extLst>
          </p:cNvPr>
          <p:cNvSpPr/>
          <p:nvPr/>
        </p:nvSpPr>
        <p:spPr>
          <a:xfrm>
            <a:off x="32940" y="14177"/>
            <a:ext cx="915431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000" u="sng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RADIONICA</a:t>
            </a: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Uspostavljanje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i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uloga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agregatora</a:t>
            </a:r>
            <a:b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</a:b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na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tržištu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električne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energije</a:t>
            </a: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USAID –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Projekat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asistencije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energetskom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sektoru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Neum</a:t>
            </a: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, </a:t>
            </a:r>
            <a:r>
              <a:rPr lang="en-US" sz="12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četvrtak</a:t>
            </a: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, 20.10.2022.</a:t>
            </a:r>
          </a:p>
        </p:txBody>
      </p:sp>
    </p:spTree>
    <p:extLst>
      <p:ext uri="{BB962C8B-B14F-4D97-AF65-F5344CB8AC3E}">
        <p14:creationId xmlns:p14="http://schemas.microsoft.com/office/powerpoint/2010/main" val="30356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431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000" u="sng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RADIONICA</a:t>
            </a: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Uspostavljanje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i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uloga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agregatora</a:t>
            </a:r>
            <a:b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</a:b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na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tržištu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električne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energije</a:t>
            </a: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20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USAID –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Projekat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asistencije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energetskom</a:t>
            </a:r>
            <a:r>
              <a:rPr lang="en-US" sz="16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lang="en-US" sz="16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sektoru</a:t>
            </a: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16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12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Neum</a:t>
            </a: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, </a:t>
            </a:r>
            <a:r>
              <a:rPr lang="en-US" sz="12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četvrtak</a:t>
            </a: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, 20.10.2022.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319" y="2590800"/>
            <a:ext cx="9154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en-US" sz="24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Praktična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iskustva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u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otkupu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električne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energije od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elektrana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priključenih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na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distributivnu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mrežu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endParaRPr lang="en-U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r">
              <a:spcAft>
                <a:spcPts val="0"/>
              </a:spcAft>
              <a:defRPr/>
            </a:pPr>
            <a:r>
              <a:rPr lang="en-US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mr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 Mladen </a:t>
            </a:r>
            <a:r>
              <a:rPr lang="en-US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Apostolovi</a:t>
            </a:r>
            <a:r>
              <a:rPr lang="sr-Latn-RS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ć </a:t>
            </a:r>
            <a:r>
              <a:rPr lang="en-US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d.i.e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., </a:t>
            </a:r>
            <a:r>
              <a:rPr lang="sr-Latn-RS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EFT Group</a:t>
            </a:r>
            <a:endParaRPr lang="en-US" sz="1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45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898"/>
            <a:ext cx="9144000" cy="664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sr-Latn-RS" sz="16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ENERGETSKA TRANZICIJA</a:t>
            </a:r>
            <a:endParaRPr lang="en-US" sz="1600" dirty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Otklon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fosilnih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goriva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ka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obnovljivim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izvorima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električne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energije.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Da li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to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projekti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država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samo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državnih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elektroprivreda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?!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Privatni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sektor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investitori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nedovoljno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uključeni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kroz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npr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javno-privatna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partnerstva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	</a:t>
            </a:r>
            <a:r>
              <a:rPr lang="en-US" sz="14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CILJEVI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Podsticanje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investicija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nove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obnovljive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izvore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davanjem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dobrog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primera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onima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koji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već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pogonu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Optimalno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korišćenje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postojeće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infrastrukture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kako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mreža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tako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proizvodnih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objekata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zarad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obezbeđivanja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sigurnog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pouzdanog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rada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celog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elektroenergetskog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sistema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  <a:endParaRPr lang="en-US" sz="1400" i="1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sr-Latn-RS" sz="1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	</a:t>
            </a:r>
            <a:r>
              <a:rPr lang="en-US" sz="14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SREDSTVA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Od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prostog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grupisanja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otkupnih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ugovora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pod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jednim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otkupljivačem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trgovcem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u="sng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preko</a:t>
            </a:r>
            <a:r>
              <a:rPr lang="en-US" sz="14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“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jednostavne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”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regulisane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/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uređene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agregacije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,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u="sng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Ka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A</a:t>
            </a:r>
            <a:r>
              <a:rPr lang="sr-Latn-R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GREGATOR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</a:t>
            </a:r>
            <a:r>
              <a:rPr lang="sr-Latn-R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4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uključujući</a:t>
            </a:r>
            <a:r>
              <a:rPr lang="en-US" sz="14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upravljivu</a:t>
            </a:r>
            <a:r>
              <a:rPr lang="en-US" sz="14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potrošnju</a:t>
            </a:r>
            <a:r>
              <a:rPr lang="en-US" sz="1400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)</a:t>
            </a:r>
            <a:r>
              <a:rPr lang="en-US" sz="1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400" b="1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		</a:t>
            </a:r>
            <a:r>
              <a:rPr lang="en-US" sz="1400" b="1" i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Napomena</a:t>
            </a:r>
            <a:r>
              <a:rPr lang="en-US" sz="1400" b="1" i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: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Virtuelna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elektrana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engl.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VPP) [OPS]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nasuprot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Agregatoru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		[ODS],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veoma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slični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koncepti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koji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se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samo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donekle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b="1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razlikuju</a:t>
            </a:r>
            <a:r>
              <a:rPr lang="en-US" sz="1400" b="1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604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371600"/>
            <a:ext cx="8077200" cy="3808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Zainteresovani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učesnici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obostrano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uslovi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pogodni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odgovarajući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Formalno-pravni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(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pred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uslovi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Saradnja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između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OPS i ODS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unapređenje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Ljudski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resursi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adekvatni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Informatičko-tehnička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podrška</a:t>
            </a:r>
            <a:endParaRPr lang="en-US" sz="1600" i="1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pl-PL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ŠTA JE (BILO) POTREBNO ZA POČETAK?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5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4670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Čini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se da je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fokus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interesovanja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javnosti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pogrešno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!) bio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usmeren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trgovce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tj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otkupljivače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bilo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privatne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državne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umesto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u="sng" dirty="0">
                <a:latin typeface="Arial Black" panose="020B0A04020102020204" pitchFamily="34" charset="0"/>
                <a:cs typeface="Calibri" charset="0"/>
              </a:rPr>
              <a:t>PROIZVOĐAČE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kako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postojeće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tako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one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nove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investicije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novo-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dodatu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električnu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energiju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proizvode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injektiraju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elektroenergetski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sistem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!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Omogućavanje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pristupa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veleprodajnom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: ono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radi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celobrojnim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MW,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samo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standardizovanim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produktima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za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vremenske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horizonte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duže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jednog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dana, 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nije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moguć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ovim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proizvođačima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direktno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Trgovci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/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otkupljivači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omogućili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pristup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veleprodajnom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plasman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proizvedene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električne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energije po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novim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aktuelnim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tržišnim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uslovima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q"/>
              <a:defRPr/>
            </a:pPr>
            <a:endParaRPr lang="en-US" sz="1600" dirty="0">
              <a:solidFill>
                <a:srgbClr val="376092"/>
              </a:solidFill>
              <a:latin typeface="Arial Black" panose="020B0A04020102020204" pitchFamily="34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pl-PL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PROIZVOĐAČI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74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52710"/>
            <a:ext cx="9144000" cy="5393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ODS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u="sng" dirty="0">
                <a:latin typeface="Arial Black" panose="020B0A04020102020204" pitchFamily="34" charset="0"/>
                <a:cs typeface="Calibri" charset="0"/>
              </a:rPr>
              <a:t>PROIZVOĐAČ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el.en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.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iz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obnovljivih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izvora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)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	OTKUPLJIVAČI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		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Agregatori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Agregacija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tj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Virtuelna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elektrana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</a:t>
            </a:r>
          </a:p>
          <a:p>
            <a:pPr lvl="0" algn="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OPS i OT</a:t>
            </a:r>
          </a:p>
          <a:p>
            <a:pPr lvl="0" algn="ct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u="sng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VELEPRODAJNO trziste </a:t>
            </a:r>
            <a:r>
              <a:rPr lang="en-US" u="sng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električne</a:t>
            </a:r>
            <a:r>
              <a:rPr lang="en-US" u="sng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energije</a:t>
            </a:r>
            <a:br>
              <a:rPr lang="en-US" u="sng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</a:b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Elektro-energetski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sistem</a:t>
            </a:r>
            <a:b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</a:b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(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Fleksibilnost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Sistemske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i="1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usluge</a:t>
            </a:r>
            <a:r>
              <a:rPr lang="en-US" sz="1600" i="1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</a:t>
            </a:r>
          </a:p>
          <a:p>
            <a:pPr lvl="0" algn="r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ODS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	SNABDEVAČI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u="sng" dirty="0">
                <a:latin typeface="Arial Black" panose="020B0A04020102020204" pitchFamily="34" charset="0"/>
                <a:cs typeface="Calibri" charset="0"/>
              </a:rPr>
              <a:t>POTROŠAČ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krajnji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korisnik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el.en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. (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upravljiva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latin typeface="Arial Black" panose="020B0A04020102020204" pitchFamily="34" charset="0"/>
                <a:cs typeface="Calibri" charset="0"/>
              </a:rPr>
              <a:t>potrošnja</a:t>
            </a:r>
            <a:r>
              <a:rPr lang="en-US" sz="1600" dirty="0">
                <a:latin typeface="Arial Black" panose="020B0A04020102020204" pitchFamily="34" charset="0"/>
                <a:cs typeface="Calibri" charset="0"/>
              </a:rPr>
              <a:t>)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F45997E-9D8F-4AD7-9F0D-5E97A9107EE0}"/>
              </a:ext>
            </a:extLst>
          </p:cNvPr>
          <p:cNvSpPr/>
          <p:nvPr/>
        </p:nvSpPr>
        <p:spPr>
          <a:xfrm>
            <a:off x="228600" y="1219199"/>
            <a:ext cx="152400" cy="403860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96ACD-B0F5-433F-B5BF-B86A96F7D4CE}"/>
              </a:ext>
            </a:extLst>
          </p:cNvPr>
          <p:cNvSpPr/>
          <p:nvPr/>
        </p:nvSpPr>
        <p:spPr>
          <a:xfrm>
            <a:off x="0" y="-8583"/>
            <a:ext cx="9154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 err="1">
                <a:latin typeface="Arial Black" panose="020B0A04020102020204" pitchFamily="34" charset="0"/>
                <a:cs typeface="Calibri"/>
              </a:rPr>
              <a:t>Fizički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 i </a:t>
            </a:r>
            <a:r>
              <a:rPr lang="en-US" sz="2400" dirty="0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komercijalnim </a:t>
            </a:r>
            <a:r>
              <a:rPr lang="en-US" sz="2400" dirty="0" err="1">
                <a:solidFill>
                  <a:srgbClr val="4F81BD">
                    <a:lumMod val="75000"/>
                  </a:srgbClr>
                </a:solidFill>
                <a:latin typeface="Arial Black" panose="020B0A04020102020204" pitchFamily="34" charset="0"/>
                <a:cs typeface="Calibri"/>
              </a:rPr>
              <a:t>tokovi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2BB3611-4182-46A3-87F4-F1BA58998CB0}"/>
              </a:ext>
            </a:extLst>
          </p:cNvPr>
          <p:cNvSpPr/>
          <p:nvPr/>
        </p:nvSpPr>
        <p:spPr>
          <a:xfrm>
            <a:off x="4724400" y="1066801"/>
            <a:ext cx="3200400" cy="4191000"/>
          </a:xfrm>
          <a:custGeom>
            <a:avLst/>
            <a:gdLst>
              <a:gd name="connsiteX0" fmla="*/ 0 w 4078298"/>
              <a:gd name="connsiteY0" fmla="*/ 0 h 4327451"/>
              <a:gd name="connsiteX1" fmla="*/ 4051004 w 4078298"/>
              <a:gd name="connsiteY1" fmla="*/ 1594884 h 4327451"/>
              <a:gd name="connsiteX2" fmla="*/ 1456660 w 4078298"/>
              <a:gd name="connsiteY2" fmla="*/ 4327451 h 432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8298" h="4327451">
                <a:moveTo>
                  <a:pt x="0" y="0"/>
                </a:moveTo>
                <a:cubicBezTo>
                  <a:pt x="1904113" y="436821"/>
                  <a:pt x="3808227" y="873642"/>
                  <a:pt x="4051004" y="1594884"/>
                </a:cubicBezTo>
                <a:cubicBezTo>
                  <a:pt x="4293781" y="2316126"/>
                  <a:pt x="2875220" y="3321788"/>
                  <a:pt x="1456660" y="4327451"/>
                </a:cubicBezTo>
              </a:path>
            </a:pathLst>
          </a:custGeom>
          <a:ln w="60325" cmpd="dbl">
            <a:solidFill>
              <a:srgbClr val="37609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4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43000"/>
            <a:ext cx="9144000" cy="4301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Prva 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Virtuelna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elektrana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maja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2022.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godine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je za 6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meseci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narasla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verovatno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jednu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trenutno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najvećih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Za to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vreme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pola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godine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se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registrovalo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bar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još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4-5 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Virtuelnih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elektrana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Trenutno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verovatno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već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oko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ukupno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100 MW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proizvodnih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kapaciteta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okviru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registrovanih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Virtuelnih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elektrana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”.</a:t>
            </a:r>
          </a:p>
          <a:p>
            <a:pPr marL="285750" lvl="0" indent="-285750">
              <a:lnSpc>
                <a:spcPct val="150000"/>
              </a:lnSpc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Proizvodni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kapaciteti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se ne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sastoje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samo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novih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nemaju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pravo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podsticaje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povlašćene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cene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već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većinom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postojećih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starih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delimično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ili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potpunosti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napustile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podsticajne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mere.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AF7D-7EB7-41A3-A418-C6BAA724E36D}"/>
              </a:ext>
            </a:extLst>
          </p:cNvPr>
          <p:cNvSpPr/>
          <p:nvPr/>
        </p:nvSpPr>
        <p:spPr>
          <a:xfrm>
            <a:off x="0" y="0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pl-PL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EFT Grupa I OTKUP U BIH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07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4541"/>
            <a:ext cx="9144000" cy="488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TRENUTNO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Otkup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velikog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broja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proizvođača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priključenih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distributivnu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mrežu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sa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rasponom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snaga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 10-ak kW pa i do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skoro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10-ak MW.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Optimizacija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otkupnog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portfolija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kreiranje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novih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pogodnosti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mogućnosti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1600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charset="0"/>
              </a:rPr>
              <a:t>NOVO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Prepoznavanje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budućih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potreba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mogućnosti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učešća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njegovim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novim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segmentima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priprema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za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isto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saradnji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dve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partnerske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kompanije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intenzivno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radi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stvaranju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neophodnih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preduslova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formalno-pravnih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informatičko-tehničkih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komercijalnih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za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formiranje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prvog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najbliže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izvornoj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definiciji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</a:t>
            </a:r>
            <a:b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</a:b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“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Agregatora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”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AF7D-7EB7-41A3-A418-C6BAA724E36D}"/>
              </a:ext>
            </a:extLst>
          </p:cNvPr>
          <p:cNvSpPr/>
          <p:nvPr/>
        </p:nvSpPr>
        <p:spPr>
          <a:xfrm>
            <a:off x="0" y="0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pl-PL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EFT Grupa I OTKUP U BIH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11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0997"/>
            <a:ext cx="91440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Sve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manje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vremenom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ali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je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dalje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ponegde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prisutna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nedovoljna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informisanost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pravima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pravilima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procedurama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strani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ODS-ova.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Neuniformnost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administrativnih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procedura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15-ak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distributivnih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područja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/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kompanija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okviru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3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još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uvek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vertikalno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integrisane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elektroprivrede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dodatno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bespotrebno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komplikuje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donekle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usporava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čitav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proces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Nedostatak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spot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berze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(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likvidnog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)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unutardnevnog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tržišta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je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značajan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problem za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optimalni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plasman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električne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energije.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Razmena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podataka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–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digitalizacija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baze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podataka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6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itd</a:t>
            </a: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sz="16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BANALNO ALI PREKO NEOPHODNO – MERENJA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prikupljanje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obrada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provera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validacija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mernih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podataka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automatizacija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razmene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podataka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preduslov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su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naravno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postojanje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samih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merenja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u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odgovarajućoj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digitalnoj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formi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, a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njihovo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daljinsko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očitavanje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će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umnogome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pomoći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i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olakšati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ovaj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 deo </a:t>
            </a:r>
            <a:r>
              <a:rPr lang="en-US" sz="1400" dirty="0" err="1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procesa</a:t>
            </a:r>
            <a:r>
              <a:rPr lang="en-US" sz="1400" dirty="0">
                <a:solidFill>
                  <a:srgbClr val="376092"/>
                </a:solidFill>
                <a:latin typeface="Arial Black" panose="020B0A04020102020204" pitchFamily="34" charset="0"/>
                <a:cs typeface="Calibri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8CAF7D-7EB7-41A3-A418-C6BAA724E36D}"/>
              </a:ext>
            </a:extLst>
          </p:cNvPr>
          <p:cNvSpPr/>
          <p:nvPr/>
        </p:nvSpPr>
        <p:spPr>
          <a:xfrm>
            <a:off x="0" y="0"/>
            <a:ext cx="9154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355600" algn="ctr">
              <a:spcAft>
                <a:spcPts val="0"/>
              </a:spcAft>
              <a:defRPr/>
            </a:pPr>
            <a:endParaRPr lang="sr-Latn-RS" sz="2400" dirty="0">
              <a:solidFill>
                <a:srgbClr val="4F81BD">
                  <a:lumMod val="75000"/>
                </a:srgbClr>
              </a:solidFill>
              <a:latin typeface="Arial Black" panose="020B0A04020102020204" pitchFamily="34" charset="0"/>
              <a:cs typeface="Calibri"/>
            </a:endParaRPr>
          </a:p>
          <a:p>
            <a:pPr marL="355600" lvl="0" indent="-355600" algn="ctr">
              <a:spcAft>
                <a:spcPts val="0"/>
              </a:spcAft>
              <a:defRPr/>
            </a:pPr>
            <a:r>
              <a:rPr lang="en-US" sz="2400" dirty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/>
              </a:rPr>
              <a:t>AKTUELNA PROBLEMATIKA</a:t>
            </a:r>
            <a:endParaRPr kumimoji="0" lang="sr-Latn-CS" sz="2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0351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4F81B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200" b="1" dirty="0" err="1" smtClean="0">
            <a:solidFill>
              <a:schemeClr val="accent1">
                <a:lumMod val="75000"/>
              </a:schemeClr>
            </a:solidFill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4">
      <a:dk1>
        <a:sysClr val="windowText" lastClr="000000"/>
      </a:dk1>
      <a:lt1>
        <a:srgbClr val="FFFFFF"/>
      </a:lt1>
      <a:dk2>
        <a:srgbClr val="4F81B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sz="2200" b="1" dirty="0" err="1" smtClean="0">
            <a:solidFill>
              <a:schemeClr val="accent1">
                <a:lumMod val="75000"/>
              </a:schemeClr>
            </a:solidFill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34793</TotalTime>
  <Words>1063</Words>
  <Application>Microsoft Office PowerPoint</Application>
  <PresentationFormat>On-screen Show (4:3)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Janicic</dc:creator>
  <cp:lastModifiedBy>Dalibor 09_09</cp:lastModifiedBy>
  <cp:revision>603</cp:revision>
  <cp:lastPrinted>2017-07-24T10:17:19Z</cp:lastPrinted>
  <dcterms:created xsi:type="dcterms:W3CDTF">2012-06-01T07:00:12Z</dcterms:created>
  <dcterms:modified xsi:type="dcterms:W3CDTF">2022-10-14T11:29:34Z</dcterms:modified>
</cp:coreProperties>
</file>