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16"/>
  </p:notesMasterIdLst>
  <p:handoutMasterIdLst>
    <p:handoutMasterId r:id="rId17"/>
  </p:handoutMasterIdLst>
  <p:sldIdLst>
    <p:sldId id="476" r:id="rId3"/>
    <p:sldId id="477" r:id="rId4"/>
    <p:sldId id="479" r:id="rId5"/>
    <p:sldId id="480" r:id="rId6"/>
    <p:sldId id="488" r:id="rId7"/>
    <p:sldId id="486" r:id="rId8"/>
    <p:sldId id="489" r:id="rId9"/>
    <p:sldId id="490" r:id="rId10"/>
    <p:sldId id="491" r:id="rId11"/>
    <p:sldId id="492" r:id="rId12"/>
    <p:sldId id="483" r:id="rId13"/>
    <p:sldId id="487" r:id="rId14"/>
    <p:sldId id="478" r:id="rId15"/>
  </p:sldIdLst>
  <p:sldSz cx="9144000" cy="6858000" type="screen4x3"/>
  <p:notesSz cx="9236075" cy="7010400"/>
  <p:custDataLst>
    <p:tags r:id="rId18"/>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Jennings" initials="IJ" lastIdx="0" clrIdx="0">
    <p:extLst>
      <p:ext uri="{19B8F6BF-5375-455C-9EA6-DF929625EA0E}">
        <p15:presenceInfo xmlns:p15="http://schemas.microsoft.com/office/powerpoint/2012/main" userId="S-1-5-21-779936092-3982414889-3636615540-2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376F92"/>
    <a:srgbClr val="127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3901" autoAdjust="0"/>
  </p:normalViewPr>
  <p:slideViewPr>
    <p:cSldViewPr>
      <p:cViewPr varScale="1">
        <p:scale>
          <a:sx n="112" d="100"/>
          <a:sy n="112" d="100"/>
        </p:scale>
        <p:origin x="16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841" cy="350356"/>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sz="quarter" idx="1"/>
          </p:nvPr>
        </p:nvSpPr>
        <p:spPr>
          <a:xfrm>
            <a:off x="5231759" y="2"/>
            <a:ext cx="4002841" cy="350356"/>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5906124-0DAA-481E-8B65-8B7F59E53F89}" type="datetimeFigureOut">
              <a:rPr lang="en-US"/>
              <a:pPr>
                <a:defRPr/>
              </a:pPr>
              <a:t>10/18/22</a:t>
            </a:fld>
            <a:endParaRPr lang="en-US"/>
          </a:p>
        </p:txBody>
      </p:sp>
      <p:sp>
        <p:nvSpPr>
          <p:cNvPr id="4" name="Footer Placeholder 3"/>
          <p:cNvSpPr>
            <a:spLocks noGrp="1"/>
          </p:cNvSpPr>
          <p:nvPr>
            <p:ph type="ftr" sz="quarter" idx="2"/>
          </p:nvPr>
        </p:nvSpPr>
        <p:spPr>
          <a:xfrm>
            <a:off x="2" y="6658410"/>
            <a:ext cx="4002841" cy="350356"/>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5" name="Slide Number Placeholder 4"/>
          <p:cNvSpPr>
            <a:spLocks noGrp="1"/>
          </p:cNvSpPr>
          <p:nvPr>
            <p:ph type="sldNum" sz="quarter" idx="3"/>
          </p:nvPr>
        </p:nvSpPr>
        <p:spPr>
          <a:xfrm>
            <a:off x="5231759" y="6658410"/>
            <a:ext cx="4002841" cy="35035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D802F7-6376-4F7B-AB8C-811908DFAA9D}" type="slidenum">
              <a:rPr lang="en-US"/>
              <a:pPr>
                <a:defRPr/>
              </a:pPr>
              <a:t>‹#›</a:t>
            </a:fld>
            <a:endParaRPr lang="en-US"/>
          </a:p>
        </p:txBody>
      </p:sp>
    </p:spTree>
    <p:extLst>
      <p:ext uri="{BB962C8B-B14F-4D97-AF65-F5344CB8AC3E}">
        <p14:creationId xmlns:p14="http://schemas.microsoft.com/office/powerpoint/2010/main" val="2312519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841" cy="350356"/>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idx="1"/>
          </p:nvPr>
        </p:nvSpPr>
        <p:spPr>
          <a:xfrm>
            <a:off x="5231759" y="2"/>
            <a:ext cx="4002841" cy="350356"/>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AB2CD64-0CF6-4C05-8AF4-271E3B17DFDA}" type="datetimeFigureOut">
              <a:rPr lang="en-US"/>
              <a:pPr>
                <a:defRPr/>
              </a:pPr>
              <a:t>10/18/22</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sp>
      <p:sp>
        <p:nvSpPr>
          <p:cNvPr id="5" name="Notes Placeholder 4"/>
          <p:cNvSpPr>
            <a:spLocks noGrp="1"/>
          </p:cNvSpPr>
          <p:nvPr>
            <p:ph type="body" sz="quarter" idx="3"/>
          </p:nvPr>
        </p:nvSpPr>
        <p:spPr>
          <a:xfrm>
            <a:off x="923167" y="3330022"/>
            <a:ext cx="7389745" cy="315484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6658410"/>
            <a:ext cx="4002841" cy="350356"/>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5231759" y="6658410"/>
            <a:ext cx="4002841" cy="35035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5D62940-2F83-4185-BFD0-4FC3C5B33BF4}" type="slidenum">
              <a:rPr lang="en-US"/>
              <a:pPr>
                <a:defRPr/>
              </a:pPr>
              <a:t>‹#›</a:t>
            </a:fld>
            <a:endParaRPr lang="en-US"/>
          </a:p>
        </p:txBody>
      </p:sp>
    </p:spTree>
    <p:extLst>
      <p:ext uri="{BB962C8B-B14F-4D97-AF65-F5344CB8AC3E}">
        <p14:creationId xmlns:p14="http://schemas.microsoft.com/office/powerpoint/2010/main" val="2055739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865438" y="525463"/>
            <a:ext cx="3505200" cy="26289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eaLnBrk="1" hangingPunct="1"/>
            <a:fld id="{97476D29-06FC-41F4-88C3-44D4C8EE41BA}" type="slidenum">
              <a:rPr lang="en-US" smtClean="0">
                <a:solidFill>
                  <a:prstClr val="black"/>
                </a:solidFill>
                <a:latin typeface="Calibri" pitchFamily="34" charset="0"/>
              </a:rPr>
              <a:pPr eaLnBrk="1" hangingPunct="1"/>
              <a:t>1</a:t>
            </a:fld>
            <a:endParaRPr lang="en-US">
              <a:solidFill>
                <a:prstClr val="black"/>
              </a:solidFill>
              <a:latin typeface="Calibri" pitchFamily="34" charset="0"/>
            </a:endParaRPr>
          </a:p>
        </p:txBody>
      </p:sp>
    </p:spTree>
    <p:extLst>
      <p:ext uri="{BB962C8B-B14F-4D97-AF65-F5344CB8AC3E}">
        <p14:creationId xmlns:p14="http://schemas.microsoft.com/office/powerpoint/2010/main" val="354022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10</a:t>
            </a:fld>
            <a:endParaRPr lang="en-US">
              <a:latin typeface="Calibri" pitchFamily="34" charset="0"/>
            </a:endParaRPr>
          </a:p>
        </p:txBody>
      </p:sp>
    </p:spTree>
    <p:extLst>
      <p:ext uri="{BB962C8B-B14F-4D97-AF65-F5344CB8AC3E}">
        <p14:creationId xmlns:p14="http://schemas.microsoft.com/office/powerpoint/2010/main" val="19223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11</a:t>
            </a:fld>
            <a:endParaRPr lang="en-US">
              <a:latin typeface="Calibri" pitchFamily="34" charset="0"/>
            </a:endParaRPr>
          </a:p>
        </p:txBody>
      </p:sp>
    </p:spTree>
    <p:extLst>
      <p:ext uri="{BB962C8B-B14F-4D97-AF65-F5344CB8AC3E}">
        <p14:creationId xmlns:p14="http://schemas.microsoft.com/office/powerpoint/2010/main" val="390789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12</a:t>
            </a:fld>
            <a:endParaRPr lang="en-US">
              <a:latin typeface="Calibri" pitchFamily="34" charset="0"/>
            </a:endParaRPr>
          </a:p>
        </p:txBody>
      </p:sp>
    </p:spTree>
    <p:extLst>
      <p:ext uri="{BB962C8B-B14F-4D97-AF65-F5344CB8AC3E}">
        <p14:creationId xmlns:p14="http://schemas.microsoft.com/office/powerpoint/2010/main" val="214910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130905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2</a:t>
            </a:fld>
            <a:endParaRPr lang="en-US">
              <a:latin typeface="Calibri" pitchFamily="34" charset="0"/>
            </a:endParaRPr>
          </a:p>
        </p:txBody>
      </p:sp>
    </p:spTree>
    <p:extLst>
      <p:ext uri="{BB962C8B-B14F-4D97-AF65-F5344CB8AC3E}">
        <p14:creationId xmlns:p14="http://schemas.microsoft.com/office/powerpoint/2010/main" val="357500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3</a:t>
            </a:fld>
            <a:endParaRPr lang="en-US">
              <a:latin typeface="Calibri" pitchFamily="34" charset="0"/>
            </a:endParaRPr>
          </a:p>
        </p:txBody>
      </p:sp>
    </p:spTree>
    <p:extLst>
      <p:ext uri="{BB962C8B-B14F-4D97-AF65-F5344CB8AC3E}">
        <p14:creationId xmlns:p14="http://schemas.microsoft.com/office/powerpoint/2010/main" val="79738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4</a:t>
            </a:fld>
            <a:endParaRPr lang="en-US">
              <a:latin typeface="Calibri" pitchFamily="34" charset="0"/>
            </a:endParaRPr>
          </a:p>
        </p:txBody>
      </p:sp>
    </p:spTree>
    <p:extLst>
      <p:ext uri="{BB962C8B-B14F-4D97-AF65-F5344CB8AC3E}">
        <p14:creationId xmlns:p14="http://schemas.microsoft.com/office/powerpoint/2010/main" val="202011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5</a:t>
            </a:fld>
            <a:endParaRPr lang="en-US">
              <a:latin typeface="Calibri" pitchFamily="34" charset="0"/>
            </a:endParaRPr>
          </a:p>
        </p:txBody>
      </p:sp>
    </p:spTree>
    <p:extLst>
      <p:ext uri="{BB962C8B-B14F-4D97-AF65-F5344CB8AC3E}">
        <p14:creationId xmlns:p14="http://schemas.microsoft.com/office/powerpoint/2010/main" val="248233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6</a:t>
            </a:fld>
            <a:endParaRPr lang="en-US">
              <a:latin typeface="Calibri" pitchFamily="34" charset="0"/>
            </a:endParaRPr>
          </a:p>
        </p:txBody>
      </p:sp>
    </p:spTree>
    <p:extLst>
      <p:ext uri="{BB962C8B-B14F-4D97-AF65-F5344CB8AC3E}">
        <p14:creationId xmlns:p14="http://schemas.microsoft.com/office/powerpoint/2010/main" val="267218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7</a:t>
            </a:fld>
            <a:endParaRPr lang="en-US">
              <a:latin typeface="Calibri" pitchFamily="34" charset="0"/>
            </a:endParaRPr>
          </a:p>
        </p:txBody>
      </p:sp>
    </p:spTree>
    <p:extLst>
      <p:ext uri="{BB962C8B-B14F-4D97-AF65-F5344CB8AC3E}">
        <p14:creationId xmlns:p14="http://schemas.microsoft.com/office/powerpoint/2010/main" val="414927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8</a:t>
            </a:fld>
            <a:endParaRPr lang="en-US">
              <a:latin typeface="Calibri" pitchFamily="34" charset="0"/>
            </a:endParaRPr>
          </a:p>
        </p:txBody>
      </p:sp>
    </p:spTree>
    <p:extLst>
      <p:ext uri="{BB962C8B-B14F-4D97-AF65-F5344CB8AC3E}">
        <p14:creationId xmlns:p14="http://schemas.microsoft.com/office/powerpoint/2010/main" val="198080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defRPr>
            </a:lvl1pPr>
            <a:lvl2pPr marL="737452" indent="-283635" eaLnBrk="0" hangingPunct="0">
              <a:defRPr>
                <a:solidFill>
                  <a:schemeClr val="tx1"/>
                </a:solidFill>
                <a:latin typeface="Arial"/>
              </a:defRPr>
            </a:lvl2pPr>
            <a:lvl3pPr marL="1134542" indent="-226908" eaLnBrk="0" hangingPunct="0">
              <a:defRPr>
                <a:solidFill>
                  <a:schemeClr val="tx1"/>
                </a:solidFill>
                <a:latin typeface="Arial"/>
              </a:defRPr>
            </a:lvl3pPr>
            <a:lvl4pPr marL="1588359" indent="-226908" eaLnBrk="0" hangingPunct="0">
              <a:defRPr>
                <a:solidFill>
                  <a:schemeClr val="tx1"/>
                </a:solidFill>
                <a:latin typeface="Arial"/>
              </a:defRPr>
            </a:lvl4pPr>
            <a:lvl5pPr marL="2042175" indent="-226908" eaLnBrk="0" hangingPunct="0">
              <a:defRPr>
                <a:solidFill>
                  <a:schemeClr val="tx1"/>
                </a:solidFill>
                <a:latin typeface="Arial"/>
              </a:defRPr>
            </a:lvl5pPr>
            <a:lvl6pPr marL="2495992" indent="-226908" eaLnBrk="0" fontAlgn="base" hangingPunct="0">
              <a:spcBef>
                <a:spcPct val="0"/>
              </a:spcBef>
              <a:spcAft>
                <a:spcPct val="0"/>
              </a:spcAft>
              <a:defRPr>
                <a:solidFill>
                  <a:schemeClr val="tx1"/>
                </a:solidFill>
                <a:latin typeface="Arial"/>
              </a:defRPr>
            </a:lvl6pPr>
            <a:lvl7pPr marL="2949809" indent="-226908" eaLnBrk="0" fontAlgn="base" hangingPunct="0">
              <a:spcBef>
                <a:spcPct val="0"/>
              </a:spcBef>
              <a:spcAft>
                <a:spcPct val="0"/>
              </a:spcAft>
              <a:defRPr>
                <a:solidFill>
                  <a:schemeClr val="tx1"/>
                </a:solidFill>
                <a:latin typeface="Arial"/>
              </a:defRPr>
            </a:lvl7pPr>
            <a:lvl8pPr marL="3403625" indent="-226908" eaLnBrk="0" fontAlgn="base" hangingPunct="0">
              <a:spcBef>
                <a:spcPct val="0"/>
              </a:spcBef>
              <a:spcAft>
                <a:spcPct val="0"/>
              </a:spcAft>
              <a:defRPr>
                <a:solidFill>
                  <a:schemeClr val="tx1"/>
                </a:solidFill>
                <a:latin typeface="Arial"/>
              </a:defRPr>
            </a:lvl8pPr>
            <a:lvl9pPr marL="3857442" indent="-226908" eaLnBrk="0" fontAlgn="base" hangingPunct="0">
              <a:spcBef>
                <a:spcPct val="0"/>
              </a:spcBef>
              <a:spcAft>
                <a:spcPct val="0"/>
              </a:spcAft>
              <a:defRPr>
                <a:solidFill>
                  <a:schemeClr val="tx1"/>
                </a:solidFill>
                <a:latin typeface="Arial"/>
              </a:defRPr>
            </a:lvl9pPr>
          </a:lstStyle>
          <a:p>
            <a:pPr eaLnBrk="1" hangingPunct="1"/>
            <a:fld id="{CBCD7EE7-CA92-4920-8875-3A5E746C094A}" type="slidenum">
              <a:rPr lang="en-US" smtClean="0">
                <a:latin typeface="Calibri" pitchFamily="34" charset="0"/>
              </a:rPr>
              <a:pPr eaLnBrk="1" hangingPunct="1"/>
              <a:t>9</a:t>
            </a:fld>
            <a:endParaRPr lang="en-US">
              <a:latin typeface="Calibri" pitchFamily="34" charset="0"/>
            </a:endParaRPr>
          </a:p>
        </p:txBody>
      </p:sp>
    </p:spTree>
    <p:extLst>
      <p:ext uri="{BB962C8B-B14F-4D97-AF65-F5344CB8AC3E}">
        <p14:creationId xmlns:p14="http://schemas.microsoft.com/office/powerpoint/2010/main" val="7977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54FCB4-928F-457D-A86E-0CA8DE806201}"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C5B1CA-585C-4226-8525-F081D6B3E971}" type="slidenum">
              <a:rPr lang="en-US"/>
              <a:pPr>
                <a:defRPr/>
              </a:pPr>
              <a:t>‹#›</a:t>
            </a:fld>
            <a:endParaRPr lang="en-US"/>
          </a:p>
        </p:txBody>
      </p:sp>
    </p:spTree>
    <p:extLst>
      <p:ext uri="{BB962C8B-B14F-4D97-AF65-F5344CB8AC3E}">
        <p14:creationId xmlns:p14="http://schemas.microsoft.com/office/powerpoint/2010/main" val="22573160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8202E2-E73C-48E7-B1AD-5E81A035C3C4}"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4AFB5F-A837-420C-9C0E-BA117EC3863B}" type="slidenum">
              <a:rPr lang="en-US"/>
              <a:pPr>
                <a:defRPr/>
              </a:pPr>
              <a:t>‹#›</a:t>
            </a:fld>
            <a:endParaRPr lang="en-US"/>
          </a:p>
        </p:txBody>
      </p:sp>
    </p:spTree>
    <p:extLst>
      <p:ext uri="{BB962C8B-B14F-4D97-AF65-F5344CB8AC3E}">
        <p14:creationId xmlns:p14="http://schemas.microsoft.com/office/powerpoint/2010/main" val="17312105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38A94-6A93-421F-85A6-90FED0EC6166}"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11267B-BEA7-41C1-AF36-BDB4EEB68026}" type="slidenum">
              <a:rPr lang="en-US"/>
              <a:pPr>
                <a:defRPr/>
              </a:pPr>
              <a:t>‹#›</a:t>
            </a:fld>
            <a:endParaRPr lang="en-US"/>
          </a:p>
        </p:txBody>
      </p:sp>
    </p:spTree>
    <p:extLst>
      <p:ext uri="{BB962C8B-B14F-4D97-AF65-F5344CB8AC3E}">
        <p14:creationId xmlns:p14="http://schemas.microsoft.com/office/powerpoint/2010/main" val="21348450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54FCB4-928F-457D-A86E-0CA8DE806201}"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C5B1CA-585C-4226-8525-F081D6B3E971}" type="slidenum">
              <a:rPr lang="en-US"/>
              <a:pPr>
                <a:defRPr/>
              </a:pPr>
              <a:t>‹#›</a:t>
            </a:fld>
            <a:endParaRPr lang="en-US"/>
          </a:p>
        </p:txBody>
      </p:sp>
    </p:spTree>
    <p:extLst>
      <p:ext uri="{BB962C8B-B14F-4D97-AF65-F5344CB8AC3E}">
        <p14:creationId xmlns:p14="http://schemas.microsoft.com/office/powerpoint/2010/main" val="15903704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F1274D-7BD0-4B70-BEC1-545F2BA1DE6B}"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FE95D9-799E-4891-96D4-A40F1D0A6756}" type="slidenum">
              <a:rPr lang="en-US"/>
              <a:pPr>
                <a:defRPr/>
              </a:pPr>
              <a:t>‹#›</a:t>
            </a:fld>
            <a:endParaRPr lang="en-US"/>
          </a:p>
        </p:txBody>
      </p:sp>
    </p:spTree>
    <p:extLst>
      <p:ext uri="{BB962C8B-B14F-4D97-AF65-F5344CB8AC3E}">
        <p14:creationId xmlns:p14="http://schemas.microsoft.com/office/powerpoint/2010/main" val="21640107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A8C3C9-A602-451E-B88B-6FBEB75A786E}"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E84824-AC05-4D73-A7AC-84984EAB816A}" type="slidenum">
              <a:rPr lang="en-US"/>
              <a:pPr>
                <a:defRPr/>
              </a:pPr>
              <a:t>‹#›</a:t>
            </a:fld>
            <a:endParaRPr lang="en-US"/>
          </a:p>
        </p:txBody>
      </p:sp>
    </p:spTree>
    <p:extLst>
      <p:ext uri="{BB962C8B-B14F-4D97-AF65-F5344CB8AC3E}">
        <p14:creationId xmlns:p14="http://schemas.microsoft.com/office/powerpoint/2010/main" val="30564096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A4FD27-2DE7-466A-9366-2A7621062D10}"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474FDF7-63ED-4F94-8010-6DC27323174A}" type="slidenum">
              <a:rPr lang="en-US"/>
              <a:pPr>
                <a:defRPr/>
              </a:pPr>
              <a:t>‹#›</a:t>
            </a:fld>
            <a:endParaRPr lang="en-US"/>
          </a:p>
        </p:txBody>
      </p:sp>
    </p:spTree>
    <p:extLst>
      <p:ext uri="{BB962C8B-B14F-4D97-AF65-F5344CB8AC3E}">
        <p14:creationId xmlns:p14="http://schemas.microsoft.com/office/powerpoint/2010/main" val="2685047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A00691-D57C-4841-82B4-CCC3B02D3CF4}" type="datetime1">
              <a:rPr lang="en-US" smtClean="0"/>
              <a:pPr>
                <a:defRPr/>
              </a:pPr>
              <a:t>10/18/22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5315A74-6881-4B8F-8B2A-C62A736A313F}" type="slidenum">
              <a:rPr lang="en-US"/>
              <a:pPr>
                <a:defRPr/>
              </a:pPr>
              <a:t>‹#›</a:t>
            </a:fld>
            <a:endParaRPr lang="en-US"/>
          </a:p>
        </p:txBody>
      </p:sp>
    </p:spTree>
    <p:extLst>
      <p:ext uri="{BB962C8B-B14F-4D97-AF65-F5344CB8AC3E}">
        <p14:creationId xmlns:p14="http://schemas.microsoft.com/office/powerpoint/2010/main" val="25073484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F9ECDAC-75A9-4872-A7C0-623EAC2D5871}" type="datetime1">
              <a:rPr lang="en-US" smtClean="0"/>
              <a:pPr>
                <a:defRPr/>
              </a:pPr>
              <a:t>10/18/22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DBF653E-4A82-491A-B683-F6023DDF4668}" type="slidenum">
              <a:rPr lang="en-US"/>
              <a:pPr>
                <a:defRPr/>
              </a:pPr>
              <a:t>‹#›</a:t>
            </a:fld>
            <a:endParaRPr lang="en-US"/>
          </a:p>
        </p:txBody>
      </p:sp>
    </p:spTree>
    <p:extLst>
      <p:ext uri="{BB962C8B-B14F-4D97-AF65-F5344CB8AC3E}">
        <p14:creationId xmlns:p14="http://schemas.microsoft.com/office/powerpoint/2010/main" val="39045662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A0D95A-7C25-43E8-BC10-CB2A4ED3FAF5}" type="datetime1">
              <a:rPr lang="en-US" smtClean="0"/>
              <a:pPr>
                <a:defRPr/>
              </a:pPr>
              <a:t>10/18/22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5D45A8B-2F93-49DB-9418-4F1EC2BDABF1}" type="slidenum">
              <a:rPr lang="en-US"/>
              <a:pPr>
                <a:defRPr/>
              </a:pPr>
              <a:t>‹#›</a:t>
            </a:fld>
            <a:endParaRPr lang="en-US"/>
          </a:p>
        </p:txBody>
      </p:sp>
    </p:spTree>
    <p:extLst>
      <p:ext uri="{BB962C8B-B14F-4D97-AF65-F5344CB8AC3E}">
        <p14:creationId xmlns:p14="http://schemas.microsoft.com/office/powerpoint/2010/main" val="39671192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C3DD4F-B516-45CD-9310-1060D4FC715F}"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79BEF6-D4E7-4FB1-A52B-7E4A83A940C8}" type="slidenum">
              <a:rPr lang="en-US"/>
              <a:pPr>
                <a:defRPr/>
              </a:pPr>
              <a:t>‹#›</a:t>
            </a:fld>
            <a:endParaRPr lang="en-US"/>
          </a:p>
        </p:txBody>
      </p:sp>
    </p:spTree>
    <p:extLst>
      <p:ext uri="{BB962C8B-B14F-4D97-AF65-F5344CB8AC3E}">
        <p14:creationId xmlns:p14="http://schemas.microsoft.com/office/powerpoint/2010/main" val="13230600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F1274D-7BD0-4B70-BEC1-545F2BA1DE6B}"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FE95D9-799E-4891-96D4-A40F1D0A6756}" type="slidenum">
              <a:rPr lang="en-US"/>
              <a:pPr>
                <a:defRPr/>
              </a:pPr>
              <a:t>‹#›</a:t>
            </a:fld>
            <a:endParaRPr lang="en-US"/>
          </a:p>
        </p:txBody>
      </p:sp>
    </p:spTree>
    <p:extLst>
      <p:ext uri="{BB962C8B-B14F-4D97-AF65-F5344CB8AC3E}">
        <p14:creationId xmlns:p14="http://schemas.microsoft.com/office/powerpoint/2010/main" val="394068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E235E7-565A-4A5C-871A-9AEDCC25220F}"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AE391F-724C-4BDC-935B-DDE8B1B63908}" type="slidenum">
              <a:rPr lang="en-US"/>
              <a:pPr>
                <a:defRPr/>
              </a:pPr>
              <a:t>‹#›</a:t>
            </a:fld>
            <a:endParaRPr lang="en-US"/>
          </a:p>
        </p:txBody>
      </p:sp>
    </p:spTree>
    <p:extLst>
      <p:ext uri="{BB962C8B-B14F-4D97-AF65-F5344CB8AC3E}">
        <p14:creationId xmlns:p14="http://schemas.microsoft.com/office/powerpoint/2010/main" val="22768200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8202E2-E73C-48E7-B1AD-5E81A035C3C4}"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4AFB5F-A837-420C-9C0E-BA117EC3863B}" type="slidenum">
              <a:rPr lang="en-US"/>
              <a:pPr>
                <a:defRPr/>
              </a:pPr>
              <a:t>‹#›</a:t>
            </a:fld>
            <a:endParaRPr lang="en-US"/>
          </a:p>
        </p:txBody>
      </p:sp>
    </p:spTree>
    <p:extLst>
      <p:ext uri="{BB962C8B-B14F-4D97-AF65-F5344CB8AC3E}">
        <p14:creationId xmlns:p14="http://schemas.microsoft.com/office/powerpoint/2010/main" val="959363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38A94-6A93-421F-85A6-90FED0EC6166}"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11267B-BEA7-41C1-AF36-BDB4EEB68026}" type="slidenum">
              <a:rPr lang="en-US"/>
              <a:pPr>
                <a:defRPr/>
              </a:pPr>
              <a:t>‹#›</a:t>
            </a:fld>
            <a:endParaRPr lang="en-US"/>
          </a:p>
        </p:txBody>
      </p:sp>
    </p:spTree>
    <p:extLst>
      <p:ext uri="{BB962C8B-B14F-4D97-AF65-F5344CB8AC3E}">
        <p14:creationId xmlns:p14="http://schemas.microsoft.com/office/powerpoint/2010/main" val="1240902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A8C3C9-A602-451E-B88B-6FBEB75A786E}" type="datetime1">
              <a:rPr lang="en-US" smtClean="0"/>
              <a:pPr>
                <a:defRPr/>
              </a:pPr>
              <a:t>10/18/22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E84824-AC05-4D73-A7AC-84984EAB816A}" type="slidenum">
              <a:rPr lang="en-US"/>
              <a:pPr>
                <a:defRPr/>
              </a:pPr>
              <a:t>‹#›</a:t>
            </a:fld>
            <a:endParaRPr lang="en-US"/>
          </a:p>
        </p:txBody>
      </p:sp>
    </p:spTree>
    <p:extLst>
      <p:ext uri="{BB962C8B-B14F-4D97-AF65-F5344CB8AC3E}">
        <p14:creationId xmlns:p14="http://schemas.microsoft.com/office/powerpoint/2010/main" val="9377053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A4FD27-2DE7-466A-9366-2A7621062D10}"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474FDF7-63ED-4F94-8010-6DC27323174A}" type="slidenum">
              <a:rPr lang="en-US"/>
              <a:pPr>
                <a:defRPr/>
              </a:pPr>
              <a:t>‹#›</a:t>
            </a:fld>
            <a:endParaRPr lang="en-US"/>
          </a:p>
        </p:txBody>
      </p:sp>
    </p:spTree>
    <p:extLst>
      <p:ext uri="{BB962C8B-B14F-4D97-AF65-F5344CB8AC3E}">
        <p14:creationId xmlns:p14="http://schemas.microsoft.com/office/powerpoint/2010/main" val="31485052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A00691-D57C-4841-82B4-CCC3B02D3CF4}" type="datetime1">
              <a:rPr lang="en-US" smtClean="0"/>
              <a:pPr>
                <a:defRPr/>
              </a:pPr>
              <a:t>10/18/22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5315A74-6881-4B8F-8B2A-C62A736A313F}" type="slidenum">
              <a:rPr lang="en-US"/>
              <a:pPr>
                <a:defRPr/>
              </a:pPr>
              <a:t>‹#›</a:t>
            </a:fld>
            <a:endParaRPr lang="en-US"/>
          </a:p>
        </p:txBody>
      </p:sp>
    </p:spTree>
    <p:extLst>
      <p:ext uri="{BB962C8B-B14F-4D97-AF65-F5344CB8AC3E}">
        <p14:creationId xmlns:p14="http://schemas.microsoft.com/office/powerpoint/2010/main" val="35415634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F9ECDAC-75A9-4872-A7C0-623EAC2D5871}" type="datetime1">
              <a:rPr lang="en-US" smtClean="0"/>
              <a:pPr>
                <a:defRPr/>
              </a:pPr>
              <a:t>10/18/22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DBF653E-4A82-491A-B683-F6023DDF4668}" type="slidenum">
              <a:rPr lang="en-US"/>
              <a:pPr>
                <a:defRPr/>
              </a:pPr>
              <a:t>‹#›</a:t>
            </a:fld>
            <a:endParaRPr lang="en-US"/>
          </a:p>
        </p:txBody>
      </p:sp>
    </p:spTree>
    <p:extLst>
      <p:ext uri="{BB962C8B-B14F-4D97-AF65-F5344CB8AC3E}">
        <p14:creationId xmlns:p14="http://schemas.microsoft.com/office/powerpoint/2010/main" val="2353642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A0D95A-7C25-43E8-BC10-CB2A4ED3FAF5}" type="datetime1">
              <a:rPr lang="en-US" smtClean="0"/>
              <a:pPr>
                <a:defRPr/>
              </a:pPr>
              <a:t>10/18/22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5D45A8B-2F93-49DB-9418-4F1EC2BDABF1}" type="slidenum">
              <a:rPr lang="en-US"/>
              <a:pPr>
                <a:defRPr/>
              </a:pPr>
              <a:t>‹#›</a:t>
            </a:fld>
            <a:endParaRPr lang="en-US"/>
          </a:p>
        </p:txBody>
      </p:sp>
    </p:spTree>
    <p:extLst>
      <p:ext uri="{BB962C8B-B14F-4D97-AF65-F5344CB8AC3E}">
        <p14:creationId xmlns:p14="http://schemas.microsoft.com/office/powerpoint/2010/main" val="27785376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C3DD4F-B516-45CD-9310-1060D4FC715F}"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79BEF6-D4E7-4FB1-A52B-7E4A83A940C8}" type="slidenum">
              <a:rPr lang="en-US"/>
              <a:pPr>
                <a:defRPr/>
              </a:pPr>
              <a:t>‹#›</a:t>
            </a:fld>
            <a:endParaRPr lang="en-US"/>
          </a:p>
        </p:txBody>
      </p:sp>
    </p:spTree>
    <p:extLst>
      <p:ext uri="{BB962C8B-B14F-4D97-AF65-F5344CB8AC3E}">
        <p14:creationId xmlns:p14="http://schemas.microsoft.com/office/powerpoint/2010/main" val="13798451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E235E7-565A-4A5C-871A-9AEDCC25220F}" type="datetime1">
              <a:rPr lang="en-US" smtClean="0"/>
              <a:pPr>
                <a:defRPr/>
              </a:pPr>
              <a:t>10/18/22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AE391F-724C-4BDC-935B-DDE8B1B63908}" type="slidenum">
              <a:rPr lang="en-US"/>
              <a:pPr>
                <a:defRPr/>
              </a:pPr>
              <a:t>‹#›</a:t>
            </a:fld>
            <a:endParaRPr lang="en-US"/>
          </a:p>
        </p:txBody>
      </p:sp>
    </p:spTree>
    <p:extLst>
      <p:ext uri="{BB962C8B-B14F-4D97-AF65-F5344CB8AC3E}">
        <p14:creationId xmlns:p14="http://schemas.microsoft.com/office/powerpoint/2010/main" val="16269071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38E5D4B-A929-4DCB-A3B5-69D440DC08BB}" type="datetime1">
              <a:rPr lang="en-US" smtClean="0"/>
              <a:pPr>
                <a:defRPr/>
              </a:pPr>
              <a:t>10/18/22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42F72A3-2E9E-4283-94E9-7885890DBC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38E5D4B-A929-4DCB-A3B5-69D440DC08BB}" type="datetime1">
              <a:rPr lang="en-US" smtClean="0"/>
              <a:pPr>
                <a:defRPr/>
              </a:pPr>
              <a:t>10/18/22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42F72A3-2E9E-4283-94E9-7885890DBCF2}" type="slidenum">
              <a:rPr lang="en-US"/>
              <a:pPr>
                <a:defRPr/>
              </a:pPr>
              <a:t>‹#›</a:t>
            </a:fld>
            <a:endParaRPr lang="en-US"/>
          </a:p>
        </p:txBody>
      </p:sp>
    </p:spTree>
    <p:extLst>
      <p:ext uri="{BB962C8B-B14F-4D97-AF65-F5344CB8AC3E}">
        <p14:creationId xmlns:p14="http://schemas.microsoft.com/office/powerpoint/2010/main" val="10134496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371600"/>
            <a:ext cx="5715000" cy="4114800"/>
          </a:xfrm>
          <a:prstGeom prst="rect">
            <a:avLst/>
          </a:prstGeom>
        </p:spPr>
        <p:txBody>
          <a:bodyPr vert="horz" wrap="square" lIns="91440" tIns="45720" rIns="91440" bIns="45720" rtlCol="0" anchor="ctr">
            <a:noAutofit/>
          </a:bodyPr>
          <a:lstStyle/>
          <a:p>
            <a:pPr fontAlgn="auto">
              <a:lnSpc>
                <a:spcPts val="6000"/>
              </a:lnSpc>
              <a:spcBef>
                <a:spcPct val="0"/>
              </a:spcBef>
              <a:spcAft>
                <a:spcPct val="0"/>
              </a:spcAft>
            </a:pPr>
            <a:r>
              <a:rPr lang="en-GB" sz="7000" b="1" i="0" strike="noStrike" cap="none" spc="0" baseline="0">
                <a:solidFill>
                  <a:srgbClr val="376F92"/>
                </a:solidFill>
                <a:effectLst/>
                <a:latin typeface="Arial Black"/>
                <a:ea typeface="Arial Black"/>
                <a:cs typeface="Arial Black"/>
              </a:rPr>
              <a:t>EFT</a:t>
            </a:r>
          </a:p>
          <a:p>
            <a:pPr fontAlgn="auto">
              <a:lnSpc>
                <a:spcPts val="6000"/>
              </a:lnSpc>
              <a:spcBef>
                <a:spcPct val="0"/>
              </a:spcBef>
              <a:spcAft>
                <a:spcPct val="0"/>
              </a:spcAft>
            </a:pPr>
            <a:r>
              <a:rPr lang="en-GB" sz="7000" b="1" i="0" strike="noStrike" cap="none" spc="0" baseline="0">
                <a:solidFill>
                  <a:srgbClr val="376F92"/>
                </a:solidFill>
                <a:effectLst/>
                <a:latin typeface="Arial Black"/>
                <a:ea typeface="Arial Black"/>
                <a:cs typeface="Arial Black"/>
              </a:rPr>
              <a:t>GROUP </a:t>
            </a:r>
          </a:p>
        </p:txBody>
      </p:sp>
      <p:sp>
        <p:nvSpPr>
          <p:cNvPr id="3" name="TextBox 2"/>
          <p:cNvSpPr txBox="1"/>
          <p:nvPr/>
        </p:nvSpPr>
        <p:spPr>
          <a:xfrm>
            <a:off x="838200" y="5105400"/>
            <a:ext cx="5715000" cy="609600"/>
          </a:xfrm>
          <a:prstGeom prst="rect">
            <a:avLst/>
          </a:prstGeom>
        </p:spPr>
        <p:txBody>
          <a:bodyPr vert="horz" wrap="square" lIns="91440" tIns="45720" rIns="91440" bIns="45720" rtlCol="0" anchor="ctr">
            <a:noAutofit/>
          </a:bodyPr>
          <a:lstStyle/>
          <a:p>
            <a:pPr fontAlgn="auto">
              <a:lnSpc>
                <a:spcPts val="5700"/>
              </a:lnSpc>
              <a:spcBef>
                <a:spcPct val="0"/>
              </a:spcBef>
              <a:spcAft>
                <a:spcPct val="0"/>
              </a:spcAft>
            </a:pPr>
            <a:r>
              <a:rPr lang="en-GB" sz="1800" b="1" i="0" strike="noStrike" cap="none" spc="0" baseline="0">
                <a:solidFill>
                  <a:srgbClr val="FFFFFF"/>
                </a:solidFill>
                <a:effectLst/>
                <a:latin typeface="Calibri"/>
                <a:ea typeface="Calibri"/>
                <a:cs typeface="Calibri"/>
              </a:rPr>
              <a:t>December 2021</a:t>
            </a:r>
          </a:p>
        </p:txBody>
      </p:sp>
      <p:pic>
        <p:nvPicPr>
          <p:cNvPr id="8" name="Picture 7">
            <a:extLst>
              <a:ext uri="{FF2B5EF4-FFF2-40B4-BE49-F238E27FC236}">
                <a16:creationId xmlns:a16="http://schemas.microsoft.com/office/drawing/2014/main" id="{B26F1019-D08C-4496-BDCE-16ED6B5DD5A0}"/>
              </a:ext>
            </a:extLst>
          </p:cNvPr>
          <p:cNvPicPr>
            <a:picLocks noChangeAspect="1"/>
          </p:cNvPicPr>
          <p:nvPr/>
        </p:nvPicPr>
        <p:blipFill>
          <a:blip r:embed="rId4"/>
          <a:stretch>
            <a:fillRect/>
          </a:stretch>
        </p:blipFill>
        <p:spPr>
          <a:xfrm>
            <a:off x="-1828800" y="-685800"/>
            <a:ext cx="13258800" cy="9599927"/>
          </a:xfrm>
          <a:prstGeom prst="rect">
            <a:avLst/>
          </a:prstGeom>
        </p:spPr>
      </p:pic>
      <p:pic>
        <p:nvPicPr>
          <p:cNvPr id="11" name="Picture 10">
            <a:extLst>
              <a:ext uri="{FF2B5EF4-FFF2-40B4-BE49-F238E27FC236}">
                <a16:creationId xmlns:a16="http://schemas.microsoft.com/office/drawing/2014/main" id="{6A643310-F76D-49CF-85A4-AAEB3CFD9F95}"/>
              </a:ext>
            </a:extLst>
          </p:cNvPr>
          <p:cNvPicPr>
            <a:picLocks noChangeAspect="1"/>
          </p:cNvPicPr>
          <p:nvPr/>
        </p:nvPicPr>
        <p:blipFill>
          <a:blip r:embed="rId5"/>
          <a:stretch>
            <a:fillRect/>
          </a:stretch>
        </p:blipFill>
        <p:spPr>
          <a:xfrm>
            <a:off x="7239000" y="228600"/>
            <a:ext cx="1470787" cy="731583"/>
          </a:xfrm>
          <a:prstGeom prst="rect">
            <a:avLst/>
          </a:prstGeom>
        </p:spPr>
      </p:pic>
    </p:spTree>
    <p:extLst>
      <p:ext uri="{BB962C8B-B14F-4D97-AF65-F5344CB8AC3E}">
        <p14:creationId xmlns:p14="http://schemas.microsoft.com/office/powerpoint/2010/main" val="32431832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91" y="685800"/>
            <a:ext cx="9153144" cy="5260223"/>
          </a:xfrm>
          <a:prstGeom prst="rect">
            <a:avLst/>
          </a:prstGeom>
        </p:spPr>
        <p:txBody>
          <a:bodyPr wrap="square">
            <a:spAutoFit/>
          </a:bodyPr>
          <a:lstStyle/>
          <a:p>
            <a:pPr lvl="0">
              <a:lnSpc>
                <a:spcPct val="150000"/>
              </a:lnSpc>
              <a:spcAft>
                <a:spcPts val="600"/>
              </a:spcAft>
              <a:defRPr/>
            </a:pPr>
            <a:r>
              <a:rPr lang="en-GB" sz="16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REGULATORY COMMISSIONS</a:t>
            </a:r>
          </a:p>
          <a:p>
            <a:pPr lvl="0">
              <a:lnSpc>
                <a:spcPct val="150000"/>
              </a:lnSpc>
              <a:spcAft>
                <a:spcPts val="600"/>
              </a:spcAft>
              <a:defRPr/>
            </a:pPr>
            <a:r>
              <a:rPr lang="en-GB" sz="1400" b="0" i="0" strike="noStrike" cap="none" spc="0" baseline="0" dirty="0">
                <a:solidFill>
                  <a:srgbClr val="376092"/>
                </a:solidFill>
                <a:effectLst/>
                <a:latin typeface="Arial Black"/>
                <a:ea typeface="Arial Black"/>
                <a:cs typeface="Arial Black"/>
              </a:rPr>
              <a:t>Re-examining the competences and additional proactive measures of Regulatory Commissions is needed and more than welcome. </a:t>
            </a:r>
          </a:p>
          <a:p>
            <a:pPr lvl="0">
              <a:lnSpc>
                <a:spcPct val="150000"/>
              </a:lnSpc>
              <a:spcAft>
                <a:spcPts val="600"/>
              </a:spcAft>
              <a:defRPr/>
            </a:pPr>
            <a:r>
              <a:rPr lang="en-GB" sz="1400" b="0" i="0" strike="noStrike" cap="none" spc="0" baseline="0" dirty="0">
                <a:solidFill>
                  <a:srgbClr val="376092"/>
                </a:solidFill>
                <a:effectLst/>
                <a:latin typeface="Arial Black"/>
                <a:ea typeface="Arial Black"/>
                <a:cs typeface="Arial Black"/>
              </a:rPr>
              <a:t>They should create a business environment and decrease rivalries between market participants that should be working together for mutual benefit. </a:t>
            </a:r>
          </a:p>
          <a:p>
            <a:pPr lvl="0">
              <a:lnSpc>
                <a:spcPct val="150000"/>
              </a:lnSpc>
              <a:spcAft>
                <a:spcPts val="600"/>
              </a:spcAft>
              <a:defRPr/>
            </a:pPr>
            <a:r>
              <a:rPr lang="en-GB" sz="1400" b="0" i="0" strike="noStrike" cap="none" spc="0" baseline="0" dirty="0">
                <a:solidFill>
                  <a:srgbClr val="376092"/>
                </a:solidFill>
                <a:effectLst/>
                <a:latin typeface="Arial Black"/>
                <a:ea typeface="Arial Black"/>
                <a:cs typeface="Arial Black"/>
              </a:rPr>
              <a:t>They should be looking ahead and creating preconditions for further opening, organization and improvement of the market at all levels, vertically and horizontally. </a:t>
            </a:r>
          </a:p>
          <a:p>
            <a:pPr lvl="0">
              <a:lnSpc>
                <a:spcPct val="150000"/>
              </a:lnSpc>
              <a:spcAft>
                <a:spcPts val="600"/>
              </a:spcAft>
              <a:defRPr/>
            </a:pPr>
            <a:r>
              <a:rPr lang="en-GB" sz="16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TSO</a:t>
            </a:r>
          </a:p>
          <a:p>
            <a:pPr lvl="0">
              <a:lnSpc>
                <a:spcPct val="150000"/>
              </a:lnSpc>
              <a:spcAft>
                <a:spcPts val="600"/>
              </a:spcAft>
              <a:defRPr/>
            </a:pPr>
            <a:r>
              <a:rPr lang="en-GB" sz="1400" b="0" i="0" strike="noStrike" cap="none" spc="0" baseline="0" dirty="0">
                <a:solidFill>
                  <a:srgbClr val="376092"/>
                </a:solidFill>
                <a:effectLst/>
                <a:latin typeface="Arial Black"/>
                <a:ea typeface="Arial Black"/>
                <a:cs typeface="Arial Black"/>
              </a:rPr>
              <a:t>Regional cooperation in reserve exchange to help in balancing – promoting the regional balancing market. </a:t>
            </a:r>
          </a:p>
          <a:p>
            <a:pPr lvl="0">
              <a:lnSpc>
                <a:spcPct val="150000"/>
              </a:lnSpc>
              <a:spcAft>
                <a:spcPts val="600"/>
              </a:spcAft>
              <a:defRPr/>
            </a:pPr>
            <a:r>
              <a:rPr lang="en-GB" sz="1600" b="0" i="0" u="sng" strike="noStrike" cap="none" spc="0" baseline="0" dirty="0">
                <a:solidFill>
                  <a:srgbClr val="000000"/>
                </a:solidFill>
                <a:effectLst>
                  <a:outerShdw blurRad="38100" dist="38100" dir="2700000" algn="tl">
                    <a:srgbClr val="000000">
                      <a:alpha val="43137"/>
                    </a:srgbClr>
                  </a:outerShdw>
                </a:effectLst>
                <a:uFill>
                  <a:solidFill>
                    <a:srgbClr val="000000"/>
                  </a:solidFill>
                </a:uFill>
                <a:latin typeface="Arial Black"/>
                <a:ea typeface="Arial Black"/>
                <a:cs typeface="Arial Black"/>
              </a:rPr>
              <a:t>DSO</a:t>
            </a:r>
          </a:p>
          <a:p>
            <a:pPr lvl="0">
              <a:lnSpc>
                <a:spcPct val="150000"/>
              </a:lnSpc>
              <a:spcAft>
                <a:spcPts val="600"/>
              </a:spcAft>
              <a:defRPr/>
            </a:pPr>
            <a:r>
              <a:rPr lang="en-GB" sz="1400" b="0" i="0" strike="noStrike" cap="none" spc="0" baseline="0" dirty="0">
                <a:solidFill>
                  <a:srgbClr val="000000"/>
                </a:solidFill>
                <a:effectLst/>
                <a:latin typeface="Arial Black"/>
                <a:ea typeface="Arial Black"/>
                <a:cs typeface="Arial Black"/>
              </a:rPr>
              <a:t>The DSO has seemingly new, but actually old and so far "non-activated" obligations and responsibilities, and it is now more desirable than ever that they take a proactive role and position themselves as an important factor in the market in the near future...</a:t>
            </a:r>
          </a:p>
        </p:txBody>
      </p:sp>
      <p:sp>
        <p:nvSpPr>
          <p:cNvPr id="5" name="Rectangle 4">
            <a:extLst>
              <a:ext uri="{FF2B5EF4-FFF2-40B4-BE49-F238E27FC236}">
                <a16:creationId xmlns:a16="http://schemas.microsoft.com/office/drawing/2014/main" id="{FD8CAF7D-7EB7-41A3-A418-C6BAA724E36D}"/>
              </a:ext>
            </a:extLst>
          </p:cNvPr>
          <p:cNvSpPr/>
          <p:nvPr/>
        </p:nvSpPr>
        <p:spPr>
          <a:xfrm>
            <a:off x="-4577" y="0"/>
            <a:ext cx="9163473" cy="640720"/>
          </a:xfrm>
          <a:prstGeom prst="rect">
            <a:avLst/>
          </a:prstGeom>
        </p:spPr>
        <p:txBody>
          <a:bodyPr wrap="square">
            <a:spAutoFit/>
          </a:bodyPr>
          <a:lstStyle/>
          <a:p>
            <a:pPr marL="355600" lvl="0" indent="-355600" algn="ctr">
              <a:spcAft>
                <a:spcPct val="0"/>
              </a:spcAft>
              <a:defRPr/>
            </a:pPr>
            <a:endParaRPr lang="sr-Latn-RS" sz="12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IMPORTANT ACTORS</a:t>
            </a:r>
          </a:p>
        </p:txBody>
      </p:sp>
    </p:spTree>
    <p:extLst>
      <p:ext uri="{BB962C8B-B14F-4D97-AF65-F5344CB8AC3E}">
        <p14:creationId xmlns:p14="http://schemas.microsoft.com/office/powerpoint/2010/main" val="27255698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7" y="-8583"/>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NEXT STEPS</a:t>
            </a:r>
          </a:p>
        </p:txBody>
      </p:sp>
      <p:sp>
        <p:nvSpPr>
          <p:cNvPr id="3" name="Rectangle 2"/>
          <p:cNvSpPr/>
          <p:nvPr/>
        </p:nvSpPr>
        <p:spPr>
          <a:xfrm>
            <a:off x="0" y="1066800"/>
            <a:ext cx="9153144" cy="4469785"/>
          </a:xfrm>
          <a:prstGeom prst="rect">
            <a:avLst/>
          </a:prstGeom>
        </p:spPr>
        <p:txBody>
          <a:bodyPr wrap="square">
            <a:spAutoFit/>
          </a:bodyPr>
          <a:lstStyle/>
          <a:p>
            <a:pPr lvl="0">
              <a:lnSpc>
                <a:spcPct val="150000"/>
              </a:lnSpc>
              <a:spcAft>
                <a:spcPts val="1200"/>
              </a:spcAft>
              <a:defRPr/>
            </a:pPr>
            <a:r>
              <a:rPr lang="en-GB" sz="1600" b="0" i="0" strike="noStrike" cap="none" spc="0" baseline="0" dirty="0">
                <a:solidFill>
                  <a:srgbClr val="000000"/>
                </a:solidFill>
                <a:effectLst/>
                <a:latin typeface="Arial Black"/>
                <a:ea typeface="Arial Black"/>
                <a:cs typeface="Arial Black"/>
              </a:rPr>
              <a:t>The first step</a:t>
            </a:r>
            <a:r>
              <a:rPr lang="en-GB" sz="1600" b="0" i="0" strike="noStrike" cap="none" spc="0" baseline="0" dirty="0">
                <a:solidFill>
                  <a:srgbClr val="376092"/>
                </a:solidFill>
                <a:effectLst/>
                <a:latin typeface="Arial Black"/>
                <a:ea typeface="Arial Black"/>
                <a:cs typeface="Arial Black"/>
              </a:rPr>
              <a:t> is the purchase of notified but non-manageable/</a:t>
            </a:r>
            <a:r>
              <a:rPr lang="en-GB" sz="16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fixed</a:t>
            </a:r>
            <a:r>
              <a:rPr lang="en-GB" sz="1600" b="0" i="0" strike="noStrike" cap="none" spc="0" baseline="0" dirty="0">
                <a:solidFill>
                  <a:srgbClr val="376092"/>
                </a:solidFill>
                <a:effectLst/>
                <a:latin typeface="Arial Black"/>
                <a:ea typeface="Arial Black"/>
                <a:cs typeface="Arial Black"/>
              </a:rPr>
              <a:t> capacity, but the ultimate objective must be </a:t>
            </a:r>
            <a:r>
              <a:rPr lang="en-GB" sz="16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flexibility</a:t>
            </a:r>
            <a:r>
              <a:rPr lang="en-GB" sz="1600" b="0" i="0" strike="noStrike" cap="none" spc="0" baseline="0" dirty="0">
                <a:solidFill>
                  <a:srgbClr val="376092"/>
                </a:solidFill>
                <a:effectLst/>
                <a:latin typeface="Arial Black"/>
                <a:ea typeface="Arial Black"/>
                <a:cs typeface="Arial Black"/>
              </a:rPr>
              <a:t> in using RES and ability to provide system services – DSO and/or TSO level management?</a:t>
            </a:r>
          </a:p>
          <a:p>
            <a:pPr lvl="0">
              <a:lnSpc>
                <a:spcPct val="150000"/>
              </a:lnSpc>
              <a:spcAft>
                <a:spcPts val="1200"/>
              </a:spcAft>
              <a:defRPr/>
            </a:pPr>
            <a:endParaRPr lang="sr-Latn-RS" sz="800" dirty="0">
              <a:solidFill>
                <a:srgbClr val="4F81BD">
                  <a:lumMod val="75000"/>
                </a:srgbClr>
              </a:solidFill>
              <a:latin typeface="Arial Black" pitchFamily="34" charset="0"/>
              <a:cs typeface="Calibri"/>
            </a:endParaRPr>
          </a:p>
          <a:p>
            <a:pPr lvl="0">
              <a:lnSpc>
                <a:spcPct val="150000"/>
              </a:lnSpc>
              <a:spcAft>
                <a:spcPts val="1200"/>
              </a:spcAft>
              <a:defRPr/>
            </a:pPr>
            <a:r>
              <a:rPr lang="en-GB" sz="1600" b="0" i="0" strike="noStrike" cap="none" spc="0" baseline="0" dirty="0">
                <a:solidFill>
                  <a:srgbClr val="000000"/>
                </a:solidFill>
                <a:effectLst/>
                <a:latin typeface="Arial Black"/>
                <a:ea typeface="Arial Black"/>
                <a:cs typeface="Arial Black"/>
              </a:rPr>
              <a:t>Planning</a:t>
            </a:r>
            <a:r>
              <a:rPr lang="en-GB" sz="1600" b="0" i="0" strike="noStrike" cap="none" spc="0" baseline="0" dirty="0">
                <a:solidFill>
                  <a:srgbClr val="376092"/>
                </a:solidFill>
                <a:effectLst/>
                <a:latin typeface="Arial Black"/>
                <a:ea typeface="Arial Black"/>
                <a:cs typeface="Arial Black"/>
              </a:rPr>
              <a:t> and re-planning (hourly or even 15-minute) generation – this newly-introduced or better yet "amplified" obligation is a challenge for both generators and their purchasers – primarily because of balancing costs!</a:t>
            </a:r>
          </a:p>
          <a:p>
            <a:pPr lvl="0">
              <a:lnSpc>
                <a:spcPct val="150000"/>
              </a:lnSpc>
              <a:spcAft>
                <a:spcPts val="1200"/>
              </a:spcAft>
              <a:defRPr/>
            </a:pPr>
            <a:endParaRPr lang="sr-Latn-RS" sz="800" dirty="0">
              <a:solidFill>
                <a:srgbClr val="4F81BD">
                  <a:lumMod val="75000"/>
                </a:srgbClr>
              </a:solidFill>
              <a:latin typeface="Arial Black" pitchFamily="34" charset="0"/>
              <a:cs typeface="Calibri"/>
            </a:endParaRPr>
          </a:p>
          <a:p>
            <a:pPr lvl="0">
              <a:spcAft>
                <a:spcPts val="600"/>
              </a:spcAft>
              <a:defRPr/>
            </a:pPr>
            <a:r>
              <a:rPr lang="en-GB" sz="1600" b="0" i="0" u="sng" strike="noStrike" cap="none" spc="0" baseline="0" dirty="0">
                <a:solidFill>
                  <a:srgbClr val="376092"/>
                </a:solidFill>
                <a:effectLst/>
                <a:uFill>
                  <a:solidFill>
                    <a:srgbClr val="376092"/>
                  </a:solidFill>
                </a:uFill>
                <a:latin typeface="Arial Black"/>
                <a:ea typeface="Arial Black"/>
                <a:cs typeface="Arial Black"/>
              </a:rPr>
              <a:t>Still somewhat </a:t>
            </a:r>
            <a:r>
              <a:rPr lang="en-GB" sz="1600" b="0" i="0" u="sng" strike="noStrike" cap="none" spc="0" baseline="0" dirty="0">
                <a:solidFill>
                  <a:srgbClr val="000000"/>
                </a:solidFill>
                <a:effectLst/>
                <a:uFill>
                  <a:solidFill>
                    <a:srgbClr val="000000"/>
                  </a:solidFill>
                </a:uFill>
                <a:latin typeface="Arial Black"/>
                <a:ea typeface="Arial Black"/>
                <a:cs typeface="Arial Black"/>
              </a:rPr>
              <a:t>lacking</a:t>
            </a:r>
            <a:r>
              <a:rPr lang="en-GB" sz="1600" b="0" i="0" u="sng" strike="noStrike" cap="none" spc="0" baseline="0" dirty="0">
                <a:solidFill>
                  <a:srgbClr val="376092"/>
                </a:solidFill>
                <a:effectLst/>
                <a:uFill>
                  <a:solidFill>
                    <a:srgbClr val="376092"/>
                  </a:solidFill>
                </a:uFill>
                <a:latin typeface="Arial Black"/>
                <a:ea typeface="Arial Black"/>
                <a:cs typeface="Arial Black"/>
              </a:rPr>
              <a:t> preconditions:</a:t>
            </a:r>
          </a:p>
          <a:p>
            <a:pPr marL="742950" lvl="1" indent="-285750">
              <a:spcAft>
                <a:spcPts val="600"/>
              </a:spcAft>
              <a:buFont typeface="Wingdings" panose="05000000000000000000" pitchFamily="2" charset="2"/>
              <a:buChar char="§"/>
              <a:defRPr/>
            </a:pPr>
            <a:r>
              <a:rPr lang="en-GB" sz="1600" b="0" i="0" strike="noStrike" cap="none" spc="0" baseline="0" dirty="0">
                <a:solidFill>
                  <a:srgbClr val="376092"/>
                </a:solidFill>
                <a:effectLst/>
                <a:latin typeface="Arial Black"/>
                <a:ea typeface="Arial Black"/>
                <a:cs typeface="Arial Black"/>
              </a:rPr>
              <a:t>Remote metering (</a:t>
            </a:r>
            <a:r>
              <a:rPr lang="en-GB" sz="1600" b="0" i="1" strike="noStrike" cap="none" spc="0" baseline="0" dirty="0">
                <a:solidFill>
                  <a:srgbClr val="376092"/>
                </a:solidFill>
                <a:effectLst/>
                <a:latin typeface="Arial Black"/>
                <a:ea typeface="Arial Black"/>
                <a:cs typeface="Arial Black"/>
              </a:rPr>
              <a:t>technical issue</a:t>
            </a:r>
            <a:r>
              <a:rPr lang="en-GB" sz="1600" b="0" i="0" strike="noStrike" cap="none" spc="0" baseline="0" dirty="0">
                <a:solidFill>
                  <a:srgbClr val="376092"/>
                </a:solidFill>
                <a:effectLst/>
                <a:latin typeface="Arial Black"/>
                <a:ea typeface="Arial Black"/>
                <a:cs typeface="Arial Black"/>
              </a:rPr>
              <a:t>)</a:t>
            </a:r>
          </a:p>
          <a:p>
            <a:pPr marL="742950" lvl="1" indent="-285750">
              <a:spcAft>
                <a:spcPts val="600"/>
              </a:spcAft>
              <a:buFont typeface="Wingdings" panose="05000000000000000000" pitchFamily="2" charset="2"/>
              <a:buChar char="§"/>
              <a:defRPr/>
            </a:pPr>
            <a:r>
              <a:rPr lang="en-GB" sz="1600" b="0" i="0" strike="noStrike" cap="none" spc="0" baseline="0" dirty="0">
                <a:solidFill>
                  <a:srgbClr val="376092"/>
                </a:solidFill>
                <a:effectLst/>
                <a:latin typeface="Arial Black"/>
                <a:ea typeface="Arial Black"/>
                <a:cs typeface="Arial Black"/>
              </a:rPr>
              <a:t>Additional or supplementary regulations (</a:t>
            </a:r>
            <a:r>
              <a:rPr lang="en-GB" sz="1600" b="0" i="1" strike="noStrike" cap="none" spc="0" baseline="0" dirty="0">
                <a:solidFill>
                  <a:srgbClr val="376092"/>
                </a:solidFill>
                <a:effectLst/>
                <a:latin typeface="Arial Black"/>
                <a:ea typeface="Arial Black"/>
                <a:cs typeface="Arial Black"/>
              </a:rPr>
              <a:t>legal issue</a:t>
            </a:r>
            <a:r>
              <a:rPr lang="en-GB" sz="1600" b="0" i="0" strike="noStrike" cap="none" spc="0" baseline="0" dirty="0">
                <a:solidFill>
                  <a:srgbClr val="376092"/>
                </a:solidFill>
                <a:effectLst/>
                <a:latin typeface="Arial Black"/>
                <a:ea typeface="Arial Black"/>
                <a:cs typeface="Arial Black"/>
              </a:rPr>
              <a:t>)</a:t>
            </a:r>
          </a:p>
          <a:p>
            <a:pPr marL="742950" lvl="1" indent="-285750">
              <a:spcAft>
                <a:spcPts val="600"/>
              </a:spcAft>
              <a:buFont typeface="Wingdings" panose="05000000000000000000" pitchFamily="2" charset="2"/>
              <a:buChar char="§"/>
              <a:defRPr/>
            </a:pPr>
            <a:r>
              <a:rPr lang="en-GB" sz="1600" b="0" i="0" strike="noStrike" cap="none" spc="0" baseline="0" dirty="0">
                <a:solidFill>
                  <a:srgbClr val="376092"/>
                </a:solidFill>
                <a:effectLst/>
                <a:latin typeface="Arial Black"/>
                <a:ea typeface="Arial Black"/>
                <a:cs typeface="Arial Black"/>
              </a:rPr>
              <a:t>Learning about novelties and practice (</a:t>
            </a:r>
            <a:r>
              <a:rPr lang="en-GB" sz="1600" b="0" i="1" strike="noStrike" cap="none" spc="0" baseline="0" dirty="0">
                <a:solidFill>
                  <a:srgbClr val="376092"/>
                </a:solidFill>
                <a:effectLst/>
                <a:latin typeface="Arial Black"/>
                <a:ea typeface="Arial Black"/>
                <a:cs typeface="Arial Black"/>
              </a:rPr>
              <a:t>human factor</a:t>
            </a:r>
            <a:r>
              <a:rPr lang="en-GB" sz="1600" b="0" i="0" strike="noStrike" cap="none" spc="0" baseline="0" dirty="0">
                <a:solidFill>
                  <a:srgbClr val="376092"/>
                </a:solidFill>
                <a:effectLst/>
                <a:latin typeface="Arial Black"/>
                <a:ea typeface="Arial Black"/>
                <a:cs typeface="Arial Black"/>
              </a:rPr>
              <a:t>)</a:t>
            </a:r>
          </a:p>
        </p:txBody>
      </p:sp>
    </p:spTree>
    <p:extLst>
      <p:ext uri="{BB962C8B-B14F-4D97-AF65-F5344CB8AC3E}">
        <p14:creationId xmlns:p14="http://schemas.microsoft.com/office/powerpoint/2010/main" val="36118305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7" y="-8583"/>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WHERE IS THERE STILL ROOM FOR IMPROVEMENT?</a:t>
            </a:r>
          </a:p>
        </p:txBody>
      </p:sp>
      <p:sp>
        <p:nvSpPr>
          <p:cNvPr id="3" name="Rectangle 2"/>
          <p:cNvSpPr/>
          <p:nvPr/>
        </p:nvSpPr>
        <p:spPr>
          <a:xfrm>
            <a:off x="0" y="1295400"/>
            <a:ext cx="9153144" cy="3569727"/>
          </a:xfrm>
          <a:prstGeom prst="rect">
            <a:avLst/>
          </a:prstGeom>
        </p:spPr>
        <p:txBody>
          <a:bodyPr wrap="square">
            <a:spAutoFit/>
          </a:bodyPr>
          <a:lstStyle/>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Adequate information of interested participants by both DSO and TSO</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Financial security instruments adapted to current (and changing) situation</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Protection from malpractice and/or non-market behaviours</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Facilitating existing procedures for all through automation and digitalization</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Validation and "attestation" of the current situation and its changes</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Avoiding "human errors" and issues</a:t>
            </a:r>
          </a:p>
          <a:p>
            <a:pPr marL="285750" lvl="0" indent="-285750">
              <a:lnSpc>
                <a:spcPct val="150000"/>
              </a:lnSpc>
              <a:spcAft>
                <a:spcPts val="1200"/>
              </a:spcAft>
              <a:buFont typeface="Wingdings" panose="05000000000000000000" pitchFamily="2" charset="2"/>
              <a:buChar char="Ø"/>
              <a:defRPr/>
            </a:pPr>
            <a:r>
              <a:rPr lang="en-GB" sz="1600" b="0" i="0" strike="noStrike" cap="none" spc="0" baseline="0">
                <a:solidFill>
                  <a:srgbClr val="376092"/>
                </a:solidFill>
                <a:effectLst/>
                <a:latin typeface="Arial Black"/>
                <a:ea typeface="Arial Black"/>
                <a:cs typeface="Arial Black"/>
              </a:rPr>
              <a:t>etc.</a:t>
            </a:r>
          </a:p>
        </p:txBody>
      </p:sp>
    </p:spTree>
    <p:extLst>
      <p:ext uri="{BB962C8B-B14F-4D97-AF65-F5344CB8AC3E}">
        <p14:creationId xmlns:p14="http://schemas.microsoft.com/office/powerpoint/2010/main" val="5537441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218" y="1676400"/>
            <a:ext cx="8771763" cy="4240957"/>
          </a:xfrm>
          <a:prstGeom prst="rect">
            <a:avLst/>
          </a:prstGeom>
        </p:spPr>
        <p:txBody>
          <a:bodyPr wrap="square">
            <a:spAutoFit/>
          </a:bodyPr>
          <a:lstStyle/>
          <a:p>
            <a:pPr marL="355600" indent="-355600" algn="just">
              <a:spcAft>
                <a:spcPct val="0"/>
              </a:spcAft>
              <a:buFont typeface="Arial" pitchFamily="34" charset="0"/>
              <a:buChar char="•"/>
              <a:defRPr/>
            </a:pPr>
            <a:endParaRPr lang="sr-Latn-CS" sz="4000">
              <a:solidFill>
                <a:schemeClr val="tx2">
                  <a:lumMod val="75000"/>
                </a:schemeClr>
              </a:solidFill>
              <a:latin typeface="Calibri"/>
              <a:cs typeface="Calibri"/>
            </a:endParaRPr>
          </a:p>
          <a:p>
            <a:pPr marL="355600" indent="-355600" algn="just">
              <a:spcAft>
                <a:spcPct val="0"/>
              </a:spcAft>
              <a:buFont typeface="Arial" pitchFamily="34" charset="0"/>
              <a:buChar char="•"/>
              <a:defRPr/>
            </a:pPr>
            <a:endParaRPr lang="sr-Latn-CS" sz="4000">
              <a:solidFill>
                <a:schemeClr val="tx2">
                  <a:lumMod val="75000"/>
                </a:schemeClr>
              </a:solidFill>
              <a:latin typeface="Calibri"/>
              <a:cs typeface="Calibri"/>
            </a:endParaRPr>
          </a:p>
          <a:p>
            <a:pPr algn="ctr">
              <a:spcAft>
                <a:spcPct val="0"/>
              </a:spcAft>
              <a:defRPr/>
            </a:pPr>
            <a:endParaRPr lang="en-GB" sz="4400">
              <a:solidFill>
                <a:schemeClr val="accent1">
                  <a:lumMod val="50000"/>
                </a:schemeClr>
              </a:solidFill>
              <a:latin typeface="Arial Black" pitchFamily="34" charset="0"/>
              <a:cs typeface="Calibri"/>
            </a:endParaRPr>
          </a:p>
          <a:p>
            <a:pPr algn="ctr">
              <a:spcAft>
                <a:spcPct val="0"/>
              </a:spcAft>
              <a:defRPr/>
            </a:pPr>
            <a:r>
              <a:rPr lang="en-GB" sz="4400" b="0" i="0" strike="noStrike" cap="none" spc="0" baseline="0">
                <a:solidFill>
                  <a:srgbClr val="000000"/>
                </a:solidFill>
                <a:effectLst/>
                <a:latin typeface="Arial Black"/>
                <a:ea typeface="Arial Black"/>
                <a:cs typeface="Arial Black"/>
              </a:rPr>
              <a:t>Thank you for your attention</a:t>
            </a:r>
          </a:p>
          <a:p>
            <a:pPr>
              <a:spcAft>
                <a:spcPct val="0"/>
              </a:spcAft>
              <a:defRPr/>
            </a:pPr>
            <a:endParaRPr lang="en-US" sz="4400">
              <a:solidFill>
                <a:schemeClr val="tx2">
                  <a:lumMod val="75000"/>
                </a:schemeClr>
              </a:solidFill>
              <a:latin typeface="Arial Black" pitchFamily="34" charset="0"/>
              <a:cs typeface="Calibri"/>
            </a:endParaRPr>
          </a:p>
          <a:p>
            <a:pPr>
              <a:spcAft>
                <a:spcPct val="0"/>
              </a:spcAft>
              <a:defRPr/>
            </a:pPr>
            <a:endParaRPr lang="en-GB" sz="2400">
              <a:solidFill>
                <a:schemeClr val="tx2">
                  <a:lumMod val="75000"/>
                </a:schemeClr>
              </a:solidFill>
              <a:latin typeface="Arial Black" pitchFamily="34" charset="0"/>
              <a:cs typeface="Calibri"/>
            </a:endParaRPr>
          </a:p>
          <a:p>
            <a:pPr algn="ctr">
              <a:spcAft>
                <a:spcPct val="0"/>
              </a:spcAft>
              <a:defRPr/>
            </a:pPr>
            <a:r>
              <a:rPr lang="en-GB" sz="3600" b="0" i="0" strike="noStrike" cap="none" spc="0" baseline="0">
                <a:solidFill>
                  <a:srgbClr val="376092"/>
                </a:solidFill>
                <a:effectLst/>
                <a:latin typeface="Arial Black"/>
                <a:ea typeface="Arial Black"/>
                <a:cs typeface="Arial Black"/>
              </a:rPr>
              <a:t>www.eft-group.net</a:t>
            </a:r>
          </a:p>
        </p:txBody>
      </p:sp>
      <p:sp>
        <p:nvSpPr>
          <p:cNvPr id="5" name="Rectangle 4">
            <a:extLst>
              <a:ext uri="{FF2B5EF4-FFF2-40B4-BE49-F238E27FC236}">
                <a16:creationId xmlns:a16="http://schemas.microsoft.com/office/drawing/2014/main" id="{C247EC32-90A5-4359-9288-7D015D0CB281}"/>
              </a:ext>
            </a:extLst>
          </p:cNvPr>
          <p:cNvSpPr/>
          <p:nvPr/>
        </p:nvSpPr>
        <p:spPr>
          <a:xfrm>
            <a:off x="28363" y="14177"/>
            <a:ext cx="9163473" cy="2715433"/>
          </a:xfrm>
          <a:prstGeom prst="rect">
            <a:avLst/>
          </a:prstGeom>
        </p:spPr>
        <p:txBody>
          <a:bodyPr wrap="square">
            <a:spAutoFit/>
          </a:bodyPr>
          <a:lstStyle/>
          <a:p>
            <a:pPr marL="355600" lvl="0" indent="-355600" algn="ctr">
              <a:spcAft>
                <a:spcPct val="0"/>
              </a:spcAft>
              <a:defRPr/>
            </a:pPr>
            <a:endParaRPr lang="en-US" sz="20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0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WORKSHOP</a:t>
            </a:r>
          </a:p>
          <a:p>
            <a:pPr marL="355600" lvl="0" indent="-355600" algn="ctr">
              <a:spcAft>
                <a:spcPct val="0"/>
              </a:spcAft>
              <a:defRPr/>
            </a:pPr>
            <a:endParaRPr lang="en-US" sz="20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Establishment and Role of Aggregator</a:t>
            </a:r>
            <a:br>
              <a:rPr sz="2400" dirty="0"/>
            </a:br>
            <a:r>
              <a:rPr lang="en-GB" sz="2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 in the Electricity Market </a:t>
            </a:r>
          </a:p>
          <a:p>
            <a:pPr marL="355600" lvl="0" indent="-355600" algn="ctr">
              <a:spcAft>
                <a:spcPct val="0"/>
              </a:spcAft>
              <a:defRPr/>
            </a:pPr>
            <a:endParaRPr lang="en-US" sz="2000" dirty="0">
              <a:solidFill>
                <a:srgbClr val="4F81BD">
                  <a:lumMod val="75000"/>
                </a:srgbClr>
              </a:solidFill>
              <a:latin typeface="Arial Black" pitchFamily="34" charset="0"/>
              <a:cs typeface="Calibri"/>
            </a:endParaRPr>
          </a:p>
          <a:p>
            <a:pPr marL="355600" lvl="0" indent="-355600" algn="ctr">
              <a:spcAft>
                <a:spcPct val="0"/>
              </a:spcAft>
              <a:defRPr/>
            </a:pPr>
            <a:r>
              <a:rPr lang="en-GB" sz="1600" b="0" i="0" strike="noStrike" cap="none" spc="0" baseline="0" dirty="0">
                <a:solidFill>
                  <a:srgbClr val="376092"/>
                </a:solidFill>
                <a:effectLst/>
                <a:latin typeface="Arial Black"/>
                <a:ea typeface="Arial Black"/>
                <a:cs typeface="Arial Black"/>
              </a:rPr>
              <a:t>USAID – Energy Policy Activity</a:t>
            </a:r>
          </a:p>
          <a:p>
            <a:pPr marL="355600" lvl="0" indent="-355600" algn="ctr">
              <a:spcAft>
                <a:spcPct val="0"/>
              </a:spcAft>
              <a:defRPr/>
            </a:pPr>
            <a:endParaRPr lang="en-US" sz="1600" dirty="0">
              <a:solidFill>
                <a:srgbClr val="4F81BD">
                  <a:lumMod val="75000"/>
                </a:srgbClr>
              </a:solidFill>
              <a:latin typeface="Arial Black" pitchFamily="34" charset="0"/>
              <a:cs typeface="Calibri"/>
            </a:endParaRPr>
          </a:p>
          <a:p>
            <a:pPr marL="355600" lvl="0" indent="-355600" algn="ctr">
              <a:spcAft>
                <a:spcPct val="0"/>
              </a:spcAft>
              <a:defRPr/>
            </a:pPr>
            <a:r>
              <a:rPr lang="en-GB" sz="1200" b="0" i="0" strike="noStrike" cap="none" spc="0" baseline="0" dirty="0" err="1">
                <a:solidFill>
                  <a:srgbClr val="376092"/>
                </a:solidFill>
                <a:effectLst/>
                <a:latin typeface="Arial Black"/>
                <a:ea typeface="Arial Black"/>
                <a:cs typeface="Arial Black"/>
              </a:rPr>
              <a:t>Neum</a:t>
            </a:r>
            <a:r>
              <a:rPr lang="en-GB" sz="1200" b="0" i="0" strike="noStrike" cap="none" spc="0" baseline="0" dirty="0">
                <a:solidFill>
                  <a:srgbClr val="376092"/>
                </a:solidFill>
                <a:effectLst/>
                <a:latin typeface="Arial Black"/>
                <a:ea typeface="Arial Black"/>
                <a:cs typeface="Arial Black"/>
              </a:rPr>
              <a:t>, Thursday, 20 October 2022</a:t>
            </a:r>
          </a:p>
        </p:txBody>
      </p:sp>
    </p:spTree>
    <p:extLst>
      <p:ext uri="{BB962C8B-B14F-4D97-AF65-F5344CB8AC3E}">
        <p14:creationId xmlns:p14="http://schemas.microsoft.com/office/powerpoint/2010/main" val="30356968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7" y="0"/>
            <a:ext cx="9163473" cy="2715433"/>
          </a:xfrm>
          <a:prstGeom prst="rect">
            <a:avLst/>
          </a:prstGeom>
        </p:spPr>
        <p:txBody>
          <a:bodyPr wrap="square">
            <a:spAutoFit/>
          </a:bodyPr>
          <a:lstStyle/>
          <a:p>
            <a:pPr marL="355600" lvl="0" indent="-355600" algn="ctr">
              <a:spcAft>
                <a:spcPct val="0"/>
              </a:spcAft>
              <a:defRPr/>
            </a:pPr>
            <a:endParaRPr lang="en-US" sz="20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000" b="0" i="0" u="sng" strike="noStrike" cap="none" spc="0" baseline="0" dirty="0">
                <a:solidFill>
                  <a:srgbClr val="376092"/>
                </a:solidFill>
                <a:effectLst>
                  <a:outerShdw blurRad="38100" dist="38100" dir="2700000" algn="tl">
                    <a:srgbClr val="000000">
                      <a:alpha val="43137"/>
                    </a:srgbClr>
                  </a:outerShdw>
                </a:effectLst>
                <a:uFill>
                  <a:solidFill>
                    <a:srgbClr val="376092"/>
                  </a:solidFill>
                </a:uFill>
                <a:latin typeface="Arial Black"/>
                <a:ea typeface="Arial Black"/>
                <a:cs typeface="Arial Black"/>
              </a:rPr>
              <a:t>WORKSHOP</a:t>
            </a:r>
          </a:p>
          <a:p>
            <a:pPr marL="355600" lvl="0" indent="-355600" algn="ctr">
              <a:spcAft>
                <a:spcPct val="0"/>
              </a:spcAft>
              <a:defRPr/>
            </a:pPr>
            <a:endParaRPr lang="en-US" sz="20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Establishment and Role of Aggregator</a:t>
            </a:r>
            <a:br>
              <a:rPr sz="2400" dirty="0"/>
            </a:br>
            <a:r>
              <a:rPr lang="en-GB" sz="2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 in the Electricity Market </a:t>
            </a:r>
          </a:p>
          <a:p>
            <a:pPr marL="355600" lvl="0" indent="-355600" algn="ctr">
              <a:spcAft>
                <a:spcPct val="0"/>
              </a:spcAft>
              <a:defRPr/>
            </a:pPr>
            <a:endParaRPr lang="en-US" sz="2000" dirty="0">
              <a:solidFill>
                <a:srgbClr val="4F81BD">
                  <a:lumMod val="75000"/>
                </a:srgbClr>
              </a:solidFill>
              <a:latin typeface="Arial Black" pitchFamily="34" charset="0"/>
              <a:cs typeface="Calibri"/>
            </a:endParaRPr>
          </a:p>
          <a:p>
            <a:pPr marL="355600" lvl="0" indent="-355600" algn="ctr">
              <a:spcAft>
                <a:spcPct val="0"/>
              </a:spcAft>
              <a:defRPr/>
            </a:pPr>
            <a:r>
              <a:rPr lang="en-GB" sz="1600" b="0" i="0" strike="noStrike" cap="none" spc="0" baseline="0" dirty="0">
                <a:solidFill>
                  <a:srgbClr val="376092"/>
                </a:solidFill>
                <a:effectLst/>
                <a:latin typeface="Arial Black"/>
                <a:ea typeface="Arial Black"/>
                <a:cs typeface="Arial Black"/>
              </a:rPr>
              <a:t>USAID – Energy Policy Activity</a:t>
            </a:r>
          </a:p>
          <a:p>
            <a:pPr marL="355600" lvl="0" indent="-355600" algn="ctr">
              <a:spcAft>
                <a:spcPct val="0"/>
              </a:spcAft>
              <a:defRPr/>
            </a:pPr>
            <a:endParaRPr lang="en-US" sz="1600" dirty="0">
              <a:solidFill>
                <a:srgbClr val="4F81BD">
                  <a:lumMod val="75000"/>
                </a:srgbClr>
              </a:solidFill>
              <a:latin typeface="Arial Black" pitchFamily="34" charset="0"/>
              <a:cs typeface="Calibri"/>
            </a:endParaRPr>
          </a:p>
          <a:p>
            <a:pPr marL="355600" lvl="0" indent="-355600" algn="ctr">
              <a:spcAft>
                <a:spcPct val="0"/>
              </a:spcAft>
              <a:defRPr/>
            </a:pPr>
            <a:r>
              <a:rPr lang="en-GB" sz="1200" b="0" i="0" strike="noStrike" cap="none" spc="0" baseline="0" dirty="0" err="1">
                <a:solidFill>
                  <a:srgbClr val="376092"/>
                </a:solidFill>
                <a:effectLst/>
                <a:latin typeface="Arial Black"/>
                <a:ea typeface="Arial Black"/>
                <a:cs typeface="Arial Black"/>
              </a:rPr>
              <a:t>Neum</a:t>
            </a:r>
            <a:r>
              <a:rPr lang="en-GB" sz="1200" b="0" i="0" strike="noStrike" cap="none" spc="0" baseline="0" dirty="0">
                <a:solidFill>
                  <a:srgbClr val="376092"/>
                </a:solidFill>
                <a:effectLst/>
                <a:latin typeface="Arial Black"/>
                <a:ea typeface="Arial Black"/>
                <a:cs typeface="Arial Black"/>
              </a:rPr>
              <a:t>, Thursday, 20 October 2022</a:t>
            </a:r>
          </a:p>
        </p:txBody>
      </p:sp>
      <p:sp>
        <p:nvSpPr>
          <p:cNvPr id="3" name="Rectangle 2"/>
          <p:cNvSpPr/>
          <p:nvPr/>
        </p:nvSpPr>
        <p:spPr>
          <a:xfrm>
            <a:off x="-14896" y="2590800"/>
            <a:ext cx="9163473" cy="2684923"/>
          </a:xfrm>
          <a:prstGeom prst="rect">
            <a:avLst/>
          </a:prstGeom>
        </p:spPr>
        <p:txBody>
          <a:bodyPr wrap="square">
            <a:spAutoFit/>
          </a:bodyPr>
          <a:lstStyle/>
          <a:p>
            <a:pPr marL="355600" lvl="0" indent="-355600" algn="ctr">
              <a:spcAft>
                <a:spcPct val="0"/>
              </a:spcAft>
              <a:defRPr/>
            </a:pPr>
            <a:endParaRPr lang="en-US" sz="24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endParaRPr lang="sr-Latn-RS" sz="2400" dirty="0">
              <a:solidFill>
                <a:srgbClr val="4F81BD">
                  <a:lumMod val="75000"/>
                </a:srgbClr>
              </a:solidFill>
              <a:effectLst>
                <a:outerShdw blurRad="38100" dist="38100" dir="2700000" algn="tl">
                  <a:srgbClr val="000000">
                    <a:alpha val="43137"/>
                  </a:srgbClr>
                </a:outerShdw>
              </a:effectLst>
              <a:latin typeface="Arial Black" pitchFamily="34" charset="0"/>
              <a:cs typeface="Calibri"/>
            </a:endParaRPr>
          </a:p>
          <a:p>
            <a:pPr marL="355600" lvl="0" indent="-355600" algn="ctr">
              <a:spcAft>
                <a:spcPct val="0"/>
              </a:spcAft>
              <a:defRPr/>
            </a:pPr>
            <a:r>
              <a:rPr lang="en-GB" sz="2800" b="0" i="0" u="sng" strike="noStrike" cap="none" spc="0" baseline="0" dirty="0">
                <a:solidFill>
                  <a:srgbClr val="000000"/>
                </a:solidFill>
                <a:effectLst>
                  <a:outerShdw blurRad="38100" dist="38100" dir="2700000" algn="tl">
                    <a:srgbClr val="000000">
                      <a:alpha val="43137"/>
                    </a:srgbClr>
                  </a:outerShdw>
                </a:effectLst>
                <a:uFill>
                  <a:solidFill>
                    <a:srgbClr val="000000"/>
                  </a:solidFill>
                </a:uFill>
                <a:latin typeface="Arial Black"/>
                <a:ea typeface="Arial Black"/>
                <a:cs typeface="Arial Black"/>
              </a:rPr>
              <a:t>Practical experience in purchasing electricity from power plants connected to the distribution network</a:t>
            </a:r>
          </a:p>
          <a:p>
            <a:pPr marL="355600" lvl="0" indent="-355600" algn="ctr">
              <a:spcAft>
                <a:spcPct val="0"/>
              </a:spcAft>
              <a:defRPr/>
            </a:pPr>
            <a:endParaRPr lang="sr-Latn-RS" sz="2400" dirty="0">
              <a:solidFill>
                <a:srgbClr val="4F81BD">
                  <a:lumMod val="75000"/>
                </a:srgbClr>
              </a:solidFill>
              <a:latin typeface="Arial Black" pitchFamily="34" charset="0"/>
              <a:cs typeface="Calibri"/>
            </a:endParaRPr>
          </a:p>
          <a:p>
            <a:pPr marL="355600" lvl="0" indent="-355600" algn="ctr">
              <a:spcAft>
                <a:spcPct val="0"/>
              </a:spcAft>
              <a:defRPr/>
            </a:pPr>
            <a:endParaRPr lang="en-US" sz="2400" dirty="0">
              <a:solidFill>
                <a:srgbClr val="4F81BD">
                  <a:lumMod val="75000"/>
                </a:srgbClr>
              </a:solidFill>
              <a:latin typeface="Arial Black" pitchFamily="34" charset="0"/>
              <a:cs typeface="Calibri"/>
            </a:endParaRPr>
          </a:p>
          <a:p>
            <a:pPr marL="355600" lvl="0" indent="-355600" algn="r">
              <a:spcAft>
                <a:spcPct val="0"/>
              </a:spcAft>
              <a:defRPr/>
            </a:pPr>
            <a:r>
              <a:rPr lang="en-GB" sz="1800" b="0" i="0" strike="noStrike" cap="none" spc="0" baseline="0" dirty="0" err="1">
                <a:solidFill>
                  <a:srgbClr val="376092"/>
                </a:solidFill>
                <a:effectLst/>
                <a:latin typeface="Arial Black"/>
                <a:ea typeface="Arial Black"/>
                <a:cs typeface="Arial Black"/>
              </a:rPr>
              <a:t>Mladen</a:t>
            </a:r>
            <a:r>
              <a:rPr lang="en-GB" sz="1800" b="0" i="0" strike="noStrike" cap="none" spc="0" baseline="0" dirty="0">
                <a:solidFill>
                  <a:srgbClr val="376092"/>
                </a:solidFill>
                <a:effectLst/>
                <a:latin typeface="Arial Black"/>
                <a:ea typeface="Arial Black"/>
                <a:cs typeface="Arial Black"/>
              </a:rPr>
              <a:t> </a:t>
            </a:r>
            <a:r>
              <a:rPr lang="en-GB" sz="1800" b="0" i="0" strike="noStrike" cap="none" spc="0" baseline="0" dirty="0" err="1">
                <a:solidFill>
                  <a:srgbClr val="376092"/>
                </a:solidFill>
                <a:effectLst/>
                <a:latin typeface="Arial Black"/>
                <a:ea typeface="Arial Black"/>
                <a:cs typeface="Arial Black"/>
              </a:rPr>
              <a:t>Apostolović</a:t>
            </a:r>
            <a:r>
              <a:rPr lang="en-GB" sz="1800" b="0" i="0" strike="noStrike" cap="none" spc="0" baseline="0" dirty="0">
                <a:solidFill>
                  <a:srgbClr val="376092"/>
                </a:solidFill>
                <a:effectLst/>
                <a:latin typeface="Arial Black"/>
                <a:ea typeface="Arial Black"/>
                <a:cs typeface="Arial Black"/>
              </a:rPr>
              <a:t> </a:t>
            </a:r>
            <a:r>
              <a:rPr lang="en-GB" sz="1800" b="0" i="0" strike="noStrike" cap="none" spc="0" baseline="0" dirty="0" err="1">
                <a:solidFill>
                  <a:srgbClr val="376092"/>
                </a:solidFill>
                <a:effectLst/>
                <a:latin typeface="Arial Black"/>
                <a:ea typeface="Arial Black"/>
                <a:cs typeface="Arial Black"/>
              </a:rPr>
              <a:t>d.i.e</a:t>
            </a:r>
            <a:r>
              <a:rPr lang="en-GB" sz="1800" b="0" i="0" strike="noStrike" cap="none" spc="0" baseline="0" dirty="0">
                <a:solidFill>
                  <a:srgbClr val="376092"/>
                </a:solidFill>
                <a:effectLst/>
                <a:latin typeface="Arial Black"/>
                <a:ea typeface="Arial Black"/>
                <a:cs typeface="Arial Black"/>
              </a:rPr>
              <a:t>., MA, EFT Group</a:t>
            </a:r>
          </a:p>
        </p:txBody>
      </p:sp>
    </p:spTree>
    <p:extLst>
      <p:ext uri="{BB962C8B-B14F-4D97-AF65-F5344CB8AC3E}">
        <p14:creationId xmlns:p14="http://schemas.microsoft.com/office/powerpoint/2010/main" val="27084589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 y="-31898"/>
            <a:ext cx="9153144" cy="7122334"/>
          </a:xfrm>
          <a:prstGeom prst="rect">
            <a:avLst/>
          </a:prstGeom>
        </p:spPr>
        <p:txBody>
          <a:bodyPr wrap="square">
            <a:spAutoFit/>
          </a:bodyPr>
          <a:lstStyle/>
          <a:p>
            <a:pPr lvl="0" algn="ctr">
              <a:lnSpc>
                <a:spcPct val="150000"/>
              </a:lnSpc>
              <a:spcAft>
                <a:spcPts val="1200"/>
              </a:spcAft>
              <a:defRPr/>
            </a:pPr>
            <a:r>
              <a:rPr lang="en-GB" sz="16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ENERGY TRANSITION</a:t>
            </a:r>
          </a:p>
          <a:p>
            <a:pPr marL="285750" lvl="0" indent="-285750">
              <a:lnSpc>
                <a:spcPct val="150000"/>
              </a:lnSpc>
              <a:spcAft>
                <a:spcPts val="1200"/>
              </a:spcAft>
              <a:buFont typeface="Wingdings" panose="05000000000000000000" pitchFamily="2" charset="2"/>
              <a:buChar char="Ø"/>
              <a:defRPr/>
            </a:pPr>
            <a:r>
              <a:rPr lang="en-GB" sz="1400" b="0" i="0" strike="noStrike" cap="none" spc="0" baseline="0" dirty="0">
                <a:solidFill>
                  <a:srgbClr val="376092"/>
                </a:solidFill>
                <a:effectLst/>
                <a:latin typeface="Arial Black"/>
                <a:ea typeface="Arial Black"/>
                <a:cs typeface="Arial Black"/>
              </a:rPr>
              <a:t>Phasing out fossil fuels in favour of renewable energy sources</a:t>
            </a:r>
          </a:p>
          <a:p>
            <a:pPr marL="285750" lvl="0" indent="-285750">
              <a:lnSpc>
                <a:spcPct val="150000"/>
              </a:lnSpc>
              <a:spcAft>
                <a:spcPts val="1200"/>
              </a:spcAft>
              <a:buFont typeface="Wingdings" panose="05000000000000000000" pitchFamily="2" charset="2"/>
              <a:buChar char="Ø"/>
              <a:defRPr/>
            </a:pPr>
            <a:r>
              <a:rPr lang="en-GB" sz="1400" b="0" i="0" strike="noStrike" cap="none" spc="0" baseline="0" dirty="0">
                <a:solidFill>
                  <a:srgbClr val="376092"/>
                </a:solidFill>
                <a:effectLst/>
                <a:latin typeface="Arial Black"/>
                <a:ea typeface="Arial Black"/>
                <a:cs typeface="Arial Black"/>
              </a:rPr>
              <a:t>Are these projects of states or (only) state-owned electricity enterprises?!</a:t>
            </a:r>
          </a:p>
          <a:p>
            <a:pPr marL="285750" lvl="0" indent="-285750">
              <a:lnSpc>
                <a:spcPct val="150000"/>
              </a:lnSpc>
              <a:spcAft>
                <a:spcPts val="1200"/>
              </a:spcAft>
              <a:buFont typeface="Wingdings" panose="05000000000000000000" pitchFamily="2" charset="2"/>
              <a:buChar char="Ø"/>
              <a:defRPr/>
            </a:pPr>
            <a:r>
              <a:rPr lang="en-GB" sz="1400" b="0" i="0" strike="noStrike" cap="none" spc="0" baseline="0" dirty="0">
                <a:solidFill>
                  <a:srgbClr val="376092"/>
                </a:solidFill>
                <a:effectLst/>
                <a:latin typeface="Arial Black"/>
                <a:ea typeface="Arial Black"/>
                <a:cs typeface="Arial Black"/>
              </a:rPr>
              <a:t>The private sector and investors insufficiently involved – e. g., through public-private partnerships</a:t>
            </a:r>
          </a:p>
          <a:p>
            <a:pPr lvl="0">
              <a:lnSpc>
                <a:spcPct val="150000"/>
              </a:lnSpc>
              <a:spcAft>
                <a:spcPts val="1200"/>
              </a:spcAft>
              <a:defRPr/>
            </a:pPr>
            <a:r>
              <a:rPr lang="en-GB" sz="1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	</a:t>
            </a:r>
            <a:r>
              <a:rPr lang="en-GB" sz="1400" b="0" i="0" u="sng" strike="noStrike" cap="none" spc="0" baseline="0" dirty="0">
                <a:solidFill>
                  <a:srgbClr val="376092"/>
                </a:solidFill>
                <a:effectLst/>
                <a:uFill>
                  <a:solidFill>
                    <a:srgbClr val="376092"/>
                  </a:solidFill>
                </a:uFill>
                <a:latin typeface="Arial Black"/>
                <a:ea typeface="Arial Black"/>
                <a:cs typeface="Arial Black"/>
              </a:rPr>
              <a:t>OBJECTIVES</a:t>
            </a:r>
          </a:p>
          <a:p>
            <a:pPr marL="285750" lvl="0" indent="-285750">
              <a:lnSpc>
                <a:spcPct val="150000"/>
              </a:lnSpc>
              <a:spcAft>
                <a:spcPts val="1200"/>
              </a:spcAft>
              <a:buFont typeface="Wingdings" panose="05000000000000000000" pitchFamily="2" charset="2"/>
              <a:buChar char="Ø"/>
              <a:defRPr/>
            </a:pPr>
            <a:r>
              <a:rPr lang="en-GB" sz="1400" b="0" i="0" strike="noStrike" cap="none" spc="0" baseline="0" dirty="0">
                <a:solidFill>
                  <a:srgbClr val="376092"/>
                </a:solidFill>
                <a:effectLst/>
                <a:latin typeface="Arial Black"/>
                <a:ea typeface="Arial Black"/>
                <a:cs typeface="Arial Black"/>
              </a:rPr>
              <a:t>Encouraging investment into new renewables by providing good examples to those already in operation. </a:t>
            </a:r>
          </a:p>
          <a:p>
            <a:pPr marL="285750" lvl="0" indent="-285750">
              <a:lnSpc>
                <a:spcPct val="150000"/>
              </a:lnSpc>
              <a:spcAft>
                <a:spcPts val="1200"/>
              </a:spcAft>
              <a:buFont typeface="Wingdings" panose="05000000000000000000" pitchFamily="2" charset="2"/>
              <a:buChar char="Ø"/>
              <a:defRPr/>
            </a:pPr>
            <a:r>
              <a:rPr lang="en-GB" sz="1400" b="0" i="0" strike="noStrike" cap="none" spc="0" baseline="0" dirty="0">
                <a:solidFill>
                  <a:srgbClr val="376092"/>
                </a:solidFill>
                <a:effectLst/>
                <a:latin typeface="Arial Black"/>
                <a:ea typeface="Arial Black"/>
                <a:cs typeface="Arial Black"/>
              </a:rPr>
              <a:t>Optimal use of existing infrastructure (both network and generation facilities) to ensure secure and reliable operation of the entire electricity system. </a:t>
            </a:r>
          </a:p>
          <a:p>
            <a:pPr lvl="0">
              <a:lnSpc>
                <a:spcPct val="150000"/>
              </a:lnSpc>
              <a:spcAft>
                <a:spcPts val="1200"/>
              </a:spcAft>
              <a:defRPr/>
            </a:pPr>
            <a:r>
              <a:rPr lang="en-GB" sz="1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	</a:t>
            </a:r>
            <a:r>
              <a:rPr lang="en-GB" sz="1400" b="0" i="0" u="sng" strike="noStrike" cap="none" spc="0" baseline="0" dirty="0">
                <a:solidFill>
                  <a:srgbClr val="376092"/>
                </a:solidFill>
                <a:effectLst/>
                <a:uFill>
                  <a:solidFill>
                    <a:srgbClr val="376092"/>
                  </a:solidFill>
                </a:uFill>
                <a:latin typeface="Arial Black"/>
                <a:ea typeface="Arial Black"/>
                <a:cs typeface="Arial Black"/>
              </a:rPr>
              <a:t>RESOURCES</a:t>
            </a:r>
            <a:r>
              <a:rPr lang="en-GB" sz="1400" b="0" i="0" strike="noStrike" cap="none" spc="0" baseline="0" dirty="0">
                <a:solidFill>
                  <a:srgbClr val="376092"/>
                </a:solidFill>
                <a:effectLst/>
                <a:latin typeface="Arial Black"/>
                <a:ea typeface="Arial Black"/>
                <a:cs typeface="Arial Black"/>
              </a:rPr>
              <a:t> </a:t>
            </a:r>
          </a:p>
          <a:p>
            <a:pPr marL="285750" lvl="0" indent="-285750">
              <a:lnSpc>
                <a:spcPct val="150000"/>
              </a:lnSpc>
              <a:spcAft>
                <a:spcPts val="1200"/>
              </a:spcAft>
              <a:buFont typeface="Wingdings" panose="05000000000000000000" pitchFamily="2" charset="2"/>
              <a:buChar char="Ø"/>
              <a:defRPr/>
            </a:pPr>
            <a:r>
              <a:rPr lang="en-GB" sz="1400" b="0" i="0" u="sng" strike="noStrike" cap="none" spc="0" baseline="0" dirty="0">
                <a:solidFill>
                  <a:srgbClr val="376092"/>
                </a:solidFill>
                <a:effectLst/>
                <a:uFill>
                  <a:solidFill>
                    <a:srgbClr val="376092"/>
                  </a:solidFill>
                </a:uFill>
                <a:latin typeface="Arial Black"/>
                <a:ea typeface="Arial Black"/>
                <a:cs typeface="Arial Black"/>
              </a:rPr>
              <a:t>From</a:t>
            </a:r>
            <a:r>
              <a:rPr lang="en-GB" sz="1400" b="0" i="0" strike="noStrike" cap="none" spc="0" baseline="0" dirty="0">
                <a:solidFill>
                  <a:srgbClr val="376092"/>
                </a:solidFill>
                <a:effectLst/>
                <a:latin typeface="Arial Black"/>
                <a:ea typeface="Arial Black"/>
                <a:cs typeface="Arial Black"/>
              </a:rPr>
              <a:t> simple grouping of purchase agreements under a single purchaser (trader)</a:t>
            </a:r>
          </a:p>
          <a:p>
            <a:pPr marL="285750" lvl="0" indent="-285750">
              <a:lnSpc>
                <a:spcPct val="150000"/>
              </a:lnSpc>
              <a:spcAft>
                <a:spcPts val="1200"/>
              </a:spcAft>
              <a:buFont typeface="Wingdings" panose="05000000000000000000" pitchFamily="2" charset="2"/>
              <a:buChar char="Ø"/>
              <a:defRPr/>
            </a:pPr>
            <a:r>
              <a:rPr lang="en-GB" sz="1400" b="0" i="0" u="sng" strike="noStrike" cap="none" spc="0" baseline="0" dirty="0">
                <a:solidFill>
                  <a:srgbClr val="376092"/>
                </a:solidFill>
                <a:effectLst/>
                <a:uFill>
                  <a:solidFill>
                    <a:srgbClr val="376092"/>
                  </a:solidFill>
                </a:uFill>
                <a:latin typeface="Arial Black"/>
                <a:ea typeface="Arial Black"/>
                <a:cs typeface="Arial Black"/>
              </a:rPr>
              <a:t>including</a:t>
            </a:r>
            <a:r>
              <a:rPr lang="en-GB" sz="1400" b="0" i="0" strike="noStrike" cap="none" spc="0" baseline="0" dirty="0">
                <a:solidFill>
                  <a:srgbClr val="376092"/>
                </a:solidFill>
                <a:effectLst/>
                <a:latin typeface="Arial Black"/>
                <a:ea typeface="Arial Black"/>
                <a:cs typeface="Arial Black"/>
              </a:rPr>
              <a:t> "simple" but regulated aggregation, </a:t>
            </a:r>
          </a:p>
          <a:p>
            <a:pPr marL="285750" lvl="0" indent="-285750">
              <a:lnSpc>
                <a:spcPct val="150000"/>
              </a:lnSpc>
              <a:spcAft>
                <a:spcPts val="1200"/>
              </a:spcAft>
              <a:buFont typeface="Wingdings" panose="05000000000000000000" pitchFamily="2" charset="2"/>
              <a:buChar char="Ø"/>
              <a:defRPr/>
            </a:pPr>
            <a:r>
              <a:rPr lang="en-GB" sz="1400" b="0" i="0" u="sng" strike="noStrike" cap="none" spc="0" baseline="0" dirty="0">
                <a:solidFill>
                  <a:srgbClr val="376092"/>
                </a:solidFill>
                <a:effectLst/>
                <a:uFill>
                  <a:solidFill>
                    <a:srgbClr val="376092"/>
                  </a:solidFill>
                </a:uFill>
                <a:latin typeface="Arial Black"/>
                <a:ea typeface="Arial Black"/>
                <a:cs typeface="Arial Black"/>
              </a:rPr>
              <a:t>toward</a:t>
            </a:r>
            <a:r>
              <a:rPr lang="en-GB" sz="1400" b="0" i="0" strike="noStrike" cap="none" spc="0" baseline="0" dirty="0">
                <a:solidFill>
                  <a:srgbClr val="376092"/>
                </a:solidFill>
                <a:effectLst/>
                <a:latin typeface="Arial Black"/>
                <a:ea typeface="Arial Black"/>
                <a:cs typeface="Arial Black"/>
              </a:rPr>
              <a:t> an AGGREGATOR (</a:t>
            </a:r>
            <a:r>
              <a:rPr lang="en-GB" sz="1400" b="0" i="1" strike="noStrike" cap="none" spc="0" baseline="0" dirty="0">
                <a:solidFill>
                  <a:srgbClr val="376092"/>
                </a:solidFill>
                <a:effectLst/>
                <a:latin typeface="Arial Black"/>
                <a:ea typeface="Arial Black"/>
                <a:cs typeface="Arial Black"/>
              </a:rPr>
              <a:t>including demand side response)</a:t>
            </a:r>
            <a:r>
              <a:rPr lang="en-GB" sz="1400" b="0" i="0" strike="noStrike" cap="none" spc="0" baseline="0" dirty="0">
                <a:solidFill>
                  <a:srgbClr val="376092"/>
                </a:solidFill>
                <a:effectLst/>
                <a:latin typeface="Arial Black"/>
                <a:ea typeface="Arial Black"/>
                <a:cs typeface="Arial Black"/>
              </a:rPr>
              <a:t>.</a:t>
            </a:r>
          </a:p>
          <a:p>
            <a:pPr lvl="0">
              <a:lnSpc>
                <a:spcPct val="150000"/>
              </a:lnSpc>
              <a:spcAft>
                <a:spcPts val="1200"/>
              </a:spcAft>
              <a:defRPr/>
            </a:pPr>
            <a:r>
              <a:rPr lang="en-GB" sz="1400" b="1" i="1" strike="noStrike" cap="none" spc="0" baseline="0" dirty="0">
                <a:solidFill>
                  <a:srgbClr val="376092"/>
                </a:solidFill>
                <a:effectLst/>
                <a:latin typeface="Arial Black"/>
                <a:ea typeface="Arial Black"/>
                <a:cs typeface="Arial Black"/>
              </a:rPr>
              <a:t>		Note:</a:t>
            </a:r>
            <a:r>
              <a:rPr lang="en-GB" sz="1400" b="1" i="0" strike="noStrike" cap="none" spc="0" baseline="0" dirty="0">
                <a:solidFill>
                  <a:srgbClr val="376092"/>
                </a:solidFill>
                <a:effectLst/>
                <a:latin typeface="Arial Black"/>
                <a:ea typeface="Arial Black"/>
                <a:cs typeface="Arial Black"/>
              </a:rPr>
              <a:t> Virtual power plant (VPP) [TSO] vs Aggregator [DSO], very similar 		concepts with only a few differences.</a:t>
            </a:r>
          </a:p>
        </p:txBody>
      </p:sp>
    </p:spTree>
    <p:extLst>
      <p:ext uri="{BB962C8B-B14F-4D97-AF65-F5344CB8AC3E}">
        <p14:creationId xmlns:p14="http://schemas.microsoft.com/office/powerpoint/2010/main" val="29996046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371600"/>
            <a:ext cx="8085278" cy="3813811"/>
          </a:xfrm>
          <a:prstGeom prst="rect">
            <a:avLst/>
          </a:prstGeom>
        </p:spPr>
        <p:txBody>
          <a:bodyPr wrap="square">
            <a:spAutoFit/>
          </a:bodyPr>
          <a:lstStyle/>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Stakeholders – </a:t>
            </a:r>
            <a:r>
              <a:rPr lang="en-GB" sz="1600" b="0" i="1" strike="noStrike" cap="none" spc="0" baseline="0" dirty="0">
                <a:solidFill>
                  <a:srgbClr val="376092"/>
                </a:solidFill>
                <a:effectLst/>
                <a:latin typeface="Arial Black"/>
                <a:ea typeface="Arial Black"/>
                <a:cs typeface="Arial Black"/>
              </a:rPr>
              <a:t>both sides</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Market conditions – </a:t>
            </a:r>
            <a:r>
              <a:rPr lang="en-GB" sz="1600" b="0" i="1" strike="noStrike" cap="none" spc="0" baseline="0" dirty="0" err="1">
                <a:solidFill>
                  <a:srgbClr val="376092"/>
                </a:solidFill>
                <a:effectLst/>
                <a:latin typeface="Arial Black"/>
                <a:ea typeface="Arial Black"/>
                <a:cs typeface="Arial Black"/>
              </a:rPr>
              <a:t>favorable</a:t>
            </a:r>
            <a:r>
              <a:rPr lang="en-GB" sz="1600" b="0" i="1" strike="noStrike" cap="none" spc="0" baseline="0" dirty="0">
                <a:solidFill>
                  <a:srgbClr val="376092"/>
                </a:solidFill>
                <a:effectLst/>
                <a:latin typeface="Arial Black"/>
                <a:ea typeface="Arial Black"/>
                <a:cs typeface="Arial Black"/>
              </a:rPr>
              <a:t> and suitable</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Formal-legal – </a:t>
            </a:r>
            <a:r>
              <a:rPr lang="en-GB" sz="1600" b="0" i="1" strike="noStrike" cap="none" spc="0" baseline="0" dirty="0">
                <a:solidFill>
                  <a:srgbClr val="376092"/>
                </a:solidFill>
                <a:effectLst/>
                <a:latin typeface="Arial Black"/>
                <a:ea typeface="Arial Black"/>
                <a:cs typeface="Arial Black"/>
              </a:rPr>
              <a:t>(pre)conditions</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Cooperation between TSO and DSO – </a:t>
            </a:r>
            <a:r>
              <a:rPr lang="en-GB" sz="1600" b="0" i="1" strike="noStrike" cap="none" spc="0" baseline="0" dirty="0">
                <a:solidFill>
                  <a:srgbClr val="376092"/>
                </a:solidFill>
                <a:effectLst/>
                <a:latin typeface="Arial Black"/>
                <a:ea typeface="Arial Black"/>
                <a:cs typeface="Arial Black"/>
              </a:rPr>
              <a:t>improved </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Human resources – </a:t>
            </a:r>
            <a:r>
              <a:rPr lang="en-GB" sz="1600" b="0" i="1" strike="noStrike" cap="none" spc="0" baseline="0" dirty="0">
                <a:solidFill>
                  <a:srgbClr val="376092"/>
                </a:solidFill>
                <a:effectLst/>
                <a:latin typeface="Arial Black"/>
                <a:ea typeface="Arial Black"/>
                <a:cs typeface="Arial Black"/>
              </a:rPr>
              <a:t>sufficient </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dirty="0">
                <a:solidFill>
                  <a:srgbClr val="376092"/>
                </a:solidFill>
                <a:effectLst/>
                <a:latin typeface="Arial Black"/>
                <a:ea typeface="Arial Black"/>
                <a:cs typeface="Arial Black"/>
              </a:rPr>
              <a:t>IT – </a:t>
            </a:r>
            <a:r>
              <a:rPr lang="en-GB" sz="1600" b="0" i="1" strike="noStrike" cap="none" spc="0" baseline="0" dirty="0">
                <a:solidFill>
                  <a:srgbClr val="376092"/>
                </a:solidFill>
                <a:effectLst/>
                <a:latin typeface="Arial Black"/>
                <a:ea typeface="Arial Black"/>
                <a:cs typeface="Arial Black"/>
              </a:rPr>
              <a:t>support </a:t>
            </a:r>
          </a:p>
        </p:txBody>
      </p:sp>
      <p:sp>
        <p:nvSpPr>
          <p:cNvPr id="4" name="Rectangle 3"/>
          <p:cNvSpPr/>
          <p:nvPr/>
        </p:nvSpPr>
        <p:spPr>
          <a:xfrm>
            <a:off x="-4577" y="0"/>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WHAT IS (WAS) NEEDED AT THE START?</a:t>
            </a:r>
          </a:p>
        </p:txBody>
      </p:sp>
    </p:spTree>
    <p:extLst>
      <p:ext uri="{BB962C8B-B14F-4D97-AF65-F5344CB8AC3E}">
        <p14:creationId xmlns:p14="http://schemas.microsoft.com/office/powerpoint/2010/main" val="2783555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71600"/>
            <a:ext cx="9153144" cy="4301978"/>
          </a:xfrm>
          <a:prstGeom prst="rect">
            <a:avLst/>
          </a:prstGeom>
        </p:spPr>
        <p:txBody>
          <a:bodyPr wrap="square">
            <a:spAutoFit/>
          </a:bodyPr>
          <a:lstStyle/>
          <a:p>
            <a:pPr marL="285750" lvl="0" indent="-285750">
              <a:lnSpc>
                <a:spcPct val="150000"/>
              </a:lnSpc>
              <a:spcAft>
                <a:spcPts val="2400"/>
              </a:spcAft>
              <a:buFont typeface="Wingdings" panose="05000000000000000000" pitchFamily="2" charset="2"/>
              <a:buChar char="q"/>
              <a:defRPr/>
            </a:pPr>
            <a:r>
              <a:rPr lang="en-GB" sz="1600" b="0" i="0" strike="noStrike" cap="none" spc="0" baseline="0">
                <a:solidFill>
                  <a:srgbClr val="376092"/>
                </a:solidFill>
                <a:effectLst/>
                <a:latin typeface="Arial Black"/>
                <a:ea typeface="Arial Black"/>
                <a:cs typeface="Arial Black"/>
              </a:rPr>
              <a:t>It seems public focus has been (wrongly!) directed at traders or purchasers (either private or state-owned) instead of at </a:t>
            </a:r>
            <a:r>
              <a:rPr lang="en-GB" sz="1600" b="0" i="0" u="sng" strike="noStrike" cap="none" spc="0" baseline="0">
                <a:solidFill>
                  <a:srgbClr val="000000"/>
                </a:solidFill>
                <a:effectLst/>
                <a:uFill>
                  <a:solidFill>
                    <a:srgbClr val="000000"/>
                  </a:solidFill>
                </a:uFill>
                <a:latin typeface="Arial Black"/>
                <a:ea typeface="Arial Black"/>
                <a:cs typeface="Arial Black"/>
              </a:rPr>
              <a:t>GENERATORS</a:t>
            </a:r>
            <a:r>
              <a:rPr lang="en-GB" sz="1600" b="0" i="0" strike="noStrike" cap="none" spc="0" baseline="0">
                <a:solidFill>
                  <a:srgbClr val="376092"/>
                </a:solidFill>
                <a:effectLst/>
                <a:latin typeface="Arial Black"/>
                <a:ea typeface="Arial Black"/>
                <a:cs typeface="Arial Black"/>
              </a:rPr>
              <a:t> (both existing and new investments) and the new electricity they generate and inject into the electricity system!</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a:solidFill>
                  <a:srgbClr val="376092"/>
                </a:solidFill>
                <a:effectLst/>
                <a:latin typeface="Arial Black"/>
                <a:ea typeface="Arial Black"/>
                <a:cs typeface="Arial Black"/>
              </a:rPr>
              <a:t>Enabling access to the wholesale market: it operates with whole MW and only with standardized products for all timeframes longer than one day that are not directly available to these generators. </a:t>
            </a:r>
          </a:p>
          <a:p>
            <a:pPr marL="285750" lvl="0" indent="-285750">
              <a:lnSpc>
                <a:spcPct val="150000"/>
              </a:lnSpc>
              <a:spcAft>
                <a:spcPts val="2400"/>
              </a:spcAft>
              <a:buFont typeface="Wingdings" panose="05000000000000000000" pitchFamily="2" charset="2"/>
              <a:buChar char="q"/>
              <a:defRPr/>
            </a:pPr>
            <a:r>
              <a:rPr lang="en-GB" sz="1600" b="0" i="0" strike="noStrike" cap="none" spc="0" baseline="0">
                <a:solidFill>
                  <a:srgbClr val="376092"/>
                </a:solidFill>
                <a:effectLst/>
                <a:latin typeface="Arial Black"/>
                <a:ea typeface="Arial Black"/>
                <a:cs typeface="Arial Black"/>
              </a:rPr>
              <a:t>Traders/purchasers have enabled access to the wholesale market and placement of generated electricity under new (current market) conditions. </a:t>
            </a:r>
          </a:p>
          <a:p>
            <a:pPr marL="285750" lvl="0" indent="-285750">
              <a:lnSpc>
                <a:spcPct val="150000"/>
              </a:lnSpc>
              <a:spcAft>
                <a:spcPts val="2400"/>
              </a:spcAft>
              <a:buFont typeface="Wingdings" panose="05000000000000000000" pitchFamily="2" charset="2"/>
              <a:buChar char="q"/>
              <a:defRPr/>
            </a:pPr>
            <a:endParaRPr lang="en-US" sz="1600">
              <a:solidFill>
                <a:srgbClr val="376092"/>
              </a:solidFill>
              <a:latin typeface="Arial Black" pitchFamily="34" charset="0"/>
              <a:cs typeface="Calibri"/>
            </a:endParaRPr>
          </a:p>
        </p:txBody>
      </p:sp>
      <p:sp>
        <p:nvSpPr>
          <p:cNvPr id="4" name="Rectangle 3"/>
          <p:cNvSpPr/>
          <p:nvPr/>
        </p:nvSpPr>
        <p:spPr>
          <a:xfrm>
            <a:off x="-4577" y="0"/>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GENERATORS</a:t>
            </a:r>
          </a:p>
        </p:txBody>
      </p:sp>
    </p:spTree>
    <p:extLst>
      <p:ext uri="{BB962C8B-B14F-4D97-AF65-F5344CB8AC3E}">
        <p14:creationId xmlns:p14="http://schemas.microsoft.com/office/powerpoint/2010/main" val="35827430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 y="252710"/>
            <a:ext cx="9153144" cy="5385100"/>
          </a:xfrm>
          <a:prstGeom prst="rect">
            <a:avLst/>
          </a:prstGeom>
        </p:spPr>
        <p:txBody>
          <a:bodyPr wrap="square">
            <a:spAutoFit/>
          </a:bodyPr>
          <a:lstStyle/>
          <a:p>
            <a:pPr lvl="0" algn="r">
              <a:lnSpc>
                <a:spcPct val="150000"/>
              </a:lnSpc>
              <a:spcAft>
                <a:spcPts val="1200"/>
              </a:spcAft>
              <a:defRPr/>
            </a:pPr>
            <a:r>
              <a:rPr lang="en-GB" sz="1600" b="0" i="0" strike="noStrike" cap="none" spc="0" baseline="0" dirty="0">
                <a:solidFill>
                  <a:srgbClr val="000000"/>
                </a:solidFill>
                <a:effectLst>
                  <a:outerShdw blurRad="38100" dist="38100" dir="2700000" algn="tl">
                    <a:srgbClr val="000000">
                      <a:alpha val="43137"/>
                    </a:srgbClr>
                  </a:outerShdw>
                </a:effectLst>
                <a:latin typeface="Arial Black"/>
                <a:ea typeface="Arial Black"/>
                <a:cs typeface="Arial Black"/>
              </a:rPr>
              <a:t>DSO</a:t>
            </a:r>
          </a:p>
          <a:p>
            <a:pPr lvl="0">
              <a:lnSpc>
                <a:spcPct val="150000"/>
              </a:lnSpc>
              <a:spcAft>
                <a:spcPts val="1200"/>
              </a:spcAft>
              <a:defRPr/>
            </a:pPr>
            <a:r>
              <a:rPr lang="en-GB" sz="1600" b="0" i="0" u="sng" strike="noStrike" cap="none" spc="0" baseline="0" dirty="0">
                <a:solidFill>
                  <a:srgbClr val="000000"/>
                </a:solidFill>
                <a:effectLst/>
                <a:uFill>
                  <a:solidFill>
                    <a:srgbClr val="000000"/>
                  </a:solidFill>
                </a:uFill>
                <a:latin typeface="Arial Black"/>
                <a:ea typeface="Arial Black"/>
                <a:cs typeface="Arial Black"/>
              </a:rPr>
              <a:t>GENERATOR</a:t>
            </a:r>
            <a:r>
              <a:rPr lang="en-GB" sz="1600" b="0" i="0" strike="noStrike" cap="none" spc="0" baseline="0" dirty="0">
                <a:solidFill>
                  <a:srgbClr val="000000"/>
                </a:solidFill>
                <a:effectLst/>
                <a:latin typeface="Arial Black"/>
                <a:ea typeface="Arial Black"/>
                <a:cs typeface="Arial Black"/>
              </a:rPr>
              <a:t> (electricity from renewables)</a:t>
            </a:r>
          </a:p>
          <a:p>
            <a:pPr lvl="0">
              <a:lnSpc>
                <a:spcPct val="150000"/>
              </a:lnSpc>
              <a:spcAft>
                <a:spcPts val="1200"/>
              </a:spcAft>
              <a:defRPr/>
            </a:pPr>
            <a:r>
              <a:rPr lang="en-GB" sz="1600" b="0" i="0" strike="noStrike" cap="none" spc="0" baseline="0" dirty="0">
                <a:solidFill>
                  <a:srgbClr val="376092"/>
                </a:solidFill>
                <a:effectLst/>
                <a:latin typeface="Arial Black"/>
                <a:ea typeface="Arial Black"/>
                <a:cs typeface="Arial Black"/>
              </a:rPr>
              <a:t>	TRADERS</a:t>
            </a:r>
          </a:p>
          <a:p>
            <a:pPr lvl="0">
              <a:lnSpc>
                <a:spcPct val="150000"/>
              </a:lnSpc>
              <a:spcAft>
                <a:spcPts val="1200"/>
              </a:spcAft>
              <a:defRPr/>
            </a:pPr>
            <a:r>
              <a:rPr lang="en-GB" sz="1600" b="0" i="0" strike="noStrike" cap="none" spc="0" baseline="0" dirty="0">
                <a:solidFill>
                  <a:srgbClr val="376092"/>
                </a:solidFill>
                <a:effectLst/>
                <a:latin typeface="Arial Black"/>
                <a:ea typeface="Arial Black"/>
                <a:cs typeface="Arial Black"/>
              </a:rPr>
              <a:t>	Aggregators ("Aggregation", i.e., Virtual Power Plant)</a:t>
            </a:r>
          </a:p>
          <a:p>
            <a:pPr lvl="0" algn="r">
              <a:lnSpc>
                <a:spcPct val="150000"/>
              </a:lnSpc>
              <a:spcAft>
                <a:spcPts val="1200"/>
              </a:spcAft>
              <a:defRPr/>
            </a:pPr>
            <a:r>
              <a:rPr lang="en-GB" sz="16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TSO and MO</a:t>
            </a:r>
          </a:p>
          <a:p>
            <a:pPr lvl="0" algn="ctr">
              <a:lnSpc>
                <a:spcPct val="150000"/>
              </a:lnSpc>
              <a:spcAft>
                <a:spcPts val="1200"/>
              </a:spcAft>
              <a:defRPr/>
            </a:pPr>
            <a:r>
              <a:rPr lang="en-GB" sz="1800" b="0" i="0" u="sng" strike="noStrike" cap="none" spc="0" baseline="0" dirty="0">
                <a:solidFill>
                  <a:srgbClr val="376092"/>
                </a:solidFill>
                <a:effectLst/>
                <a:uFill>
                  <a:solidFill>
                    <a:srgbClr val="376092"/>
                  </a:solidFill>
                </a:uFill>
                <a:latin typeface="Arial Black"/>
                <a:ea typeface="Arial Black"/>
                <a:cs typeface="Arial Black"/>
              </a:rPr>
              <a:t>WHOLESALE Electricity Market</a:t>
            </a:r>
            <a:br>
              <a:rPr sz="1800" dirty="0"/>
            </a:br>
            <a:r>
              <a:rPr lang="en-GB" sz="1600" b="0" i="1" strike="noStrike" cap="none" spc="0" baseline="0" dirty="0">
                <a:solidFill>
                  <a:srgbClr val="376092"/>
                </a:solidFill>
                <a:effectLst/>
                <a:latin typeface="Arial Black"/>
                <a:ea typeface="Arial Black"/>
                <a:cs typeface="Arial Black"/>
              </a:rPr>
              <a:t> Electricity System</a:t>
            </a:r>
            <a:br>
              <a:rPr sz="1600" dirty="0"/>
            </a:br>
            <a:r>
              <a:rPr lang="en-GB" sz="1600" b="0" i="1" strike="noStrike" cap="none" spc="0" baseline="0" dirty="0">
                <a:solidFill>
                  <a:srgbClr val="376092"/>
                </a:solidFill>
                <a:effectLst/>
                <a:latin typeface="Arial Black"/>
                <a:ea typeface="Arial Black"/>
                <a:cs typeface="Arial Black"/>
              </a:rPr>
              <a:t> (Flexibility – System Services)</a:t>
            </a:r>
          </a:p>
          <a:p>
            <a:pPr lvl="0" algn="r">
              <a:lnSpc>
                <a:spcPct val="150000"/>
              </a:lnSpc>
              <a:spcAft>
                <a:spcPts val="1200"/>
              </a:spcAft>
              <a:defRPr/>
            </a:pPr>
            <a:r>
              <a:rPr lang="en-GB" sz="1600" b="0" i="0" strike="noStrike" cap="none" spc="0" baseline="0" dirty="0">
                <a:solidFill>
                  <a:srgbClr val="000000"/>
                </a:solidFill>
                <a:effectLst>
                  <a:outerShdw blurRad="38100" dist="38100" dir="2700000" algn="tl">
                    <a:srgbClr val="000000">
                      <a:alpha val="43137"/>
                    </a:srgbClr>
                  </a:outerShdw>
                </a:effectLst>
                <a:latin typeface="Arial Black"/>
                <a:ea typeface="Arial Black"/>
                <a:cs typeface="Arial Black"/>
              </a:rPr>
              <a:t>DSO</a:t>
            </a:r>
          </a:p>
          <a:p>
            <a:pPr lvl="0">
              <a:lnSpc>
                <a:spcPct val="150000"/>
              </a:lnSpc>
              <a:spcAft>
                <a:spcPts val="1200"/>
              </a:spcAft>
              <a:defRPr/>
            </a:pPr>
            <a:r>
              <a:rPr lang="en-GB" sz="1600" b="0" i="0" strike="noStrike" cap="none" spc="0" baseline="0" dirty="0">
                <a:solidFill>
                  <a:srgbClr val="376092"/>
                </a:solidFill>
                <a:effectLst/>
                <a:latin typeface="Arial Black"/>
                <a:ea typeface="Arial Black"/>
                <a:cs typeface="Arial Black"/>
              </a:rPr>
              <a:t>	SUPPLIERS</a:t>
            </a:r>
          </a:p>
          <a:p>
            <a:pPr lvl="0">
              <a:lnSpc>
                <a:spcPct val="150000"/>
              </a:lnSpc>
              <a:spcAft>
                <a:spcPts val="1200"/>
              </a:spcAft>
              <a:defRPr/>
            </a:pPr>
            <a:r>
              <a:rPr lang="en-GB" sz="1600" b="0" i="0" u="sng" strike="noStrike" cap="none" spc="0" baseline="0" dirty="0">
                <a:solidFill>
                  <a:srgbClr val="000000"/>
                </a:solidFill>
                <a:effectLst/>
                <a:uFill>
                  <a:solidFill>
                    <a:srgbClr val="000000"/>
                  </a:solidFill>
                </a:uFill>
                <a:latin typeface="Arial Black"/>
                <a:ea typeface="Arial Black"/>
                <a:cs typeface="Arial Black"/>
              </a:rPr>
              <a:t>CONSUMER</a:t>
            </a:r>
            <a:r>
              <a:rPr lang="en-GB" sz="1600" b="0" i="0" strike="noStrike" cap="none" spc="0" baseline="0" dirty="0">
                <a:solidFill>
                  <a:srgbClr val="000000"/>
                </a:solidFill>
                <a:effectLst/>
                <a:latin typeface="Arial Black"/>
                <a:ea typeface="Arial Black"/>
                <a:cs typeface="Arial Black"/>
              </a:rPr>
              <a:t> – end user of electricity (demand side response)</a:t>
            </a:r>
          </a:p>
        </p:txBody>
      </p:sp>
      <p:sp>
        <p:nvSpPr>
          <p:cNvPr id="2" name="Arrow: Down 1">
            <a:extLst>
              <a:ext uri="{FF2B5EF4-FFF2-40B4-BE49-F238E27FC236}">
                <a16:creationId xmlns:a16="http://schemas.microsoft.com/office/drawing/2014/main" id="{9F45997E-9D8F-4AD7-9F0D-5E97A9107EE0}"/>
              </a:ext>
            </a:extLst>
          </p:cNvPr>
          <p:cNvSpPr/>
          <p:nvPr/>
        </p:nvSpPr>
        <p:spPr>
          <a:xfrm>
            <a:off x="228600" y="1219199"/>
            <a:ext cx="152400" cy="403860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0996ACD-B0F5-433F-B5BF-B86A96F7D4CE}"/>
              </a:ext>
            </a:extLst>
          </p:cNvPr>
          <p:cNvSpPr/>
          <p:nvPr/>
        </p:nvSpPr>
        <p:spPr>
          <a:xfrm>
            <a:off x="-4577" y="-8583"/>
            <a:ext cx="9163473" cy="457657"/>
          </a:xfrm>
          <a:prstGeom prst="rect">
            <a:avLst/>
          </a:prstGeom>
        </p:spPr>
        <p:txBody>
          <a:bodyPr wrap="square">
            <a:spAutoFit/>
          </a:bodyPr>
          <a:lstStyle/>
          <a:p>
            <a:pPr marL="355600" lvl="0" indent="-355600" algn="ctr">
              <a:spcAft>
                <a:spcPct val="0"/>
              </a:spcAft>
              <a:defRPr/>
            </a:pPr>
            <a:r>
              <a:rPr lang="en-GB" sz="2400" b="0" i="0" strike="noStrike" cap="none" spc="0" baseline="0" dirty="0">
                <a:solidFill>
                  <a:srgbClr val="000000"/>
                </a:solidFill>
                <a:effectLst/>
                <a:latin typeface="Arial Black"/>
                <a:ea typeface="Arial Black"/>
                <a:cs typeface="Arial Black"/>
              </a:rPr>
              <a:t>Physical</a:t>
            </a:r>
            <a:r>
              <a:rPr lang="en-GB" sz="2400" b="0" i="0" strike="noStrike" cap="none" spc="0" baseline="0" dirty="0">
                <a:solidFill>
                  <a:srgbClr val="376092"/>
                </a:solidFill>
                <a:effectLst>
                  <a:outerShdw blurRad="38100" dist="38100" dir="2700000" algn="tl">
                    <a:srgbClr val="000000">
                      <a:alpha val="43137"/>
                    </a:srgbClr>
                  </a:outerShdw>
                </a:effectLst>
                <a:latin typeface="Arial Black"/>
                <a:ea typeface="Arial Black"/>
                <a:cs typeface="Arial Black"/>
              </a:rPr>
              <a:t> and </a:t>
            </a:r>
            <a:r>
              <a:rPr lang="en-GB" sz="2400" dirty="0">
                <a:solidFill>
                  <a:srgbClr val="376092"/>
                </a:solidFill>
                <a:latin typeface="Arial Black"/>
                <a:ea typeface="Arial Black"/>
                <a:cs typeface="Arial Black"/>
              </a:rPr>
              <a:t>C</a:t>
            </a:r>
            <a:r>
              <a:rPr lang="en-GB" sz="2400" b="0" i="0" strike="noStrike" cap="none" spc="0" baseline="0" dirty="0">
                <a:solidFill>
                  <a:srgbClr val="376092"/>
                </a:solidFill>
                <a:effectLst/>
                <a:latin typeface="Arial Black"/>
                <a:ea typeface="Arial Black"/>
                <a:cs typeface="Arial Black"/>
              </a:rPr>
              <a:t>ommercial </a:t>
            </a:r>
            <a:r>
              <a:rPr lang="en-GB" sz="2400" dirty="0">
                <a:solidFill>
                  <a:srgbClr val="376092"/>
                </a:solidFill>
                <a:latin typeface="Arial Black"/>
                <a:ea typeface="Arial Black"/>
                <a:cs typeface="Arial Black"/>
              </a:rPr>
              <a:t>F</a:t>
            </a:r>
            <a:r>
              <a:rPr lang="en-GB" sz="2400" b="0" i="0" strike="noStrike" cap="none" spc="0" baseline="0" dirty="0">
                <a:solidFill>
                  <a:srgbClr val="376092"/>
                </a:solidFill>
                <a:effectLst/>
                <a:latin typeface="Arial Black"/>
                <a:ea typeface="Arial Black"/>
                <a:cs typeface="Arial Black"/>
              </a:rPr>
              <a:t>lows</a:t>
            </a:r>
          </a:p>
        </p:txBody>
      </p:sp>
      <p:sp>
        <p:nvSpPr>
          <p:cNvPr id="16" name="Freeform: Shape 15">
            <a:extLst>
              <a:ext uri="{FF2B5EF4-FFF2-40B4-BE49-F238E27FC236}">
                <a16:creationId xmlns:a16="http://schemas.microsoft.com/office/drawing/2014/main" id="{82BB3611-4182-46A3-87F4-F1BA58998CB0}"/>
              </a:ext>
            </a:extLst>
          </p:cNvPr>
          <p:cNvSpPr/>
          <p:nvPr/>
        </p:nvSpPr>
        <p:spPr>
          <a:xfrm>
            <a:off x="5029200" y="941071"/>
            <a:ext cx="2590800" cy="4164330"/>
          </a:xfrm>
          <a:custGeom>
            <a:avLst/>
            <a:gdLst>
              <a:gd name="connsiteX0" fmla="*/ 0 w 4078298"/>
              <a:gd name="connsiteY0" fmla="*/ 0 h 4327451"/>
              <a:gd name="connsiteX1" fmla="*/ 4051004 w 4078298"/>
              <a:gd name="connsiteY1" fmla="*/ 1594884 h 4327451"/>
              <a:gd name="connsiteX2" fmla="*/ 1456660 w 4078298"/>
              <a:gd name="connsiteY2" fmla="*/ 4327451 h 4327451"/>
            </a:gdLst>
            <a:ahLst/>
            <a:cxnLst>
              <a:cxn ang="0">
                <a:pos x="connsiteX0" y="connsiteY0"/>
              </a:cxn>
              <a:cxn ang="0">
                <a:pos x="connsiteX1" y="connsiteY1"/>
              </a:cxn>
              <a:cxn ang="0">
                <a:pos x="connsiteX2" y="connsiteY2"/>
              </a:cxn>
            </a:cxnLst>
            <a:rect l="l" t="t" r="r" b="b"/>
            <a:pathLst>
              <a:path w="4078297" h="4327451">
                <a:moveTo>
                  <a:pt x="0" y="0"/>
                </a:moveTo>
                <a:cubicBezTo>
                  <a:pt x="1904113" y="436821"/>
                  <a:pt x="3808227" y="873642"/>
                  <a:pt x="4051004" y="1594884"/>
                </a:cubicBezTo>
                <a:cubicBezTo>
                  <a:pt x="4293781" y="2316126"/>
                  <a:pt x="2875220" y="3321788"/>
                  <a:pt x="1456660" y="4327451"/>
                </a:cubicBezTo>
              </a:path>
            </a:pathLst>
          </a:custGeom>
          <a:ln w="60325" cmpd="dbl">
            <a:solidFill>
              <a:srgbClr val="376092"/>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srgbClr val="002060"/>
              </a:solidFill>
            </a:endParaRPr>
          </a:p>
        </p:txBody>
      </p:sp>
    </p:spTree>
    <p:extLst>
      <p:ext uri="{BB962C8B-B14F-4D97-AF65-F5344CB8AC3E}">
        <p14:creationId xmlns:p14="http://schemas.microsoft.com/office/powerpoint/2010/main" val="32519438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9153144" cy="4301370"/>
          </a:xfrm>
          <a:prstGeom prst="rect">
            <a:avLst/>
          </a:prstGeom>
        </p:spPr>
        <p:txBody>
          <a:bodyPr wrap="square">
            <a:spAutoFit/>
          </a:bodyPr>
          <a:lstStyle/>
          <a:p>
            <a:pPr marL="285750" lvl="0" indent="-285750">
              <a:lnSpc>
                <a:spcPct val="150000"/>
              </a:lnSpc>
              <a:spcAft>
                <a:spcPts val="2400"/>
              </a:spcAft>
              <a:buFont typeface="Wingdings" panose="05000000000000000000" pitchFamily="2" charset="2"/>
              <a:buChar char="ü"/>
              <a:defRPr/>
            </a:pPr>
            <a:r>
              <a:rPr lang="en-GB" sz="1600" b="0" i="0" strike="noStrike" cap="none" spc="0" baseline="0" dirty="0">
                <a:solidFill>
                  <a:srgbClr val="376092"/>
                </a:solidFill>
                <a:effectLst/>
                <a:latin typeface="Arial Black"/>
                <a:ea typeface="Arial Black"/>
                <a:cs typeface="Arial Black"/>
              </a:rPr>
              <a:t>The first "Virtual Power Plant" in BiH launched in May 2022 has grown over the past 6 months into probably one of the biggest currently. </a:t>
            </a:r>
          </a:p>
          <a:p>
            <a:pPr marL="285750" lvl="0" indent="-285750">
              <a:lnSpc>
                <a:spcPct val="150000"/>
              </a:lnSpc>
              <a:spcAft>
                <a:spcPts val="2400"/>
              </a:spcAft>
              <a:buFont typeface="Wingdings" panose="05000000000000000000" pitchFamily="2" charset="2"/>
              <a:buChar char="ü"/>
              <a:defRPr/>
            </a:pPr>
            <a:r>
              <a:rPr lang="en-GB" sz="1600" b="0" i="0" strike="noStrike" cap="none" spc="0" baseline="0" dirty="0">
                <a:solidFill>
                  <a:srgbClr val="376092"/>
                </a:solidFill>
                <a:effectLst/>
                <a:latin typeface="Arial Black"/>
                <a:ea typeface="Arial Black"/>
                <a:cs typeface="Arial Black"/>
              </a:rPr>
              <a:t>In the same time period of six months, another 4 to 5 "Virtual Power Plants" were registered in BiH</a:t>
            </a:r>
          </a:p>
          <a:p>
            <a:pPr marL="285750" lvl="0" indent="-285750">
              <a:lnSpc>
                <a:spcPct val="150000"/>
              </a:lnSpc>
              <a:spcAft>
                <a:spcPts val="2400"/>
              </a:spcAft>
              <a:buFont typeface="Wingdings" panose="05000000000000000000" pitchFamily="2" charset="2"/>
              <a:buChar char="ü"/>
              <a:defRPr/>
            </a:pPr>
            <a:r>
              <a:rPr lang="en-GB" sz="1600" b="0" i="0" strike="noStrike" cap="none" spc="0" baseline="0" dirty="0">
                <a:solidFill>
                  <a:srgbClr val="376092"/>
                </a:solidFill>
                <a:effectLst/>
                <a:latin typeface="Arial Black"/>
                <a:ea typeface="Arial Black"/>
                <a:cs typeface="Arial Black"/>
              </a:rPr>
              <a:t>There is currently a total of around 100 MW of generation capacity in all registered "Virtual Power Plants". </a:t>
            </a:r>
          </a:p>
          <a:p>
            <a:pPr marL="285750" lvl="0" indent="-285750">
              <a:lnSpc>
                <a:spcPct val="150000"/>
              </a:lnSpc>
              <a:spcAft>
                <a:spcPts val="2400"/>
              </a:spcAft>
              <a:buFont typeface="Wingdings" panose="05000000000000000000" pitchFamily="2" charset="2"/>
              <a:buChar char="ü"/>
              <a:defRPr/>
            </a:pPr>
            <a:r>
              <a:rPr lang="en-GB" sz="1600" b="0" i="0" strike="noStrike" cap="none" spc="0" baseline="0" dirty="0">
                <a:solidFill>
                  <a:srgbClr val="376092"/>
                </a:solidFill>
                <a:effectLst/>
                <a:latin typeface="Arial Black"/>
                <a:ea typeface="Arial Black"/>
                <a:cs typeface="Arial Black"/>
              </a:rPr>
              <a:t>Generation capacities do not only include new ones (not eligible for incentives or preferential prices) but are mostly made up of existing ("old") capacities that have partly or entirely abandoned incentives. </a:t>
            </a:r>
          </a:p>
        </p:txBody>
      </p:sp>
      <p:sp>
        <p:nvSpPr>
          <p:cNvPr id="5" name="Rectangle 4">
            <a:extLst>
              <a:ext uri="{FF2B5EF4-FFF2-40B4-BE49-F238E27FC236}">
                <a16:creationId xmlns:a16="http://schemas.microsoft.com/office/drawing/2014/main" id="{FD8CAF7D-7EB7-41A3-A418-C6BAA724E36D}"/>
              </a:ext>
            </a:extLst>
          </p:cNvPr>
          <p:cNvSpPr/>
          <p:nvPr/>
        </p:nvSpPr>
        <p:spPr>
          <a:xfrm>
            <a:off x="-4577" y="0"/>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EFT Group I PURCHASE IN BiH</a:t>
            </a:r>
          </a:p>
        </p:txBody>
      </p:sp>
    </p:spTree>
    <p:extLst>
      <p:ext uri="{BB962C8B-B14F-4D97-AF65-F5344CB8AC3E}">
        <p14:creationId xmlns:p14="http://schemas.microsoft.com/office/powerpoint/2010/main" val="27460790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34541"/>
            <a:ext cx="9153144" cy="4881677"/>
          </a:xfrm>
          <a:prstGeom prst="rect">
            <a:avLst/>
          </a:prstGeom>
        </p:spPr>
        <p:txBody>
          <a:bodyPr wrap="square">
            <a:spAutoFit/>
          </a:bodyPr>
          <a:lstStyle/>
          <a:p>
            <a:pPr lvl="0">
              <a:lnSpc>
                <a:spcPct val="150000"/>
              </a:lnSpc>
              <a:spcAft>
                <a:spcPts val="1200"/>
              </a:spcAft>
              <a:defRPr/>
            </a:pPr>
            <a:r>
              <a:rPr lang="en-GB" sz="16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CURRENT</a:t>
            </a:r>
          </a:p>
          <a:p>
            <a:pPr marL="285750" lvl="0" indent="-285750">
              <a:lnSpc>
                <a:spcPct val="150000"/>
              </a:lnSpc>
              <a:spcAft>
                <a:spcPts val="1200"/>
              </a:spcAft>
              <a:buFont typeface="Wingdings" panose="05000000000000000000" pitchFamily="2" charset="2"/>
              <a:buChar char="ü"/>
              <a:defRPr/>
            </a:pPr>
            <a:r>
              <a:rPr lang="en-GB" sz="1600" b="0" i="0" strike="noStrike" cap="none" spc="0" baseline="0">
                <a:solidFill>
                  <a:srgbClr val="376092"/>
                </a:solidFill>
                <a:effectLst/>
                <a:latin typeface="Arial Black"/>
                <a:ea typeface="Arial Black"/>
                <a:cs typeface="Arial Black"/>
              </a:rPr>
              <a:t>Purchase from a large number of generators connected to the distribution network, ranging from around 10 kW to almost 10 MW. </a:t>
            </a:r>
          </a:p>
          <a:p>
            <a:pPr marL="285750" lvl="0" indent="-285750">
              <a:lnSpc>
                <a:spcPct val="150000"/>
              </a:lnSpc>
              <a:spcAft>
                <a:spcPts val="1200"/>
              </a:spcAft>
              <a:buFont typeface="Wingdings" panose="05000000000000000000" pitchFamily="2" charset="2"/>
              <a:buChar char="ü"/>
              <a:defRPr/>
            </a:pPr>
            <a:r>
              <a:rPr lang="en-GB" sz="1600" b="0" i="0" strike="noStrike" cap="none" spc="0" baseline="0">
                <a:solidFill>
                  <a:srgbClr val="376092"/>
                </a:solidFill>
                <a:effectLst/>
                <a:latin typeface="Arial Black"/>
                <a:ea typeface="Arial Black"/>
                <a:cs typeface="Arial Black"/>
              </a:rPr>
              <a:t>Optimizing purchase portfolio and creating new possibilities. </a:t>
            </a:r>
          </a:p>
          <a:p>
            <a:pPr lvl="0">
              <a:lnSpc>
                <a:spcPct val="150000"/>
              </a:lnSpc>
              <a:spcAft>
                <a:spcPts val="1200"/>
              </a:spcAft>
              <a:defRPr/>
            </a:pPr>
            <a:r>
              <a:rPr lang="en-GB" sz="16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NEW</a:t>
            </a:r>
          </a:p>
          <a:p>
            <a:pPr marL="285750" lvl="0" indent="-285750">
              <a:lnSpc>
                <a:spcPct val="150000"/>
              </a:lnSpc>
              <a:spcAft>
                <a:spcPts val="1200"/>
              </a:spcAft>
              <a:buFont typeface="Wingdings" panose="05000000000000000000" pitchFamily="2" charset="2"/>
              <a:buChar char="ü"/>
              <a:defRPr/>
            </a:pPr>
            <a:r>
              <a:rPr lang="en-GB" sz="1600" b="0" i="0" strike="noStrike" cap="none" spc="0" baseline="0">
                <a:solidFill>
                  <a:srgbClr val="376092"/>
                </a:solidFill>
                <a:effectLst/>
                <a:latin typeface="Arial Black"/>
                <a:ea typeface="Arial Black"/>
                <a:cs typeface="Arial Black"/>
              </a:rPr>
              <a:t>Recognizing future market needs, opportunities to participate in new market segments and preparation. </a:t>
            </a:r>
          </a:p>
          <a:p>
            <a:pPr marL="285750" lvl="0" indent="-285750">
              <a:lnSpc>
                <a:spcPct val="150000"/>
              </a:lnSpc>
              <a:spcAft>
                <a:spcPts val="1200"/>
              </a:spcAft>
              <a:buFont typeface="Wingdings" panose="05000000000000000000" pitchFamily="2" charset="2"/>
              <a:buChar char="ü"/>
              <a:defRPr/>
            </a:pPr>
            <a:r>
              <a:rPr lang="en-GB" sz="1600" b="0" i="0" strike="noStrike" cap="none" spc="0" baseline="0">
                <a:solidFill>
                  <a:srgbClr val="376092"/>
                </a:solidFill>
                <a:effectLst/>
                <a:latin typeface="Arial Black"/>
                <a:ea typeface="Arial Black"/>
                <a:cs typeface="Arial Black"/>
              </a:rPr>
              <a:t>In cooperation with two partner companies, intensive preparations are under way to put in place the necessary preconditions (formal-legal, IT, and commercial) to establish the first (and closest to the original definition)</a:t>
            </a:r>
            <a:br>
              <a:rPr sz="1600"/>
            </a:br>
            <a:r>
              <a:rPr lang="en-GB" sz="1600" b="0" i="0" strike="noStrike" cap="none" spc="0" baseline="0">
                <a:solidFill>
                  <a:srgbClr val="376092"/>
                </a:solidFill>
                <a:effectLst/>
                <a:latin typeface="Arial Black"/>
                <a:ea typeface="Arial Black"/>
                <a:cs typeface="Arial Black"/>
              </a:rPr>
              <a:t> Aggregator in BiH.  </a:t>
            </a:r>
          </a:p>
        </p:txBody>
      </p:sp>
      <p:sp>
        <p:nvSpPr>
          <p:cNvPr id="5" name="Rectangle 4">
            <a:extLst>
              <a:ext uri="{FF2B5EF4-FFF2-40B4-BE49-F238E27FC236}">
                <a16:creationId xmlns:a16="http://schemas.microsoft.com/office/drawing/2014/main" id="{FD8CAF7D-7EB7-41A3-A418-C6BAA724E36D}"/>
              </a:ext>
            </a:extLst>
          </p:cNvPr>
          <p:cNvSpPr/>
          <p:nvPr/>
        </p:nvSpPr>
        <p:spPr>
          <a:xfrm>
            <a:off x="-4577" y="0"/>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EFT Group I PURCHASE IN BiH</a:t>
            </a:r>
          </a:p>
        </p:txBody>
      </p:sp>
    </p:spTree>
    <p:extLst>
      <p:ext uri="{BB962C8B-B14F-4D97-AF65-F5344CB8AC3E}">
        <p14:creationId xmlns:p14="http://schemas.microsoft.com/office/powerpoint/2010/main" val="41621182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30997"/>
            <a:ext cx="9153144" cy="4698614"/>
          </a:xfrm>
          <a:prstGeom prst="rect">
            <a:avLst/>
          </a:prstGeom>
        </p:spPr>
        <p:txBody>
          <a:bodyPr wrap="square">
            <a:spAutoFit/>
          </a:bodyPr>
          <a:lstStyle/>
          <a:p>
            <a:pPr marL="285750" lvl="0" indent="-285750">
              <a:lnSpc>
                <a:spcPct val="150000"/>
              </a:lnSpc>
              <a:spcAft>
                <a:spcPts val="600"/>
              </a:spcAft>
              <a:buFont typeface="Wingdings" panose="05000000000000000000" pitchFamily="2" charset="2"/>
              <a:buChar char="v"/>
              <a:defRPr/>
            </a:pPr>
            <a:r>
              <a:rPr lang="en-GB" sz="1600" b="0" i="0" strike="noStrike" cap="none" spc="0" baseline="0" dirty="0">
                <a:solidFill>
                  <a:srgbClr val="376092"/>
                </a:solidFill>
                <a:effectLst/>
                <a:latin typeface="Arial Black"/>
                <a:ea typeface="Arial Black"/>
                <a:cs typeface="Arial Black"/>
              </a:rPr>
              <a:t>Decreasing over time, but still somewhat present is insufficient information about the rights, rules and procedures on the side of DSOs. </a:t>
            </a:r>
          </a:p>
          <a:p>
            <a:pPr marL="285750" lvl="0" indent="-285750">
              <a:lnSpc>
                <a:spcPct val="150000"/>
              </a:lnSpc>
              <a:spcAft>
                <a:spcPts val="600"/>
              </a:spcAft>
              <a:buFont typeface="Wingdings" panose="05000000000000000000" pitchFamily="2" charset="2"/>
              <a:buChar char="v"/>
              <a:defRPr/>
            </a:pPr>
            <a:r>
              <a:rPr lang="en-GB" sz="1600" b="0" i="0" strike="noStrike" cap="none" spc="0" baseline="0" dirty="0">
                <a:solidFill>
                  <a:srgbClr val="376092"/>
                </a:solidFill>
                <a:effectLst/>
                <a:latin typeface="Arial Black"/>
                <a:ea typeface="Arial Black"/>
                <a:cs typeface="Arial Black"/>
              </a:rPr>
              <a:t>Uneven administrative procedures in 15 or so distribution areas/companies within 3 (still) vertically integrated electricity enterprises further needlessly complicates and slows down the whole process. </a:t>
            </a:r>
          </a:p>
          <a:p>
            <a:pPr marL="285750" lvl="0" indent="-285750">
              <a:lnSpc>
                <a:spcPct val="150000"/>
              </a:lnSpc>
              <a:spcAft>
                <a:spcPts val="600"/>
              </a:spcAft>
              <a:buFont typeface="Wingdings" panose="05000000000000000000" pitchFamily="2" charset="2"/>
              <a:buChar char="v"/>
              <a:defRPr/>
            </a:pPr>
            <a:r>
              <a:rPr lang="en-GB" sz="1600" b="0" i="0" strike="noStrike" cap="none" spc="0" baseline="0" dirty="0">
                <a:solidFill>
                  <a:srgbClr val="376092"/>
                </a:solidFill>
                <a:effectLst/>
                <a:latin typeface="Arial Black"/>
                <a:ea typeface="Arial Black"/>
                <a:cs typeface="Arial Black"/>
              </a:rPr>
              <a:t>Lack of a spot exchange and (liquid) intra-day market is a significant barrier for optimal placement of electricity. </a:t>
            </a:r>
          </a:p>
          <a:p>
            <a:pPr marL="285750" indent="-285750">
              <a:lnSpc>
                <a:spcPct val="150000"/>
              </a:lnSpc>
              <a:spcAft>
                <a:spcPts val="600"/>
              </a:spcAft>
              <a:buFont typeface="Wingdings" panose="05000000000000000000" pitchFamily="2" charset="2"/>
              <a:buChar char="v"/>
              <a:defRPr/>
            </a:pPr>
            <a:r>
              <a:rPr lang="en-GB" sz="1600" b="0" i="0" strike="noStrike" cap="none" spc="0" baseline="0" dirty="0">
                <a:solidFill>
                  <a:srgbClr val="376092"/>
                </a:solidFill>
                <a:effectLst/>
                <a:latin typeface="Arial Black"/>
                <a:ea typeface="Arial Black"/>
                <a:cs typeface="Arial Black"/>
              </a:rPr>
              <a:t>Data exchange – digitalization, databases, etc.</a:t>
            </a:r>
          </a:p>
          <a:p>
            <a:pPr marL="285750" lvl="0" indent="-285750">
              <a:lnSpc>
                <a:spcPct val="150000"/>
              </a:lnSpc>
              <a:spcAft>
                <a:spcPct val="0"/>
              </a:spcAft>
              <a:buFont typeface="Wingdings" panose="05000000000000000000" pitchFamily="2" charset="2"/>
              <a:buChar char="v"/>
              <a:defRPr/>
            </a:pPr>
            <a:r>
              <a:rPr lang="en-GB" sz="1600" b="0" i="0" strike="noStrike" cap="none" spc="0" baseline="0" dirty="0">
                <a:solidFill>
                  <a:srgbClr val="376092"/>
                </a:solidFill>
                <a:effectLst/>
                <a:latin typeface="Arial Black"/>
                <a:ea typeface="Arial Black"/>
                <a:cs typeface="Arial Black"/>
              </a:rPr>
              <a:t>BANAL BUT INDISPENSABLE – METERING</a:t>
            </a:r>
          </a:p>
          <a:p>
            <a:pPr marL="742950" lvl="1" indent="-285750">
              <a:spcAft>
                <a:spcPts val="600"/>
              </a:spcAft>
              <a:buFont typeface="Arial" pitchFamily="34" charset="0"/>
              <a:buChar char="•"/>
              <a:defRPr/>
            </a:pPr>
            <a:r>
              <a:rPr lang="en-GB" sz="1400" b="0" i="0" strike="noStrike" cap="none" spc="0" baseline="0" dirty="0">
                <a:solidFill>
                  <a:srgbClr val="376092"/>
                </a:solidFill>
                <a:effectLst/>
                <a:latin typeface="Arial Black"/>
                <a:ea typeface="Arial Black"/>
                <a:cs typeface="Arial Black"/>
              </a:rPr>
              <a:t>gathering, processing, checking and validating metering data, </a:t>
            </a:r>
          </a:p>
          <a:p>
            <a:pPr marL="742950" lvl="1" indent="-285750">
              <a:spcAft>
                <a:spcPts val="600"/>
              </a:spcAft>
              <a:buFont typeface="Arial" pitchFamily="34" charset="0"/>
              <a:buChar char="•"/>
              <a:defRPr/>
            </a:pPr>
            <a:r>
              <a:rPr lang="en-GB" sz="1400" b="0" i="0" strike="noStrike" cap="none" spc="0" baseline="0" dirty="0">
                <a:solidFill>
                  <a:srgbClr val="376092"/>
                </a:solidFill>
                <a:effectLst/>
                <a:latin typeface="Arial Black"/>
                <a:ea typeface="Arial Black"/>
                <a:cs typeface="Arial Black"/>
              </a:rPr>
              <a:t>automated data exchange, </a:t>
            </a:r>
          </a:p>
          <a:p>
            <a:pPr marL="742950" lvl="1" indent="-285750">
              <a:spcAft>
                <a:spcPts val="600"/>
              </a:spcAft>
              <a:buFont typeface="Arial" pitchFamily="34" charset="0"/>
              <a:buChar char="•"/>
              <a:defRPr/>
            </a:pPr>
            <a:r>
              <a:rPr lang="en-GB" sz="1400" b="0" i="0" strike="noStrike" cap="none" spc="0" baseline="0" dirty="0">
                <a:solidFill>
                  <a:srgbClr val="376092"/>
                </a:solidFill>
                <a:effectLst/>
                <a:latin typeface="Arial Black"/>
                <a:ea typeface="Arial Black"/>
                <a:cs typeface="Arial Black"/>
              </a:rPr>
              <a:t>the precondition is having metering data in a suitable digital format, while remote reading will go a long way to help facilitate this part of the process. </a:t>
            </a:r>
          </a:p>
        </p:txBody>
      </p:sp>
      <p:sp>
        <p:nvSpPr>
          <p:cNvPr id="5" name="Rectangle 4">
            <a:extLst>
              <a:ext uri="{FF2B5EF4-FFF2-40B4-BE49-F238E27FC236}">
                <a16:creationId xmlns:a16="http://schemas.microsoft.com/office/drawing/2014/main" id="{FD8CAF7D-7EB7-41A3-A418-C6BAA724E36D}"/>
              </a:ext>
            </a:extLst>
          </p:cNvPr>
          <p:cNvSpPr/>
          <p:nvPr/>
        </p:nvSpPr>
        <p:spPr>
          <a:xfrm>
            <a:off x="-4577" y="0"/>
            <a:ext cx="9163473" cy="823783"/>
          </a:xfrm>
          <a:prstGeom prst="rect">
            <a:avLst/>
          </a:prstGeom>
        </p:spPr>
        <p:txBody>
          <a:bodyPr wrap="square">
            <a:spAutoFit/>
          </a:bodyPr>
          <a:lstStyle/>
          <a:p>
            <a:pPr marL="355600" lvl="0" indent="-355600" algn="ctr">
              <a:spcAft>
                <a:spcPct val="0"/>
              </a:spcAft>
              <a:defRPr/>
            </a:pPr>
            <a:endParaRPr lang="sr-Latn-RS" sz="2400">
              <a:solidFill>
                <a:srgbClr val="4F81BD">
                  <a:lumMod val="75000"/>
                </a:srgbClr>
              </a:solidFill>
              <a:latin typeface="Arial Black" pitchFamily="34" charset="0"/>
              <a:cs typeface="Calibri"/>
            </a:endParaRPr>
          </a:p>
          <a:p>
            <a:pPr marL="355600" lvl="0" indent="-355600" algn="ctr">
              <a:spcAft>
                <a:spcPct val="0"/>
              </a:spcAft>
              <a:defRPr/>
            </a:pPr>
            <a:r>
              <a:rPr lang="en-GB" sz="2400" b="0" i="0" strike="noStrike" cap="none" spc="0" baseline="0">
                <a:solidFill>
                  <a:srgbClr val="376092"/>
                </a:solidFill>
                <a:effectLst>
                  <a:outerShdw blurRad="38100" dist="38100" dir="2700000" algn="tl">
                    <a:srgbClr val="000000">
                      <a:alpha val="43137"/>
                    </a:srgbClr>
                  </a:outerShdw>
                </a:effectLst>
                <a:latin typeface="Arial Black"/>
                <a:ea typeface="Arial Black"/>
                <a:cs typeface="Arial Black"/>
              </a:rPr>
              <a:t>CURRENT ISSUES</a:t>
            </a:r>
          </a:p>
        </p:txBody>
      </p:sp>
    </p:spTree>
    <p:extLst>
      <p:ext uri="{BB962C8B-B14F-4D97-AF65-F5344CB8AC3E}">
        <p14:creationId xmlns:p14="http://schemas.microsoft.com/office/powerpoint/2010/main" val="17003519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Custom 4">
      <a:dk1>
        <a:sysClr val="windowText" lastClr="000000"/>
      </a:dk1>
      <a:lt1>
        <a:srgbClr val="FFFFFF"/>
      </a:lt1>
      <a:dk2>
        <a:srgbClr val="4F81B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marL="0" marR="0" indent="0" algn="l" defTabSz="914400" rtl="0" eaLnBrk="1" fontAlgn="auto" latinLnBrk="0" hangingPunct="1">
          <a:lnSpc>
            <a:spcPct val="100000"/>
          </a:lnSpc>
          <a:spcBef>
            <a:spcPct val="0"/>
          </a:spcBef>
          <a:spcAft>
            <a:spcPts val="0"/>
          </a:spcAft>
          <a:buClrTx/>
          <a:buSzTx/>
          <a:buFontTx/>
          <a:buNone/>
          <a:tabLst/>
          <a:defRPr sz="2200" b="1" dirty="0" err="1" smtClean="0">
            <a:solidFill>
              <a:schemeClr val="accent1">
                <a:lumMod val="75000"/>
              </a:schemeClr>
            </a:solidFill>
            <a:latin typeface="+mj-lt"/>
            <a:ea typeface="+mj-ea"/>
            <a:cs typeface="+mj-cs"/>
          </a:defRPr>
        </a:defPPr>
      </a:lstStyle>
    </a:txDef>
  </a:objectDefaults>
  <a:extraClrSchemeLst/>
</a:theme>
</file>

<file path=ppt/theme/theme2.xml><?xml version="1.0" encoding="utf-8"?>
<a:theme xmlns:a="http://schemas.openxmlformats.org/drawingml/2006/main" name="2_Office Theme">
  <a:themeElements>
    <a:clrScheme name="Custom 4">
      <a:dk1>
        <a:sysClr val="windowText" lastClr="000000"/>
      </a:dk1>
      <a:lt1>
        <a:srgbClr val="FFFFFF"/>
      </a:lt1>
      <a:dk2>
        <a:srgbClr val="4F81B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marL="0" marR="0" indent="0" algn="l" defTabSz="914400" rtl="0" eaLnBrk="1" fontAlgn="auto" latinLnBrk="0" hangingPunct="1">
          <a:lnSpc>
            <a:spcPct val="100000"/>
          </a:lnSpc>
          <a:spcBef>
            <a:spcPct val="0"/>
          </a:spcBef>
          <a:spcAft>
            <a:spcPts val="0"/>
          </a:spcAft>
          <a:buClrTx/>
          <a:buSzTx/>
          <a:buFontTx/>
          <a:buNone/>
          <a:tabLst/>
          <a:defRPr sz="2200" b="1" dirty="0" err="1" smtClean="0">
            <a:solidFill>
              <a:schemeClr val="accent1">
                <a:lumMod val="75000"/>
              </a:schemeClr>
            </a:solidFill>
            <a:latin typeface="+mj-lt"/>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34806</TotalTime>
  <Words>1092</Words>
  <Application>Microsoft Macintosh PowerPoint</Application>
  <PresentationFormat>On-screen Show (4:3)</PresentationFormat>
  <Paragraphs>133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Arial Black</vt:lpstr>
      <vt:lpstr>Calibri</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 Janicic</dc:creator>
  <cp:lastModifiedBy>Microsoft Office User</cp:lastModifiedBy>
  <cp:revision>604</cp:revision>
  <cp:lastPrinted>2017-07-24T10:17:19Z</cp:lastPrinted>
  <dcterms:created xsi:type="dcterms:W3CDTF">2012-06-01T07:00:12Z</dcterms:created>
  <dcterms:modified xsi:type="dcterms:W3CDTF">2022-10-18T08:00:49Z</dcterms:modified>
</cp:coreProperties>
</file>