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355" r:id="rId3"/>
    <p:sldId id="360" r:id="rId4"/>
    <p:sldId id="373" r:id="rId5"/>
    <p:sldId id="357" r:id="rId6"/>
    <p:sldId id="358" r:id="rId7"/>
    <p:sldId id="359" r:id="rId8"/>
    <p:sldId id="356" r:id="rId9"/>
    <p:sldId id="361" r:id="rId10"/>
    <p:sldId id="362" r:id="rId11"/>
    <p:sldId id="363" r:id="rId12"/>
    <p:sldId id="364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5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bor 09_09" initials="DM" lastIdx="35" clrIdx="0">
    <p:extLst>
      <p:ext uri="{19B8F6BF-5375-455C-9EA6-DF929625EA0E}">
        <p15:presenceInfo xmlns:p15="http://schemas.microsoft.com/office/powerpoint/2012/main" userId="Dalibor 09_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F6C"/>
    <a:srgbClr val="E7E7E5"/>
    <a:srgbClr val="635C5B"/>
    <a:srgbClr val="D9D7D3"/>
    <a:srgbClr val="CFCDC9"/>
    <a:srgbClr val="BA0C2F"/>
    <a:srgbClr val="6C6463"/>
    <a:srgbClr val="651D32"/>
    <a:srgbClr val="00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6327" autoAdjust="0"/>
  </p:normalViewPr>
  <p:slideViewPr>
    <p:cSldViewPr snapToObjects="1">
      <p:cViewPr>
        <p:scale>
          <a:sx n="75" d="100"/>
          <a:sy n="75" d="100"/>
        </p:scale>
        <p:origin x="1786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1" b="2241"/>
          <a:stretch/>
        </p:blipFill>
        <p:spPr>
          <a:xfrm>
            <a:off x="152400" y="152399"/>
            <a:ext cx="8839200" cy="6555326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CE6C4-4611-9C4E-AB3F-E817E351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4451A-34FA-884C-B462-AD2E8F72D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08E972-D02D-2042-81D6-2AAA53C4A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D9BF2-F3BE-DD4D-BDE0-5069BA7F0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1B02B-E6AE-FB4F-9C07-46CC5FDC0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CEA303-B661-2E4D-B5A5-BCD71CAB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6" r:id="rId2"/>
    <p:sldLayoutId id="2147483674" r:id="rId3"/>
    <p:sldLayoutId id="2147483654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30" r:id="rId16"/>
    <p:sldLayoutId id="214748369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" y="3124200"/>
            <a:ext cx="8458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GUIDELINES FOR THE IMPLEMENTATION OF AGGREGATORS IN BiH</a:t>
            </a:r>
            <a:br>
              <a:rPr lang="sr-Latn-BA" dirty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579165" y="5141843"/>
            <a:ext cx="3429000" cy="1600200"/>
          </a:xfrm>
        </p:spPr>
        <p:txBody>
          <a:bodyPr/>
          <a:lstStyle/>
          <a:p>
            <a:r>
              <a:rPr lang="bs-Latn-BA" dirty="0"/>
              <a:t>Neum, </a:t>
            </a:r>
            <a:r>
              <a:rPr lang="en-US" dirty="0"/>
              <a:t>October</a:t>
            </a:r>
            <a:r>
              <a:rPr lang="bs-Latn-BA" dirty="0"/>
              <a:t> 19-20</a:t>
            </a:r>
            <a:r>
              <a:rPr lang="sr-Latn-BA" dirty="0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730" y="763153"/>
            <a:ext cx="7772400" cy="523220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Implementation guidelines – </a:t>
            </a:r>
            <a:r>
              <a:rPr lang="bs-Latn-BA" sz="2800" dirty="0">
                <a:solidFill>
                  <a:schemeClr val="accent6">
                    <a:lumMod val="75000"/>
                  </a:schemeClr>
                </a:solidFill>
              </a:rPr>
              <a:t>General </a:t>
            </a:r>
            <a:r>
              <a:rPr lang="bs-Latn-BA" sz="2800" dirty="0" err="1">
                <a:solidFill>
                  <a:schemeClr val="accent6">
                    <a:lumMod val="75000"/>
                  </a:schemeClr>
                </a:solidFill>
              </a:rPr>
              <a:t>issues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12608" y="1371600"/>
            <a:ext cx="66522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Definition of the terms aggregator and aggregation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Right of aggregator to participate in the market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Licensing of aggregators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Roles and tasks of aggregators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Aggregator‘s balancing responsibility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Delivery points of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BRP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aggregator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Contractual relations for the selected aggregator model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78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885111"/>
            <a:ext cx="7772400" cy="95410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Implementation guidelines – Commercial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42C7A-AE62-5DF9-5B2B-BDD69739A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4" y="2057400"/>
            <a:ext cx="7732996" cy="388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7B331F-C1BE-4905-52CD-CEF7BDCD97FE}"/>
              </a:ext>
            </a:extLst>
          </p:cNvPr>
          <p:cNvSpPr txBox="1"/>
          <p:nvPr/>
        </p:nvSpPr>
        <p:spPr>
          <a:xfrm>
            <a:off x="6096000" y="5716729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Source: ENTSO-E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0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32711"/>
            <a:ext cx="7772400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Implementation guidelines – Commercial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12608" y="1873508"/>
            <a:ext cx="7364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Right of aggregator to participate in the market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Characteristics of products at the balancing market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Ancillary services procurement time schedule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Time of delivery of bids for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provision of ancillary services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Methodology for setting prices of ancillary services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Congestion management services at the distribution level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06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608" y="858798"/>
            <a:ext cx="7924496" cy="5232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3. Implementation guidelines – Technical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12608" y="1873508"/>
            <a:ext cx="4697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Redundancy of the aggregator control center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Requirements of IT and telecom systems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Requirements for energy measurements</a:t>
            </a:r>
            <a:endParaRPr lang="en-US" sz="24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Real-time measurement and statuses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ggregator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– TSO control center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188EB-1B74-BFD6-0426-F4F9F3670F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033" y="2098673"/>
            <a:ext cx="3375901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42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600" y="594955"/>
            <a:ext cx="7924496" cy="523220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Implementation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guidelines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Prequalification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45738" y="1600200"/>
            <a:ext cx="7516992" cy="113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Prequalification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rules</a:t>
            </a: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Prequalification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procedure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70863-7415-F0FE-B239-40D724420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5" y="3124200"/>
            <a:ext cx="7411355" cy="28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109676-655C-9235-9D5E-F9755A5E4A77}"/>
              </a:ext>
            </a:extLst>
          </p:cNvPr>
          <p:cNvSpPr txBox="1"/>
          <p:nvPr/>
        </p:nvSpPr>
        <p:spPr>
          <a:xfrm>
            <a:off x="6390861" y="6096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Source: Regelleistung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5860" y="408057"/>
            <a:ext cx="7924496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Implementation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guidelines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Planning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activation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flexibility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90C7C48F-E3D6-4585-5B6C-CF7708C7C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53191"/>
            <a:ext cx="7967466" cy="27190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35EE6D3-AA1B-6B5B-7C35-0E2044D0BA27}"/>
              </a:ext>
            </a:extLst>
          </p:cNvPr>
          <p:cNvSpPr txBox="1"/>
          <p:nvPr/>
        </p:nvSpPr>
        <p:spPr>
          <a:xfrm>
            <a:off x="719234" y="1566755"/>
            <a:ext cx="7516992" cy="224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Baseline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diagram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methodology</a:t>
            </a: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Simultaneous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provision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multiple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Activation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400" dirty="0" err="1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9478" y="533400"/>
            <a:ext cx="7924496" cy="5232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6. Implementation guidelines – Settlement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5EE6D3-AA1B-6B5B-7C35-0E2044D0BA27}"/>
              </a:ext>
            </a:extLst>
          </p:cNvPr>
          <p:cNvSpPr txBox="1"/>
          <p:nvPr/>
        </p:nvSpPr>
        <p:spPr>
          <a:xfrm>
            <a:off x="457199" y="1981200"/>
            <a:ext cx="4669227" cy="358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Delivery of billing data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Quantification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Calculation of imbalances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Energy settlement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Value of transferred energy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Payment for provided services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s-Latn-BA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F8328-903E-8D32-9230-7B1E00A5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27" y="1905000"/>
            <a:ext cx="3644605" cy="3859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E7370-C8F0-02CF-C55C-B86AC55D197D}"/>
              </a:ext>
            </a:extLst>
          </p:cNvPr>
          <p:cNvSpPr txBox="1"/>
          <p:nvPr/>
        </p:nvSpPr>
        <p:spPr>
          <a:xfrm>
            <a:off x="6536635" y="576469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Source: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USEF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852" y="533400"/>
            <a:ext cx="7924496" cy="5232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7. Implementation guideline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– Data exchange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5EE6D3-AA1B-6B5B-7C35-0E2044D0BA27}"/>
              </a:ext>
            </a:extLst>
          </p:cNvPr>
          <p:cNvSpPr txBox="1"/>
          <p:nvPr/>
        </p:nvSpPr>
        <p:spPr>
          <a:xfrm>
            <a:off x="768930" y="1600200"/>
            <a:ext cx="7738966" cy="418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Supplier – aggregator – balance responsible party communication: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Access to metering data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Information on contract concluded between the service provider and the aggregator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Information on activated  flexibility services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Price of energy component with the supplier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6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852" y="838200"/>
            <a:ext cx="792449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Implementation of guidelines in BiH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5EE6D3-AA1B-6B5B-7C35-0E2044D0BA27}"/>
              </a:ext>
            </a:extLst>
          </p:cNvPr>
          <p:cNvSpPr txBox="1"/>
          <p:nvPr/>
        </p:nvSpPr>
        <p:spPr>
          <a:xfrm>
            <a:off x="719234" y="1981200"/>
            <a:ext cx="7434166" cy="538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Complex legal and regulatory framework in BiH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Division of competences of regulatory bodies and other relevant stakeholders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FBiH Law on Electricity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Definition of terms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Licensing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Activities of the aggregator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Contractual relations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852" y="838200"/>
            <a:ext cx="7924496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EU </a:t>
            </a:r>
            <a:r>
              <a:rPr lang="bs-Latn-BA" sz="3200" dirty="0" err="1">
                <a:solidFill>
                  <a:schemeClr val="accent6">
                    <a:lumMod val="75000"/>
                  </a:schemeClr>
                </a:solidFill>
              </a:rPr>
              <a:t>legislation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5EE6D3-AA1B-6B5B-7C35-0E2044D0BA27}"/>
              </a:ext>
            </a:extLst>
          </p:cNvPr>
          <p:cNvSpPr txBox="1"/>
          <p:nvPr/>
        </p:nvSpPr>
        <p:spPr>
          <a:xfrm>
            <a:off x="719234" y="1981200"/>
            <a:ext cx="7434166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Directive EC 2019/944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ACER Framework Guideline on Demand Response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USEF – Aggregator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’s framework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USAID EPA – TECHNICAL ASSISTANCE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75557" y="1981200"/>
            <a:ext cx="78251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Prepared documents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Report on International Practice – April 2020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Aggregators Gap Analysis of BiH Legal and Regulatory Framework – September 2020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Aggregator Model – April 2021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Aggregator Implementation Guidelines – October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836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6D2DA-CFA4-4B45-971D-8D02432762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C8F94-9D67-854F-8417-3B884156945E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8720-D6BA-47A4-8998-1F63B101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3AF6E-E3B6-46C9-B3E4-1C40E682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981200"/>
            <a:ext cx="8153400" cy="1600200"/>
          </a:xfrm>
        </p:spPr>
        <p:txBody>
          <a:bodyPr>
            <a:normAutofit/>
          </a:bodyPr>
          <a:lstStyle/>
          <a:p>
            <a:pPr algn="ctr"/>
            <a:r>
              <a:rPr lang="bs-Latn-BA" sz="4000" dirty="0" err="1"/>
              <a:t>Thank</a:t>
            </a:r>
            <a:r>
              <a:rPr lang="bs-Latn-BA" sz="4000" dirty="0"/>
              <a:t> </a:t>
            </a:r>
            <a:r>
              <a:rPr lang="bs-Latn-BA" sz="4000" dirty="0" err="1"/>
              <a:t>you</a:t>
            </a:r>
            <a:endParaRPr lang="bs-Latn-BA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12AAC81-C86E-43F9-9673-3D00063D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3352800"/>
            <a:ext cx="4027264" cy="160020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 err="1"/>
              <a:t>mr</a:t>
            </a:r>
            <a:r>
              <a:rPr lang="en-US" sz="2200" dirty="0"/>
              <a:t> Dalibor </a:t>
            </a:r>
            <a:r>
              <a:rPr lang="en-US" sz="2200" dirty="0" err="1"/>
              <a:t>Muratović</a:t>
            </a:r>
            <a:endParaRPr lang="en-US" sz="2200" dirty="0"/>
          </a:p>
          <a:p>
            <a:r>
              <a:rPr lang="en-US" sz="2200" dirty="0"/>
              <a:t>Electricity expert</a:t>
            </a:r>
          </a:p>
          <a:p>
            <a:r>
              <a:rPr lang="en-US" sz="2200" dirty="0"/>
              <a:t>dmuratovic@usaidepa.ba</a:t>
            </a:r>
          </a:p>
        </p:txBody>
      </p:sp>
    </p:spTree>
    <p:extLst>
      <p:ext uri="{BB962C8B-B14F-4D97-AF65-F5344CB8AC3E}">
        <p14:creationId xmlns:p14="http://schemas.microsoft.com/office/powerpoint/2010/main" val="236470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679478" y="1420641"/>
            <a:ext cx="66522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Role of the aggregator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Supplier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Independent aggregator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Independent </a:t>
            </a:r>
            <a:r>
              <a:rPr lang="bs-Latn-BA" sz="2000" dirty="0" err="1">
                <a:solidFill>
                  <a:schemeClr val="accent6">
                    <a:lumMod val="75000"/>
                  </a:schemeClr>
                </a:solidFill>
              </a:rPr>
              <a:t>aggregator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in cooperation with the supplier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F98C3-8AE4-8117-75D9-C67F892F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7" y="3657600"/>
            <a:ext cx="8457896" cy="2554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2426B9-28A8-D71D-4C59-DE8CB67C95A5}"/>
              </a:ext>
            </a:extLst>
          </p:cNvPr>
          <p:cNvSpPr txBox="1"/>
          <p:nvPr/>
        </p:nvSpPr>
        <p:spPr>
          <a:xfrm>
            <a:off x="5867704" y="615160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Izvor: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USEF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679478" y="1420641"/>
            <a:ext cx="66522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Breakdown of the aggregator model: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one or two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BRPs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With/without compensation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received energy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Compensation implementation method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426B9-28A8-D71D-4C59-DE8CB67C95A5}"/>
              </a:ext>
            </a:extLst>
          </p:cNvPr>
          <p:cNvSpPr txBox="1"/>
          <p:nvPr/>
        </p:nvSpPr>
        <p:spPr>
          <a:xfrm>
            <a:off x="5562600" y="6190639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Izvor: </a:t>
            </a:r>
            <a:r>
              <a:rPr lang="bs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ACER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B447A-F737-94A4-BE85-8DD65714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56013"/>
            <a:ext cx="6735113" cy="29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0112009-C587-8D21-3938-8A79FD0B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CE63224-F499-8FDA-690A-BEA9E495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B12CE142-770F-B818-3F47-2DA508E2A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44655"/>
              </p:ext>
            </p:extLst>
          </p:nvPr>
        </p:nvGraphicFramePr>
        <p:xfrm>
          <a:off x="609600" y="3352800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81493846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4674188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19141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Type of service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Type of aggregator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4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Supplier-aggregator and hybrid concept</a:t>
                      </a:r>
                      <a:endParaRPr lang="en-US" sz="1800" b="1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ill Sans MT" panose="020B0502020104020203" pitchFamily="34" charset="0"/>
                        <a:ea typeface="Arial" panose="020B0604020202020204" pitchFamily="34" charset="0"/>
                        <a:cs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Independent aggregator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1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Wholesale market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Integrated model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Model with contracting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8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Balancing market aFRR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Balancing market mFRR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7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Congestion management at distribution level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Bilateral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2237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C6EDBCB-3D5A-0966-31BA-4ABAC9F9AFC0}"/>
              </a:ext>
            </a:extLst>
          </p:cNvPr>
          <p:cNvSpPr txBox="1"/>
          <p:nvPr/>
        </p:nvSpPr>
        <p:spPr>
          <a:xfrm>
            <a:off x="533400" y="1600200"/>
            <a:ext cx="7086600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Possible implementation models of independent aggregator in BiH: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Model with contracting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Model with central settlement</a:t>
            </a:r>
          </a:p>
        </p:txBody>
      </p:sp>
    </p:spTree>
    <p:extLst>
      <p:ext uri="{BB962C8B-B14F-4D97-AF65-F5344CB8AC3E}">
        <p14:creationId xmlns:p14="http://schemas.microsoft.com/office/powerpoint/2010/main" val="310294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0112009-C587-8D21-3938-8A79FD0B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CE63224-F499-8FDA-690A-BEA9E495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EDBCB-3D5A-0966-31BA-4ABAC9F9AFC0}"/>
              </a:ext>
            </a:extLst>
          </p:cNvPr>
          <p:cNvSpPr txBox="1"/>
          <p:nvPr/>
        </p:nvSpPr>
        <p:spPr>
          <a:xfrm>
            <a:off x="914400" y="1524000"/>
            <a:ext cx="7086600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Model with contracting – Contractual relations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514BC76-CC56-F659-999D-5582E5FF9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798"/>
            <a:ext cx="8235850" cy="3648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29F21C-C206-1E88-B65A-163B8EE930CD}"/>
              </a:ext>
            </a:extLst>
          </p:cNvPr>
          <p:cNvSpPr txBox="1"/>
          <p:nvPr/>
        </p:nvSpPr>
        <p:spPr>
          <a:xfrm>
            <a:off x="5867704" y="6351657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Source: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USEF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9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Aggregator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0112009-C587-8D21-3938-8A79FD0B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CE63224-F499-8FDA-690A-BEA9E495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85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EDBCB-3D5A-0966-31BA-4ABAC9F9AFC0}"/>
              </a:ext>
            </a:extLst>
          </p:cNvPr>
          <p:cNvSpPr txBox="1"/>
          <p:nvPr/>
        </p:nvSpPr>
        <p:spPr>
          <a:xfrm>
            <a:off x="914400" y="1524000"/>
            <a:ext cx="7086600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Model with contracting – Quantification</a:t>
            </a: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5B669D-0DEE-EC77-264C-B5A4BEE2D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" y="2507178"/>
            <a:ext cx="8300038" cy="3665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E5080-B2B5-CC51-AED1-FB8F2139DF93}"/>
              </a:ext>
            </a:extLst>
          </p:cNvPr>
          <p:cNvSpPr txBox="1"/>
          <p:nvPr/>
        </p:nvSpPr>
        <p:spPr>
          <a:xfrm>
            <a:off x="6096000" y="621147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Izvor: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USEF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6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1254443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Implementation guidelines - Contents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785496" y="2209800"/>
            <a:ext cx="66522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General issues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Commercial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Technical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Prequalification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Planning and activation of flexibility services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Settlement of flexibility services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Data exchange</a:t>
            </a:r>
          </a:p>
          <a:p>
            <a:pPr>
              <a:lnSpc>
                <a:spcPct val="150000"/>
              </a:lnSpc>
            </a:pPr>
            <a:endParaRPr lang="bs-Latn-BA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80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914400"/>
            <a:ext cx="77724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Implementation guidelines – </a:t>
            </a:r>
            <a:r>
              <a:rPr lang="bs-Latn-BA" sz="3200" dirty="0">
                <a:solidFill>
                  <a:schemeClr val="accent6">
                    <a:lumMod val="75000"/>
                  </a:schemeClr>
                </a:solidFill>
              </a:rPr>
              <a:t>General </a:t>
            </a:r>
            <a:r>
              <a:rPr lang="bs-Latn-BA" sz="3200" dirty="0" err="1">
                <a:solidFill>
                  <a:schemeClr val="accent6">
                    <a:lumMod val="75000"/>
                  </a:schemeClr>
                </a:solidFill>
              </a:rPr>
              <a:t>issues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538F2-0DBC-615F-9CE8-A7897F4916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49" y="2286000"/>
            <a:ext cx="7765898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3F0725-0613-4F01-15AF-3F065AD29A66}"/>
              </a:ext>
            </a:extLst>
          </p:cNvPr>
          <p:cNvSpPr txBox="1"/>
          <p:nvPr/>
        </p:nvSpPr>
        <p:spPr>
          <a:xfrm>
            <a:off x="5904147" y="600292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Source: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/>
              </a:rPr>
              <a:t>USEF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47582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3357</TotalTime>
  <Words>560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4.3-Template_12.7.2016</vt:lpstr>
      <vt:lpstr>GUIDELINES FOR THE IMPLEMENTATION OF AGGREGATORS IN BiH </vt:lpstr>
      <vt:lpstr>USAID EPA – TECHNICAL ASSISTANCE</vt:lpstr>
      <vt:lpstr>Aggregator Model</vt:lpstr>
      <vt:lpstr>Aggregator Model</vt:lpstr>
      <vt:lpstr>Aggregator Model</vt:lpstr>
      <vt:lpstr>Aggregator Model</vt:lpstr>
      <vt:lpstr>Aggregator Model</vt:lpstr>
      <vt:lpstr>Implementation guidelines - Contents</vt:lpstr>
      <vt:lpstr>Implementation guidelines – General issues</vt:lpstr>
      <vt:lpstr>1. Implementation guidelines – General issues</vt:lpstr>
      <vt:lpstr>2. Implementation guidelines – Commercial requirements</vt:lpstr>
      <vt:lpstr>2. Implementation guidelines – Commercial requirements</vt:lpstr>
      <vt:lpstr>3. Implementation guidelines – Technical requirements</vt:lpstr>
      <vt:lpstr>4. Implementation guidelines – Prequalification</vt:lpstr>
      <vt:lpstr>5. Implementation guidelines – Planning and activation of flexibility services</vt:lpstr>
      <vt:lpstr>6. Implementation guidelines – Settlement</vt:lpstr>
      <vt:lpstr>7. Implementation guidelines – Data exchange</vt:lpstr>
      <vt:lpstr>Implementation of guidelines in BiH</vt:lpstr>
      <vt:lpstr>EU legislation</vt:lpstr>
      <vt:lpstr>Thank you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Amir Đuliman</cp:lastModifiedBy>
  <cp:revision>91</cp:revision>
  <dcterms:created xsi:type="dcterms:W3CDTF">2017-03-16T17:46:58Z</dcterms:created>
  <dcterms:modified xsi:type="dcterms:W3CDTF">2022-10-14T10:14:13Z</dcterms:modified>
</cp:coreProperties>
</file>