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614" r:id="rId2"/>
    <p:sldId id="613" r:id="rId3"/>
    <p:sldId id="461" r:id="rId4"/>
    <p:sldId id="620" r:id="rId5"/>
    <p:sldId id="621" r:id="rId6"/>
    <p:sldId id="622" r:id="rId7"/>
    <p:sldId id="624" r:id="rId8"/>
    <p:sldId id="552" r:id="rId9"/>
    <p:sldId id="551" r:id="rId10"/>
    <p:sldId id="609" r:id="rId11"/>
    <p:sldId id="628" r:id="rId12"/>
    <p:sldId id="639" r:id="rId13"/>
    <p:sldId id="565" r:id="rId14"/>
    <p:sldId id="641" r:id="rId15"/>
    <p:sldId id="642" r:id="rId16"/>
    <p:sldId id="644" r:id="rId17"/>
    <p:sldId id="643" r:id="rId18"/>
    <p:sldId id="645" r:id="rId19"/>
    <p:sldId id="646" r:id="rId20"/>
    <p:sldId id="647" r:id="rId21"/>
    <p:sldId id="648" r:id="rId22"/>
    <p:sldId id="649" r:id="rId23"/>
    <p:sldId id="650" r:id="rId24"/>
    <p:sldId id="651" r:id="rId25"/>
    <p:sldId id="652" r:id="rId26"/>
    <p:sldId id="640" r:id="rId27"/>
    <p:sldId id="575" r:id="rId28"/>
    <p:sldId id="630" r:id="rId29"/>
    <p:sldId id="625" r:id="rId30"/>
    <p:sldId id="626" r:id="rId31"/>
    <p:sldId id="627" r:id="rId32"/>
    <p:sldId id="631" r:id="rId33"/>
    <p:sldId id="508" r:id="rId34"/>
    <p:sldId id="632" r:id="rId35"/>
    <p:sldId id="633" r:id="rId36"/>
    <p:sldId id="634" r:id="rId37"/>
    <p:sldId id="635" r:id="rId38"/>
    <p:sldId id="636" r:id="rId39"/>
    <p:sldId id="637" r:id="rId40"/>
    <p:sldId id="638" r:id="rId41"/>
    <p:sldId id="654" r:id="rId42"/>
    <p:sldId id="655" r:id="rId43"/>
    <p:sldId id="656" r:id="rId44"/>
  </p:sldIdLst>
  <p:sldSz cx="12192000" cy="6858000"/>
  <p:notesSz cx="6889750" cy="100187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Dátum helye 2"/>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431371F9-AD14-4F36-8B1C-40375E03131B}" type="datetimeFigureOut">
              <a:rPr lang="en-GB" smtClean="0"/>
              <a:t>19/10/2022</a:t>
            </a:fld>
            <a:endParaRPr lang="en-GB"/>
          </a:p>
        </p:txBody>
      </p:sp>
      <p:sp>
        <p:nvSpPr>
          <p:cNvPr id="4" name="Élőláb helye 3"/>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5" name="Dia számának helye 4"/>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F094B43B-517D-48D7-9EF7-37E45BABD91A}" type="slidenum">
              <a:rPr lang="en-GB" smtClean="0"/>
              <a:t>‹#›</a:t>
            </a:fld>
            <a:endParaRPr lang="en-GB"/>
          </a:p>
        </p:txBody>
      </p:sp>
    </p:spTree>
    <p:extLst>
      <p:ext uri="{BB962C8B-B14F-4D97-AF65-F5344CB8AC3E}">
        <p14:creationId xmlns:p14="http://schemas.microsoft.com/office/powerpoint/2010/main" val="86827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hu-HU"/>
          </a:p>
        </p:txBody>
      </p:sp>
      <p:sp>
        <p:nvSpPr>
          <p:cNvPr id="3" name="Dátum helye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6EE75930-D8B8-453E-A9D9-417FB26209D5}" type="datetimeFigureOut">
              <a:rPr lang="hu-HU" smtClean="0"/>
              <a:t>2022.10.19.</a:t>
            </a:fld>
            <a:endParaRPr lang="hu-HU"/>
          </a:p>
        </p:txBody>
      </p:sp>
      <p:sp>
        <p:nvSpPr>
          <p:cNvPr id="4" name="Diakép helye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hu-HU"/>
          </a:p>
        </p:txBody>
      </p:sp>
      <p:sp>
        <p:nvSpPr>
          <p:cNvPr id="5" name="Jegyzetek helye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hu-HU"/>
          </a:p>
        </p:txBody>
      </p:sp>
      <p:sp>
        <p:nvSpPr>
          <p:cNvPr id="7" name="Dia számának helye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9E579867-1AEC-4F0F-A6D2-7B1942994051}" type="slidenum">
              <a:rPr lang="hu-HU" smtClean="0"/>
              <a:t>‹#›</a:t>
            </a:fld>
            <a:endParaRPr lang="hu-HU"/>
          </a:p>
        </p:txBody>
      </p:sp>
    </p:spTree>
    <p:extLst>
      <p:ext uri="{BB962C8B-B14F-4D97-AF65-F5344CB8AC3E}">
        <p14:creationId xmlns:p14="http://schemas.microsoft.com/office/powerpoint/2010/main" val="278667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67D66C20-43DF-494D-9D8C-1E2F5563A060}" type="slidenum">
              <a:rPr lang="en-US" smtClean="0"/>
              <a:pPr/>
              <a:t>13</a:t>
            </a:fld>
            <a:endParaRPr lang="en-US"/>
          </a:p>
        </p:txBody>
      </p:sp>
    </p:spTree>
    <p:extLst>
      <p:ext uri="{BB962C8B-B14F-4D97-AF65-F5344CB8AC3E}">
        <p14:creationId xmlns:p14="http://schemas.microsoft.com/office/powerpoint/2010/main" val="3218118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16" name="Téglalap 15">
            <a:extLst>
              <a:ext uri="{FF2B5EF4-FFF2-40B4-BE49-F238E27FC236}">
                <a16:creationId xmlns:a16="http://schemas.microsoft.com/office/drawing/2014/main" id="{8247D3E2-555E-4F68-B4AB-0817B86557C0}"/>
              </a:ext>
            </a:extLst>
          </p:cNvPr>
          <p:cNvSpPr/>
          <p:nvPr userDrawn="1"/>
        </p:nvSpPr>
        <p:spPr>
          <a:xfrm>
            <a:off x="0" y="6138545"/>
            <a:ext cx="611505" cy="719455"/>
          </a:xfrm>
          <a:prstGeom prst="rect">
            <a:avLst/>
          </a:prstGeom>
          <a:solidFill>
            <a:srgbClr val="E228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u-HU" dirty="0"/>
          </a:p>
        </p:txBody>
      </p:sp>
      <p:sp>
        <p:nvSpPr>
          <p:cNvPr id="2" name="Cím 1">
            <a:extLst>
              <a:ext uri="{FF2B5EF4-FFF2-40B4-BE49-F238E27FC236}">
                <a16:creationId xmlns:a16="http://schemas.microsoft.com/office/drawing/2014/main" id="{D5370CA0-A9DA-44F3-BF3D-52292DF9CE57}"/>
              </a:ext>
            </a:extLst>
          </p:cNvPr>
          <p:cNvSpPr>
            <a:spLocks noGrp="1"/>
          </p:cNvSpPr>
          <p:nvPr>
            <p:ph type="ctrTitle" hasCustomPrompt="1"/>
          </p:nvPr>
        </p:nvSpPr>
        <p:spPr>
          <a:xfrm>
            <a:off x="1524000" y="1371600"/>
            <a:ext cx="9144000" cy="2138362"/>
          </a:xfrm>
          <a:prstGeom prst="rect">
            <a:avLst/>
          </a:prstGeom>
        </p:spPr>
        <p:txBody>
          <a:bodyPr anchor="b"/>
          <a:lstStyle>
            <a:lvl1pPr algn="ctr">
              <a:defRPr sz="4500" b="1">
                <a:latin typeface="Segoe UI" panose="020B0502040204020203" pitchFamily="34" charset="0"/>
                <a:cs typeface="Segoe UI" panose="020B0502040204020203" pitchFamily="34" charset="0"/>
              </a:defRPr>
            </a:lvl1pPr>
          </a:lstStyle>
          <a:p>
            <a:r>
              <a:rPr lang="hu-HU" dirty="0" err="1"/>
              <a:t>Presentation</a:t>
            </a:r>
            <a:r>
              <a:rPr lang="hu-HU" dirty="0"/>
              <a:t> </a:t>
            </a:r>
            <a:r>
              <a:rPr lang="hu-HU" dirty="0" err="1"/>
              <a:t>Title</a:t>
            </a:r>
            <a:endParaRPr lang="hu-HU" dirty="0"/>
          </a:p>
        </p:txBody>
      </p:sp>
      <p:sp>
        <p:nvSpPr>
          <p:cNvPr id="3" name="Alcím 2">
            <a:extLst>
              <a:ext uri="{FF2B5EF4-FFF2-40B4-BE49-F238E27FC236}">
                <a16:creationId xmlns:a16="http://schemas.microsoft.com/office/drawing/2014/main" id="{E1E154CF-AA21-458A-9AF0-9E70A7959BB5}"/>
              </a:ext>
            </a:extLst>
          </p:cNvPr>
          <p:cNvSpPr>
            <a:spLocks noGrp="1"/>
          </p:cNvSpPr>
          <p:nvPr>
            <p:ph type="subTitle" idx="1" hasCustomPrompt="1"/>
          </p:nvPr>
        </p:nvSpPr>
        <p:spPr>
          <a:xfrm>
            <a:off x="1524000" y="3602038"/>
            <a:ext cx="9144000" cy="1655762"/>
          </a:xfrm>
          <a:prstGeom prst="rect">
            <a:avLst/>
          </a:prstGeom>
        </p:spPr>
        <p:txBody>
          <a:bodyPr>
            <a:normAutofit/>
          </a:bodyPr>
          <a:lstStyle>
            <a:lvl1pPr marL="0" indent="0" algn="ctr">
              <a:buNone/>
              <a:defRPr sz="3200">
                <a:latin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dirty="0" err="1"/>
              <a:t>Your</a:t>
            </a:r>
            <a:r>
              <a:rPr lang="hu-HU" dirty="0"/>
              <a:t> </a:t>
            </a:r>
            <a:r>
              <a:rPr lang="hu-HU" dirty="0" err="1"/>
              <a:t>Name</a:t>
            </a:r>
            <a:r>
              <a:rPr lang="hu-HU" dirty="0"/>
              <a:t>,</a:t>
            </a:r>
          </a:p>
          <a:p>
            <a:r>
              <a:rPr lang="hu-HU" dirty="0"/>
              <a:t>Organization</a:t>
            </a:r>
          </a:p>
        </p:txBody>
      </p:sp>
      <p:pic>
        <p:nvPicPr>
          <p:cNvPr id="9" name="Kép 8">
            <a:extLst>
              <a:ext uri="{FF2B5EF4-FFF2-40B4-BE49-F238E27FC236}">
                <a16:creationId xmlns:a16="http://schemas.microsoft.com/office/drawing/2014/main" id="{27DBCB8F-449D-4074-B471-0B6D888EE86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93997" y="6354834"/>
            <a:ext cx="360000" cy="360000"/>
          </a:xfrm>
          <a:prstGeom prst="rect">
            <a:avLst/>
          </a:prstGeom>
        </p:spPr>
      </p:pic>
      <p:cxnSp>
        <p:nvCxnSpPr>
          <p:cNvPr id="12" name="Egyenes összekötő 11">
            <a:extLst>
              <a:ext uri="{FF2B5EF4-FFF2-40B4-BE49-F238E27FC236}">
                <a16:creationId xmlns:a16="http://schemas.microsoft.com/office/drawing/2014/main" id="{D328BDBF-899E-45FC-8C4E-272965521EB8}"/>
              </a:ext>
            </a:extLst>
          </p:cNvPr>
          <p:cNvCxnSpPr>
            <a:cxnSpLocks/>
          </p:cNvCxnSpPr>
          <p:nvPr userDrawn="1"/>
        </p:nvCxnSpPr>
        <p:spPr>
          <a:xfrm>
            <a:off x="8280000" y="1260213"/>
            <a:ext cx="3600000" cy="0"/>
          </a:xfrm>
          <a:prstGeom prst="line">
            <a:avLst/>
          </a:prstGeom>
          <a:ln w="12700">
            <a:solidFill>
              <a:srgbClr val="B1B1B1"/>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a:extLst>
              <a:ext uri="{FF2B5EF4-FFF2-40B4-BE49-F238E27FC236}">
                <a16:creationId xmlns:a16="http://schemas.microsoft.com/office/drawing/2014/main" id="{0201FB97-2297-4072-9D05-90AB6D137F1A}"/>
              </a:ext>
            </a:extLst>
          </p:cNvPr>
          <p:cNvCxnSpPr>
            <a:cxnSpLocks/>
          </p:cNvCxnSpPr>
          <p:nvPr userDrawn="1"/>
        </p:nvCxnSpPr>
        <p:spPr>
          <a:xfrm>
            <a:off x="10031554" y="1260213"/>
            <a:ext cx="1848446" cy="0"/>
          </a:xfrm>
          <a:prstGeom prst="line">
            <a:avLst/>
          </a:prstGeom>
          <a:ln w="31750">
            <a:solidFill>
              <a:srgbClr val="E22826"/>
            </a:solidFill>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3F1FE0CC-4F17-47C9-8CA6-72EE8FA993D1}"/>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5" name="Rectangle 4">
            <a:extLst>
              <a:ext uri="{FF2B5EF4-FFF2-40B4-BE49-F238E27FC236}">
                <a16:creationId xmlns:a16="http://schemas.microsoft.com/office/drawing/2014/main" id="{0C32FCBD-B509-49B1-AC51-BDFC810B6370}"/>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9" name="Szövegdoboz 18">
            <a:extLst>
              <a:ext uri="{FF2B5EF4-FFF2-40B4-BE49-F238E27FC236}">
                <a16:creationId xmlns:a16="http://schemas.microsoft.com/office/drawing/2014/main" id="{404EAAB6-76C6-4D67-9955-FECDC65B3AC6}"/>
              </a:ext>
            </a:extLst>
          </p:cNvPr>
          <p:cNvSpPr txBox="1"/>
          <p:nvPr userDrawn="1"/>
        </p:nvSpPr>
        <p:spPr>
          <a:xfrm>
            <a:off x="618004" y="6211669"/>
            <a:ext cx="115739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25000"/>
                  </a:schemeClr>
                </a:solidFill>
                <a:latin typeface="Gisha" panose="020B0502040204020203" pitchFamily="34" charset="-79"/>
                <a:cs typeface="Gisha" panose="020B0502040204020203" pitchFamily="34" charset="-79"/>
              </a:rPr>
              <a:t>9th ERRA Seminar on Energy Policy and Regulation For High-Level Policy Makers and Commissioners</a:t>
            </a:r>
            <a:endParaRPr lang="hu-HU" sz="1600" b="1" dirty="0">
              <a:solidFill>
                <a:schemeClr val="bg2">
                  <a:lumMod val="25000"/>
                </a:schemeClr>
              </a:solidFill>
              <a:latin typeface="Gisha" panose="020B0502040204020203" pitchFamily="34" charset="-79"/>
              <a:cs typeface="Gisha" panose="020B05020402040202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600" dirty="0" err="1">
                <a:solidFill>
                  <a:schemeClr val="bg2">
                    <a:lumMod val="25000"/>
                  </a:schemeClr>
                </a:solidFill>
                <a:latin typeface="Gisha" panose="020B0502040204020203" pitchFamily="34" charset="-79"/>
                <a:cs typeface="Gisha" panose="020B0502040204020203" pitchFamily="34" charset="-79"/>
              </a:rPr>
              <a:t>September</a:t>
            </a:r>
            <a:r>
              <a:rPr lang="hu-HU" sz="1600" dirty="0">
                <a:solidFill>
                  <a:schemeClr val="bg2">
                    <a:lumMod val="25000"/>
                  </a:schemeClr>
                </a:solidFill>
                <a:latin typeface="Gisha" panose="020B0502040204020203" pitchFamily="34" charset="-79"/>
                <a:cs typeface="Gisha" panose="020B0502040204020203" pitchFamily="34" charset="-79"/>
              </a:rPr>
              <a:t> 7– 17, 2021 | Online </a:t>
            </a:r>
            <a:r>
              <a:rPr lang="hu-HU" sz="1600" dirty="0" err="1">
                <a:solidFill>
                  <a:schemeClr val="bg2">
                    <a:lumMod val="25000"/>
                  </a:schemeClr>
                </a:solidFill>
                <a:latin typeface="Gisha" panose="020B0502040204020203" pitchFamily="34" charset="-79"/>
                <a:cs typeface="Gisha" panose="020B0502040204020203" pitchFamily="34" charset="-79"/>
              </a:rPr>
              <a:t>format</a:t>
            </a:r>
            <a:endParaRPr lang="hu-HU" sz="1600" dirty="0">
              <a:solidFill>
                <a:schemeClr val="bg2">
                  <a:lumMod val="25000"/>
                </a:schemeClr>
              </a:solidFill>
              <a:latin typeface="Gisha" panose="020B0502040204020203" pitchFamily="34" charset="-79"/>
              <a:cs typeface="Gisha" panose="020B0502040204020203" pitchFamily="34" charset="-79"/>
            </a:endParaRPr>
          </a:p>
        </p:txBody>
      </p:sp>
      <p:pic>
        <p:nvPicPr>
          <p:cNvPr id="6" name="Kép 5">
            <a:extLst>
              <a:ext uri="{FF2B5EF4-FFF2-40B4-BE49-F238E27FC236}">
                <a16:creationId xmlns:a16="http://schemas.microsoft.com/office/drawing/2014/main" id="{C02A9F36-D182-4E71-83D7-D9A62228AC1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9015" t="18507" r="8712" b="17655"/>
          <a:stretch/>
        </p:blipFill>
        <p:spPr>
          <a:xfrm>
            <a:off x="10031554" y="443013"/>
            <a:ext cx="1848446" cy="720000"/>
          </a:xfrm>
          <a:prstGeom prst="rect">
            <a:avLst/>
          </a:prstGeom>
        </p:spPr>
      </p:pic>
    </p:spTree>
    <p:extLst>
      <p:ext uri="{BB962C8B-B14F-4D97-AF65-F5344CB8AC3E}">
        <p14:creationId xmlns:p14="http://schemas.microsoft.com/office/powerpoint/2010/main" val="103077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96839E4-8972-417F-BE60-14626952C59C}"/>
              </a:ext>
            </a:extLst>
          </p:cNvPr>
          <p:cNvSpPr>
            <a:spLocks noGrp="1"/>
          </p:cNvSpPr>
          <p:nvPr>
            <p:ph type="title" hasCustomPrompt="1"/>
          </p:nvPr>
        </p:nvSpPr>
        <p:spPr>
          <a:xfrm>
            <a:off x="838200" y="244213"/>
            <a:ext cx="11084558" cy="894872"/>
          </a:xfrm>
          <a:prstGeom prst="rect">
            <a:avLst/>
          </a:prstGeom>
        </p:spPr>
        <p:txBody>
          <a:bodyPr anchor="ctr"/>
          <a:lstStyle>
            <a:lvl1pPr>
              <a:defRPr sz="3600" b="1">
                <a:latin typeface="Segoe UI" panose="020B0502040204020203" pitchFamily="34" charset="0"/>
                <a:cs typeface="Segoe UI" panose="020B0502040204020203" pitchFamily="34" charset="0"/>
              </a:defRPr>
            </a:lvl1pPr>
          </a:lstStyle>
          <a:p>
            <a:r>
              <a:rPr lang="hu-HU" dirty="0" err="1"/>
              <a:t>Slide</a:t>
            </a:r>
            <a:r>
              <a:rPr lang="hu-HU" dirty="0"/>
              <a:t> </a:t>
            </a:r>
            <a:r>
              <a:rPr lang="hu-HU" dirty="0" err="1"/>
              <a:t>Title</a:t>
            </a:r>
            <a:endParaRPr lang="hu-HU" dirty="0"/>
          </a:p>
        </p:txBody>
      </p:sp>
      <p:sp>
        <p:nvSpPr>
          <p:cNvPr id="3" name="Tartalom helye 2">
            <a:extLst>
              <a:ext uri="{FF2B5EF4-FFF2-40B4-BE49-F238E27FC236}">
                <a16:creationId xmlns:a16="http://schemas.microsoft.com/office/drawing/2014/main" id="{543F9272-5BFF-4E66-B3BE-0D01A5F96840}"/>
              </a:ext>
            </a:extLst>
          </p:cNvPr>
          <p:cNvSpPr>
            <a:spLocks noGrp="1"/>
          </p:cNvSpPr>
          <p:nvPr>
            <p:ph idx="1" hasCustomPrompt="1"/>
          </p:nvPr>
        </p:nvSpPr>
        <p:spPr>
          <a:xfrm>
            <a:off x="838199" y="1380915"/>
            <a:ext cx="11084559" cy="4757622"/>
          </a:xfrm>
          <a:prstGeom prst="rect">
            <a:avLst/>
          </a:prstGeom>
        </p:spPr>
        <p:txBody>
          <a:bodyPr/>
          <a:lstStyle>
            <a:lvl1pPr>
              <a:lnSpc>
                <a:spcPct val="100000"/>
              </a:lnSpc>
              <a:spcBef>
                <a:spcPts val="0"/>
              </a:spcBef>
              <a:spcAft>
                <a:spcPts val="600"/>
              </a:spcAft>
              <a:defRPr sz="2800">
                <a:latin typeface="Segoe UI" panose="020B0502040204020203" pitchFamily="34" charset="0"/>
                <a:cs typeface="Segoe UI" panose="020B0502040204020203" pitchFamily="34" charset="0"/>
              </a:defRPr>
            </a:lvl1pPr>
            <a:lvl2pPr>
              <a:lnSpc>
                <a:spcPct val="100000"/>
              </a:lnSpc>
              <a:spcBef>
                <a:spcPts val="0"/>
              </a:spcBef>
              <a:spcAft>
                <a:spcPts val="600"/>
              </a:spcAft>
              <a:defRPr sz="2400">
                <a:latin typeface="Segoe UI" panose="020B0502040204020203" pitchFamily="34" charset="0"/>
                <a:cs typeface="Segoe UI" panose="020B0502040204020203" pitchFamily="34" charset="0"/>
              </a:defRPr>
            </a:lvl2pPr>
            <a:lvl3pPr>
              <a:lnSpc>
                <a:spcPct val="100000"/>
              </a:lnSpc>
              <a:spcBef>
                <a:spcPts val="0"/>
              </a:spcBef>
              <a:spcAft>
                <a:spcPts val="600"/>
              </a:spcAft>
              <a:defRPr sz="2000">
                <a:latin typeface="Segoe UI" panose="020B0502040204020203" pitchFamily="34" charset="0"/>
                <a:cs typeface="Segoe UI" panose="020B0502040204020203" pitchFamily="34" charset="0"/>
              </a:defRPr>
            </a:lvl3pPr>
            <a:lvl4pPr>
              <a:lnSpc>
                <a:spcPct val="100000"/>
              </a:lnSpc>
              <a:spcBef>
                <a:spcPts val="0"/>
              </a:spcBef>
              <a:spcAft>
                <a:spcPts val="600"/>
              </a:spcAft>
              <a:defRPr sz="2000">
                <a:latin typeface="Segoe UI" panose="020B0502040204020203" pitchFamily="34" charset="0"/>
                <a:cs typeface="Segoe UI" panose="020B0502040204020203" pitchFamily="34" charset="0"/>
              </a:defRPr>
            </a:lvl4pPr>
            <a:lvl5pPr>
              <a:lnSpc>
                <a:spcPct val="100000"/>
              </a:lnSpc>
              <a:spcBef>
                <a:spcPts val="0"/>
              </a:spcBef>
              <a:spcAft>
                <a:spcPts val="600"/>
              </a:spcAft>
              <a:defRPr sz="2000">
                <a:latin typeface="Segoe UI" panose="020B0502040204020203" pitchFamily="34" charset="0"/>
                <a:cs typeface="Segoe UI" panose="020B0502040204020203" pitchFamily="34" charset="0"/>
              </a:defRPr>
            </a:lvl5pPr>
          </a:lstStyle>
          <a:p>
            <a:pPr lvl="0"/>
            <a:r>
              <a:rPr lang="hu-HU" dirty="0" err="1"/>
              <a:t>Slide</a:t>
            </a:r>
            <a:r>
              <a:rPr lang="hu-HU" dirty="0"/>
              <a:t> Text</a:t>
            </a:r>
          </a:p>
          <a:p>
            <a:pPr lvl="1"/>
            <a:r>
              <a:rPr lang="hu-HU" dirty="0" err="1"/>
              <a:t>Slide</a:t>
            </a:r>
            <a:r>
              <a:rPr lang="hu-HU" dirty="0"/>
              <a:t> Text</a:t>
            </a:r>
          </a:p>
          <a:p>
            <a:pPr lvl="2"/>
            <a:r>
              <a:rPr lang="hu-HU" dirty="0" err="1"/>
              <a:t>Slide</a:t>
            </a:r>
            <a:r>
              <a:rPr lang="hu-HU" dirty="0"/>
              <a:t> Text</a:t>
            </a:r>
          </a:p>
        </p:txBody>
      </p:sp>
      <p:cxnSp>
        <p:nvCxnSpPr>
          <p:cNvPr id="8" name="Egyenes összekötő 7">
            <a:extLst>
              <a:ext uri="{FF2B5EF4-FFF2-40B4-BE49-F238E27FC236}">
                <a16:creationId xmlns:a16="http://schemas.microsoft.com/office/drawing/2014/main" id="{F5D1DDD4-D346-40CB-A0A5-41657491E10D}"/>
              </a:ext>
            </a:extLst>
          </p:cNvPr>
          <p:cNvCxnSpPr>
            <a:cxnSpLocks/>
          </p:cNvCxnSpPr>
          <p:nvPr userDrawn="1"/>
        </p:nvCxnSpPr>
        <p:spPr>
          <a:xfrm>
            <a:off x="345040" y="1260000"/>
            <a:ext cx="3600000" cy="0"/>
          </a:xfrm>
          <a:prstGeom prst="line">
            <a:avLst/>
          </a:prstGeom>
          <a:ln w="12700">
            <a:solidFill>
              <a:srgbClr val="B1B1B1"/>
            </a:solidFill>
          </a:ln>
        </p:spPr>
        <p:style>
          <a:lnRef idx="1">
            <a:schemeClr val="accent1"/>
          </a:lnRef>
          <a:fillRef idx="0">
            <a:schemeClr val="accent1"/>
          </a:fillRef>
          <a:effectRef idx="0">
            <a:schemeClr val="accent1"/>
          </a:effectRef>
          <a:fontRef idx="minor">
            <a:schemeClr val="tx1"/>
          </a:fontRef>
        </p:style>
      </p:cxnSp>
      <p:cxnSp>
        <p:nvCxnSpPr>
          <p:cNvPr id="9" name="Egyenes összekötő 8">
            <a:extLst>
              <a:ext uri="{FF2B5EF4-FFF2-40B4-BE49-F238E27FC236}">
                <a16:creationId xmlns:a16="http://schemas.microsoft.com/office/drawing/2014/main" id="{38EA5ED8-11E7-4A0F-BA9A-D0B71185813F}"/>
              </a:ext>
            </a:extLst>
          </p:cNvPr>
          <p:cNvCxnSpPr>
            <a:cxnSpLocks/>
          </p:cNvCxnSpPr>
          <p:nvPr userDrawn="1"/>
        </p:nvCxnSpPr>
        <p:spPr>
          <a:xfrm>
            <a:off x="345040" y="1260000"/>
            <a:ext cx="1620000" cy="0"/>
          </a:xfrm>
          <a:prstGeom prst="line">
            <a:avLst/>
          </a:prstGeom>
          <a:ln w="31750">
            <a:solidFill>
              <a:srgbClr val="E22826"/>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ACB36313-436F-4395-99A7-9E45268A521C}"/>
              </a:ext>
            </a:extLst>
          </p:cNvPr>
          <p:cNvSpPr txBox="1"/>
          <p:nvPr userDrawn="1"/>
        </p:nvSpPr>
        <p:spPr>
          <a:xfrm>
            <a:off x="9911492" y="6328995"/>
            <a:ext cx="1550131" cy="338554"/>
          </a:xfrm>
          <a:prstGeom prst="rect">
            <a:avLst/>
          </a:prstGeom>
          <a:noFill/>
        </p:spPr>
        <p:txBody>
          <a:bodyPr wrap="square" rtlCol="0">
            <a:spAutoFit/>
          </a:bodyPr>
          <a:lstStyle/>
          <a:p>
            <a:pPr algn="r"/>
            <a:r>
              <a:rPr lang="hu-HU" sz="1600" i="0" dirty="0">
                <a:solidFill>
                  <a:schemeClr val="bg2">
                    <a:lumMod val="25000"/>
                  </a:schemeClr>
                </a:solidFill>
                <a:latin typeface="Gisha" panose="020B0502040204020203" pitchFamily="34" charset="-79"/>
                <a:cs typeface="Gisha" panose="020B0502040204020203" pitchFamily="34" charset="-79"/>
              </a:rPr>
              <a:t>| </a:t>
            </a:r>
            <a:fld id="{037BA31A-5795-475D-8907-D1C300E0A453}" type="slidenum">
              <a:rPr lang="hu-HU" sz="1600" i="0" smtClean="0">
                <a:solidFill>
                  <a:schemeClr val="bg2">
                    <a:lumMod val="25000"/>
                  </a:schemeClr>
                </a:solidFill>
                <a:latin typeface="Gisha" panose="020B0502040204020203" pitchFamily="34" charset="-79"/>
                <a:cs typeface="Gisha" panose="020B0502040204020203" pitchFamily="34" charset="-79"/>
              </a:rPr>
              <a:pPr algn="r"/>
              <a:t>‹#›</a:t>
            </a:fld>
            <a:r>
              <a:rPr lang="hu-HU" sz="1600" i="0" dirty="0">
                <a:solidFill>
                  <a:schemeClr val="bg2">
                    <a:lumMod val="25000"/>
                  </a:schemeClr>
                </a:solidFill>
                <a:latin typeface="Gisha" panose="020B0502040204020203" pitchFamily="34" charset="-79"/>
                <a:cs typeface="Gisha" panose="020B0502040204020203" pitchFamily="34" charset="-79"/>
              </a:rPr>
              <a:t> |</a:t>
            </a:r>
          </a:p>
        </p:txBody>
      </p:sp>
      <p:sp>
        <p:nvSpPr>
          <p:cNvPr id="11" name="Téglalap 10">
            <a:extLst>
              <a:ext uri="{FF2B5EF4-FFF2-40B4-BE49-F238E27FC236}">
                <a16:creationId xmlns:a16="http://schemas.microsoft.com/office/drawing/2014/main" id="{2C9B1984-6140-41D5-9E41-72FF3F6814E1}"/>
              </a:ext>
            </a:extLst>
          </p:cNvPr>
          <p:cNvSpPr/>
          <p:nvPr userDrawn="1"/>
        </p:nvSpPr>
        <p:spPr>
          <a:xfrm>
            <a:off x="11580495" y="6138545"/>
            <a:ext cx="611505" cy="719455"/>
          </a:xfrm>
          <a:prstGeom prst="rect">
            <a:avLst/>
          </a:prstGeom>
          <a:solidFill>
            <a:srgbClr val="E228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u-HU" dirty="0"/>
          </a:p>
        </p:txBody>
      </p:sp>
    </p:spTree>
    <p:extLst>
      <p:ext uri="{BB962C8B-B14F-4D97-AF65-F5344CB8AC3E}">
        <p14:creationId xmlns:p14="http://schemas.microsoft.com/office/powerpoint/2010/main" val="340330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43F9272-5BFF-4E66-B3BE-0D01A5F96840}"/>
              </a:ext>
            </a:extLst>
          </p:cNvPr>
          <p:cNvSpPr>
            <a:spLocks noGrp="1"/>
          </p:cNvSpPr>
          <p:nvPr>
            <p:ph idx="1"/>
          </p:nvPr>
        </p:nvSpPr>
        <p:spPr>
          <a:xfrm>
            <a:off x="838200" y="1380915"/>
            <a:ext cx="10774680" cy="4532199"/>
          </a:xfrm>
          <a:prstGeom prst="rect">
            <a:avLst/>
          </a:prstGeom>
        </p:spPr>
        <p:txBody>
          <a:bodyPr/>
          <a:lstStyle>
            <a:lvl1pPr marL="0" indent="0">
              <a:lnSpc>
                <a:spcPct val="100000"/>
              </a:lnSpc>
              <a:spcBef>
                <a:spcPts val="0"/>
              </a:spcBef>
              <a:spcAft>
                <a:spcPts val="600"/>
              </a:spcAft>
              <a:buNone/>
              <a:defRPr sz="2800">
                <a:latin typeface="Segoe UI" panose="020B0502040204020203" pitchFamily="34" charset="0"/>
                <a:cs typeface="Segoe UI" panose="020B0502040204020203" pitchFamily="34" charset="0"/>
              </a:defRPr>
            </a:lvl1pPr>
            <a:lvl2pPr>
              <a:lnSpc>
                <a:spcPct val="100000"/>
              </a:lnSpc>
              <a:spcBef>
                <a:spcPts val="0"/>
              </a:spcBef>
              <a:spcAft>
                <a:spcPts val="600"/>
              </a:spcAft>
              <a:defRPr sz="2400">
                <a:latin typeface="Segoe UI" panose="020B0502040204020203" pitchFamily="34" charset="0"/>
                <a:cs typeface="Segoe UI" panose="020B0502040204020203" pitchFamily="34" charset="0"/>
              </a:defRPr>
            </a:lvl2pPr>
            <a:lvl3pPr>
              <a:lnSpc>
                <a:spcPct val="100000"/>
              </a:lnSpc>
              <a:spcBef>
                <a:spcPts val="0"/>
              </a:spcBef>
              <a:spcAft>
                <a:spcPts val="600"/>
              </a:spcAft>
              <a:defRPr sz="2000">
                <a:latin typeface="Segoe UI" panose="020B0502040204020203" pitchFamily="34" charset="0"/>
                <a:cs typeface="Segoe UI" panose="020B0502040204020203" pitchFamily="34" charset="0"/>
              </a:defRPr>
            </a:lvl3pPr>
            <a:lvl4pPr>
              <a:lnSpc>
                <a:spcPct val="100000"/>
              </a:lnSpc>
              <a:spcBef>
                <a:spcPts val="0"/>
              </a:spcBef>
              <a:spcAft>
                <a:spcPts val="600"/>
              </a:spcAft>
              <a:defRPr sz="2000">
                <a:latin typeface="Segoe UI" panose="020B0502040204020203" pitchFamily="34" charset="0"/>
                <a:cs typeface="Segoe UI" panose="020B0502040204020203" pitchFamily="34" charset="0"/>
              </a:defRPr>
            </a:lvl4pPr>
            <a:lvl5pPr>
              <a:lnSpc>
                <a:spcPct val="100000"/>
              </a:lnSpc>
              <a:spcBef>
                <a:spcPts val="0"/>
              </a:spcBef>
              <a:spcAft>
                <a:spcPts val="600"/>
              </a:spcAft>
              <a:defRPr sz="2000">
                <a:latin typeface="Segoe UI" panose="020B0502040204020203" pitchFamily="34" charset="0"/>
                <a:cs typeface="Segoe UI" panose="020B0502040204020203" pitchFamily="34" charset="0"/>
              </a:defRPr>
            </a:lvl5pPr>
          </a:lstStyle>
          <a:p>
            <a:pPr lvl="0"/>
            <a:endParaRPr lang="hu-HU" dirty="0"/>
          </a:p>
        </p:txBody>
      </p:sp>
      <p:sp>
        <p:nvSpPr>
          <p:cNvPr id="7" name="Szövegdoboz 6">
            <a:extLst>
              <a:ext uri="{FF2B5EF4-FFF2-40B4-BE49-F238E27FC236}">
                <a16:creationId xmlns:a16="http://schemas.microsoft.com/office/drawing/2014/main" id="{3A3673EA-2337-4E78-B509-D137DC2065F5}"/>
              </a:ext>
            </a:extLst>
          </p:cNvPr>
          <p:cNvSpPr txBox="1"/>
          <p:nvPr userDrawn="1"/>
        </p:nvSpPr>
        <p:spPr>
          <a:xfrm>
            <a:off x="618004" y="6333221"/>
            <a:ext cx="10415016" cy="369332"/>
          </a:xfrm>
          <a:prstGeom prst="rect">
            <a:avLst/>
          </a:prstGeom>
          <a:noFill/>
        </p:spPr>
        <p:txBody>
          <a:bodyPr wrap="square" rtlCol="0">
            <a:spAutoFit/>
          </a:bodyPr>
          <a:lstStyle/>
          <a:p>
            <a:r>
              <a:rPr lang="hu-HU" sz="1800" b="0" dirty="0">
                <a:solidFill>
                  <a:schemeClr val="bg2">
                    <a:lumMod val="25000"/>
                  </a:schemeClr>
                </a:solidFill>
                <a:latin typeface="Gisha" panose="020B0502040204020203" pitchFamily="34" charset="-79"/>
                <a:cs typeface="Gisha" panose="020B0502040204020203" pitchFamily="34" charset="-79"/>
              </a:rPr>
              <a:t>https://erranet.org/</a:t>
            </a:r>
          </a:p>
        </p:txBody>
      </p:sp>
      <p:cxnSp>
        <p:nvCxnSpPr>
          <p:cNvPr id="11" name="Egyenes összekötő 10">
            <a:extLst>
              <a:ext uri="{FF2B5EF4-FFF2-40B4-BE49-F238E27FC236}">
                <a16:creationId xmlns:a16="http://schemas.microsoft.com/office/drawing/2014/main" id="{990C33DC-1355-480E-8391-6468F64B722E}"/>
              </a:ext>
            </a:extLst>
          </p:cNvPr>
          <p:cNvCxnSpPr>
            <a:cxnSpLocks/>
          </p:cNvCxnSpPr>
          <p:nvPr userDrawn="1"/>
        </p:nvCxnSpPr>
        <p:spPr>
          <a:xfrm>
            <a:off x="8280000" y="1260213"/>
            <a:ext cx="3600000" cy="0"/>
          </a:xfrm>
          <a:prstGeom prst="line">
            <a:avLst/>
          </a:prstGeom>
          <a:ln w="12700">
            <a:solidFill>
              <a:srgbClr val="B1B1B1"/>
            </a:solidFill>
          </a:ln>
        </p:spPr>
        <p:style>
          <a:lnRef idx="1">
            <a:schemeClr val="accent1"/>
          </a:lnRef>
          <a:fillRef idx="0">
            <a:schemeClr val="accent1"/>
          </a:fillRef>
          <a:effectRef idx="0">
            <a:schemeClr val="accent1"/>
          </a:effectRef>
          <a:fontRef idx="minor">
            <a:schemeClr val="tx1"/>
          </a:fontRef>
        </p:style>
      </p:cxnSp>
      <p:sp>
        <p:nvSpPr>
          <p:cNvPr id="8" name="Téglalap 7">
            <a:extLst>
              <a:ext uri="{FF2B5EF4-FFF2-40B4-BE49-F238E27FC236}">
                <a16:creationId xmlns:a16="http://schemas.microsoft.com/office/drawing/2014/main" id="{33EFD6A0-C0CB-44A8-9FF2-B0326E8EDB6E}"/>
              </a:ext>
            </a:extLst>
          </p:cNvPr>
          <p:cNvSpPr/>
          <p:nvPr userDrawn="1"/>
        </p:nvSpPr>
        <p:spPr>
          <a:xfrm>
            <a:off x="0" y="6138545"/>
            <a:ext cx="611505" cy="719455"/>
          </a:xfrm>
          <a:prstGeom prst="rect">
            <a:avLst/>
          </a:prstGeom>
          <a:solidFill>
            <a:srgbClr val="E228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u-HU" dirty="0"/>
          </a:p>
        </p:txBody>
      </p:sp>
      <p:cxnSp>
        <p:nvCxnSpPr>
          <p:cNvPr id="9" name="Egyenes összekötő 8">
            <a:extLst>
              <a:ext uri="{FF2B5EF4-FFF2-40B4-BE49-F238E27FC236}">
                <a16:creationId xmlns:a16="http://schemas.microsoft.com/office/drawing/2014/main" id="{A3BEBF7C-ACB0-4344-BA0D-583007BAFC9A}"/>
              </a:ext>
            </a:extLst>
          </p:cNvPr>
          <p:cNvCxnSpPr>
            <a:cxnSpLocks/>
          </p:cNvCxnSpPr>
          <p:nvPr userDrawn="1"/>
        </p:nvCxnSpPr>
        <p:spPr>
          <a:xfrm>
            <a:off x="10031554" y="1260213"/>
            <a:ext cx="1848446" cy="0"/>
          </a:xfrm>
          <a:prstGeom prst="line">
            <a:avLst/>
          </a:prstGeom>
          <a:ln w="31750">
            <a:solidFill>
              <a:srgbClr val="E22826"/>
            </a:solidFill>
          </a:ln>
        </p:spPr>
        <p:style>
          <a:lnRef idx="1">
            <a:schemeClr val="accent1"/>
          </a:lnRef>
          <a:fillRef idx="0">
            <a:schemeClr val="accent1"/>
          </a:fillRef>
          <a:effectRef idx="0">
            <a:schemeClr val="accent1"/>
          </a:effectRef>
          <a:fontRef idx="minor">
            <a:schemeClr val="tx1"/>
          </a:fontRef>
        </p:style>
      </p:cxnSp>
      <p:pic>
        <p:nvPicPr>
          <p:cNvPr id="13" name="Kép 12">
            <a:extLst>
              <a:ext uri="{FF2B5EF4-FFF2-40B4-BE49-F238E27FC236}">
                <a16:creationId xmlns:a16="http://schemas.microsoft.com/office/drawing/2014/main" id="{6919A80A-5498-4185-906A-4382CECBEC8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015" t="18507" r="8712" b="17655"/>
          <a:stretch/>
        </p:blipFill>
        <p:spPr>
          <a:xfrm>
            <a:off x="10031554" y="443013"/>
            <a:ext cx="1848446" cy="720000"/>
          </a:xfrm>
          <a:prstGeom prst="rect">
            <a:avLst/>
          </a:prstGeom>
        </p:spPr>
      </p:pic>
    </p:spTree>
    <p:extLst>
      <p:ext uri="{BB962C8B-B14F-4D97-AF65-F5344CB8AC3E}">
        <p14:creationId xmlns:p14="http://schemas.microsoft.com/office/powerpoint/2010/main" val="265153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rt Slide - 1 column image ">
    <p:bg>
      <p:bgPr>
        <a:solidFill>
          <a:schemeClr val="bg1"/>
        </a:solidFill>
        <a:effectLst/>
      </p:bgPr>
    </p:bg>
    <p:spTree>
      <p:nvGrpSpPr>
        <p:cNvPr id="1" name=""/>
        <p:cNvGrpSpPr/>
        <p:nvPr/>
      </p:nvGrpSpPr>
      <p:grpSpPr>
        <a:xfrm>
          <a:off x="0" y="0"/>
          <a:ext cx="0" cy="0"/>
          <a:chOff x="0" y="0"/>
          <a:chExt cx="0" cy="0"/>
        </a:xfrm>
      </p:grpSpPr>
      <p:sp>
        <p:nvSpPr>
          <p:cNvPr id="20" name="Slide Number Placeholder 1"/>
          <p:cNvSpPr>
            <a:spLocks noGrp="1"/>
          </p:cNvSpPr>
          <p:nvPr>
            <p:ph type="sldNum" sz="quarter" idx="4"/>
          </p:nvPr>
        </p:nvSpPr>
        <p:spPr>
          <a:xfrm>
            <a:off x="11274140" y="6322728"/>
            <a:ext cx="482024"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 name="Title 1"/>
          <p:cNvSpPr>
            <a:spLocks noGrp="1"/>
          </p:cNvSpPr>
          <p:nvPr>
            <p:ph type="title"/>
          </p:nvPr>
        </p:nvSpPr>
        <p:spPr/>
        <p:txBody>
          <a:bodyPr/>
          <a:lstStyle>
            <a:lvl1pPr>
              <a:defRPr>
                <a:solidFill>
                  <a:srgbClr val="083050"/>
                </a:solidFill>
              </a:defRPr>
            </a:lvl1pPr>
          </a:lstStyle>
          <a:p>
            <a:r>
              <a:rPr lang="en-US"/>
              <a:t>Click to edit Master title style</a:t>
            </a:r>
          </a:p>
        </p:txBody>
      </p:sp>
    </p:spTree>
    <p:extLst>
      <p:ext uri="{BB962C8B-B14F-4D97-AF65-F5344CB8AC3E}">
        <p14:creationId xmlns:p14="http://schemas.microsoft.com/office/powerpoint/2010/main" val="1834858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lyamatábra: Adatok 2">
            <a:extLst>
              <a:ext uri="{FF2B5EF4-FFF2-40B4-BE49-F238E27FC236}">
                <a16:creationId xmlns:a16="http://schemas.microsoft.com/office/drawing/2014/main" id="{47CA5FCD-4B61-4BA8-B745-461E707A6F8B}"/>
              </a:ext>
            </a:extLst>
          </p:cNvPr>
          <p:cNvSpPr/>
          <p:nvPr userDrawn="1"/>
        </p:nvSpPr>
        <p:spPr>
          <a:xfrm>
            <a:off x="0" y="0"/>
            <a:ext cx="360000" cy="68580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hu-HU" dirty="0"/>
          </a:p>
        </p:txBody>
      </p:sp>
    </p:spTree>
    <p:extLst>
      <p:ext uri="{BB962C8B-B14F-4D97-AF65-F5344CB8AC3E}">
        <p14:creationId xmlns:p14="http://schemas.microsoft.com/office/powerpoint/2010/main" val="2592799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gabor.szorenyi@erranet.or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szorenyi2004@yahoo.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y.com/en_gl/power-utilities/where-does-change-start-if-the-future-is-already-decide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marL="0" indent="0"/>
            <a:r>
              <a:rPr lang="en-GB" dirty="0"/>
              <a:t>Energy</a:t>
            </a:r>
            <a:r>
              <a:rPr lang="en-GB" sz="2800" dirty="0"/>
              <a:t> </a:t>
            </a:r>
            <a:r>
              <a:rPr lang="en-GB" dirty="0"/>
              <a:t>Transition</a:t>
            </a:r>
            <a:endParaRPr lang="hu-HU" dirty="0"/>
          </a:p>
        </p:txBody>
      </p:sp>
      <p:sp>
        <p:nvSpPr>
          <p:cNvPr id="3" name="Tartalom helye 2"/>
          <p:cNvSpPr>
            <a:spLocks noGrp="1"/>
          </p:cNvSpPr>
          <p:nvPr>
            <p:ph idx="1"/>
          </p:nvPr>
        </p:nvSpPr>
        <p:spPr>
          <a:xfrm>
            <a:off x="838199" y="1380914"/>
            <a:ext cx="11084559" cy="4960891"/>
          </a:xfrm>
        </p:spPr>
        <p:txBody>
          <a:bodyPr/>
          <a:lstStyle/>
          <a:p>
            <a:pPr marL="0" indent="0" algn="ctr">
              <a:buNone/>
            </a:pPr>
            <a:r>
              <a:rPr lang="en-GB" sz="4800" b="1" dirty="0" smtClean="0"/>
              <a:t>Aggregator</a:t>
            </a:r>
            <a:r>
              <a:rPr lang="en-GB" sz="4500" b="1" dirty="0" smtClean="0"/>
              <a:t> </a:t>
            </a:r>
          </a:p>
          <a:p>
            <a:pPr marL="0" indent="0" algn="ctr">
              <a:buNone/>
            </a:pPr>
            <a:r>
              <a:rPr lang="en-GB" sz="4000" b="1" dirty="0" smtClean="0"/>
              <a:t>an important new market player delivering demand side flexibility</a:t>
            </a:r>
            <a:endParaRPr lang="hu-HU" sz="4000" b="1" dirty="0" smtClean="0"/>
          </a:p>
          <a:p>
            <a:pPr marL="0" indent="0" algn="ctr">
              <a:buNone/>
            </a:pPr>
            <a:r>
              <a:rPr lang="en-GB" dirty="0"/>
              <a:t>Introducing the most crucial elements of the European and Hungarian legal-regulatory framework </a:t>
            </a:r>
            <a:r>
              <a:rPr lang="hu-HU" dirty="0" smtClean="0"/>
              <a:t>of</a:t>
            </a:r>
            <a:r>
              <a:rPr lang="en-GB" dirty="0" smtClean="0"/>
              <a:t> </a:t>
            </a:r>
            <a:r>
              <a:rPr lang="en-GB" dirty="0"/>
              <a:t>aggregators</a:t>
            </a:r>
            <a:endParaRPr lang="en-GB" sz="4000" b="1" dirty="0" smtClean="0"/>
          </a:p>
          <a:p>
            <a:pPr marL="0" indent="0" algn="ctr">
              <a:buNone/>
            </a:pPr>
            <a:endParaRPr lang="hu-HU" sz="3200" b="1" dirty="0"/>
          </a:p>
          <a:p>
            <a:pPr marL="0" indent="0" algn="r">
              <a:buNone/>
            </a:pPr>
            <a:r>
              <a:rPr lang="hu-HU" sz="3200" dirty="0" smtClean="0"/>
              <a:t>dr. Gábor </a:t>
            </a:r>
            <a:r>
              <a:rPr lang="hu-HU" sz="3200" dirty="0"/>
              <a:t>SZÖRÉNYI</a:t>
            </a:r>
          </a:p>
          <a:p>
            <a:pPr marL="0" indent="0" algn="r">
              <a:buNone/>
            </a:pPr>
            <a:r>
              <a:rPr lang="en-GB" sz="2000" dirty="0" smtClean="0"/>
              <a:t>Former Chairman and General Secretary of ERRA</a:t>
            </a:r>
          </a:p>
          <a:p>
            <a:pPr marL="0" indent="0" algn="r">
              <a:buNone/>
            </a:pPr>
            <a:r>
              <a:rPr lang="en-GB" sz="2000" dirty="0" smtClean="0"/>
              <a:t>Former Director of HEO (Hungarian Regulatory Authority)</a:t>
            </a:r>
          </a:p>
          <a:p>
            <a:pPr marL="0" indent="0" algn="r">
              <a:buNone/>
            </a:pPr>
            <a:endParaRPr lang="en-GB" sz="2400" dirty="0" smtClean="0"/>
          </a:p>
          <a:p>
            <a:pPr marL="0" indent="0" algn="ctr">
              <a:buNone/>
            </a:pPr>
            <a:endParaRPr lang="en-GB" sz="4500" b="1" dirty="0"/>
          </a:p>
        </p:txBody>
      </p:sp>
    </p:spTree>
    <p:extLst>
      <p:ext uri="{BB962C8B-B14F-4D97-AF65-F5344CB8AC3E}">
        <p14:creationId xmlns:p14="http://schemas.microsoft.com/office/powerpoint/2010/main" val="360617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a:xfrm>
            <a:off x="838200" y="244213"/>
            <a:ext cx="11084558" cy="894872"/>
          </a:xfrm>
        </p:spPr>
        <p:txBody>
          <a:bodyPr/>
          <a:lstStyle/>
          <a:p>
            <a:r>
              <a:rPr lang="en-GB" dirty="0" smtClean="0"/>
              <a:t>Aggregators are key actors </a:t>
            </a:r>
            <a:r>
              <a:rPr lang="hu-HU" dirty="0" smtClean="0"/>
              <a:t/>
            </a:r>
            <a:br>
              <a:rPr lang="hu-HU" dirty="0" smtClean="0"/>
            </a:br>
            <a:r>
              <a:rPr lang="en-GB" dirty="0" smtClean="0"/>
              <a:t>in the Demand Side Flexibility</a:t>
            </a:r>
            <a:endParaRPr lang="en-GB" dirty="0"/>
          </a:p>
        </p:txBody>
      </p:sp>
      <p:sp>
        <p:nvSpPr>
          <p:cNvPr id="7" name="Szövegdoboz 6">
            <a:extLst>
              <a:ext uri="{FF2B5EF4-FFF2-40B4-BE49-F238E27FC236}">
                <a16:creationId xmlns:a16="http://schemas.microsoft.com/office/drawing/2014/main" id="{9B2A2508-EF80-4DF7-81D0-8454DE8712F0}"/>
              </a:ext>
            </a:extLst>
          </p:cNvPr>
          <p:cNvSpPr txBox="1"/>
          <p:nvPr/>
        </p:nvSpPr>
        <p:spPr>
          <a:xfrm>
            <a:off x="9783914" y="1331167"/>
            <a:ext cx="2138843" cy="3785652"/>
          </a:xfrm>
          <a:prstGeom prst="rect">
            <a:avLst/>
          </a:prstGeom>
          <a:ln w="952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smtClean="0">
                <a:solidFill>
                  <a:srgbClr val="0070C0"/>
                </a:solidFill>
              </a:rPr>
              <a:t>The aggregate response of each flexible resource in the network-system is compiled to form a unified regulation response. </a:t>
            </a:r>
            <a:endParaRPr lang="en-GB" sz="2400" dirty="0">
              <a:solidFill>
                <a:srgbClr val="0070C0"/>
              </a:solidFill>
            </a:endParaRPr>
          </a:p>
        </p:txBody>
      </p:sp>
      <p:pic>
        <p:nvPicPr>
          <p:cNvPr id="5" name="Picture 9" descr="image 15.jpg">
            <a:extLst>
              <a:ext uri="{FF2B5EF4-FFF2-40B4-BE49-F238E27FC236}">
                <a16:creationId xmlns:a16="http://schemas.microsoft.com/office/drawing/2014/main" id="{2D52EDA3-9781-4AD4-A265-73621BFF5C68}"/>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2000"/>
                    </a14:imgEffect>
                  </a14:imgLayer>
                </a14:imgProps>
              </a:ext>
            </a:extLst>
          </a:blip>
          <a:stretch>
            <a:fillRect/>
          </a:stretch>
        </p:blipFill>
        <p:spPr>
          <a:xfrm>
            <a:off x="2224052" y="1331167"/>
            <a:ext cx="7377148" cy="5371080"/>
          </a:xfrm>
          <a:prstGeom prst="rect">
            <a:avLst/>
          </a:prstGeom>
        </p:spPr>
      </p:pic>
    </p:spTree>
    <p:extLst>
      <p:ext uri="{BB962C8B-B14F-4D97-AF65-F5344CB8AC3E}">
        <p14:creationId xmlns:p14="http://schemas.microsoft.com/office/powerpoint/2010/main" val="95182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8206" y="0"/>
            <a:ext cx="11524552" cy="1139085"/>
          </a:xfrm>
        </p:spPr>
        <p:txBody>
          <a:bodyPr/>
          <a:lstStyle/>
          <a:p>
            <a:r>
              <a:rPr lang="en-GB" sz="3200" dirty="0"/>
              <a:t>Introducing the most crucial elements of the European and Hungarian legal-regulatory framework of </a:t>
            </a:r>
            <a:r>
              <a:rPr lang="en-GB" sz="3200" dirty="0" smtClean="0"/>
              <a:t>aggregators</a:t>
            </a:r>
            <a:r>
              <a:rPr lang="hu-HU" sz="3200" dirty="0" smtClean="0"/>
              <a:t> </a:t>
            </a:r>
            <a:r>
              <a:rPr lang="hu-HU" sz="2800" b="0" dirty="0" smtClean="0"/>
              <a:t>(1)</a:t>
            </a:r>
            <a:endParaRPr lang="en-GB" sz="2800" b="0" dirty="0"/>
          </a:p>
        </p:txBody>
      </p:sp>
      <p:sp>
        <p:nvSpPr>
          <p:cNvPr id="3" name="Tartalom helye 2"/>
          <p:cNvSpPr>
            <a:spLocks noGrp="1"/>
          </p:cNvSpPr>
          <p:nvPr>
            <p:ph idx="1"/>
          </p:nvPr>
        </p:nvSpPr>
        <p:spPr>
          <a:xfrm>
            <a:off x="604685" y="1380915"/>
            <a:ext cx="11318074" cy="4757622"/>
          </a:xfrm>
        </p:spPr>
        <p:txBody>
          <a:bodyPr/>
          <a:lstStyle/>
          <a:p>
            <a:r>
              <a:rPr lang="en-US" sz="2200" b="1" dirty="0"/>
              <a:t>DIRECTIVE</a:t>
            </a:r>
            <a:r>
              <a:rPr lang="en-US" sz="2200" dirty="0"/>
              <a:t> (EU) </a:t>
            </a:r>
            <a:r>
              <a:rPr lang="en-US" sz="2200" b="1" dirty="0"/>
              <a:t>2019/944</a:t>
            </a:r>
            <a:r>
              <a:rPr lang="en-US" sz="2200" dirty="0"/>
              <a:t> OF THE EUROPEAN PARLIAMENT AND OF THE </a:t>
            </a:r>
            <a:r>
              <a:rPr lang="en-US" sz="2200" dirty="0" smtClean="0"/>
              <a:t>COUNCIL</a:t>
            </a:r>
            <a:r>
              <a:rPr lang="hu-HU" sz="2200" dirty="0" smtClean="0"/>
              <a:t> </a:t>
            </a:r>
            <a:r>
              <a:rPr lang="en-US" sz="2200" dirty="0" smtClean="0"/>
              <a:t>of </a:t>
            </a:r>
            <a:r>
              <a:rPr lang="en-US" sz="2200" dirty="0"/>
              <a:t>5 June </a:t>
            </a:r>
            <a:r>
              <a:rPr lang="en-US" sz="2200" dirty="0" smtClean="0"/>
              <a:t>2019</a:t>
            </a:r>
            <a:r>
              <a:rPr lang="hu-HU" sz="2200" dirty="0" smtClean="0"/>
              <a:t> </a:t>
            </a:r>
            <a:r>
              <a:rPr lang="en-US" sz="2200" dirty="0" smtClean="0"/>
              <a:t>on </a:t>
            </a:r>
            <a:r>
              <a:rPr lang="en-US" sz="2200" dirty="0"/>
              <a:t>common rules for the </a:t>
            </a:r>
            <a:r>
              <a:rPr lang="en-US" sz="2200" b="1" dirty="0"/>
              <a:t>internal market for electricity </a:t>
            </a:r>
            <a:r>
              <a:rPr lang="en-US" sz="2200" dirty="0"/>
              <a:t>and </a:t>
            </a:r>
            <a:r>
              <a:rPr lang="en-US" sz="2200" dirty="0" smtClean="0"/>
              <a:t>amending</a:t>
            </a:r>
            <a:r>
              <a:rPr lang="hu-HU" sz="2200" dirty="0" smtClean="0"/>
              <a:t> </a:t>
            </a:r>
            <a:r>
              <a:rPr lang="en-US" sz="2200" dirty="0" smtClean="0"/>
              <a:t>Directive</a:t>
            </a:r>
            <a:r>
              <a:rPr lang="en-US" sz="2200" dirty="0"/>
              <a:t> 2012/27/EU</a:t>
            </a:r>
          </a:p>
          <a:p>
            <a:r>
              <a:rPr lang="en-US" sz="2400" i="1" dirty="0"/>
              <a:t>Article </a:t>
            </a:r>
            <a:r>
              <a:rPr lang="en-US" sz="2400" i="1" dirty="0" smtClean="0"/>
              <a:t>17</a:t>
            </a:r>
            <a:r>
              <a:rPr lang="hu-HU" sz="2400" i="1" dirty="0" smtClean="0"/>
              <a:t>: </a:t>
            </a:r>
            <a:r>
              <a:rPr lang="en-US" sz="2400" b="1" dirty="0" smtClean="0"/>
              <a:t>Demand </a:t>
            </a:r>
            <a:r>
              <a:rPr lang="en-US" sz="2400" b="1" dirty="0"/>
              <a:t>response through aggregation</a:t>
            </a:r>
          </a:p>
          <a:p>
            <a:pPr marL="0" indent="0">
              <a:buNone/>
            </a:pPr>
            <a:r>
              <a:rPr lang="en-US" sz="2400" dirty="0"/>
              <a:t>1. </a:t>
            </a:r>
            <a:r>
              <a:rPr lang="hu-HU" sz="2400" dirty="0" smtClean="0"/>
              <a:t>”</a:t>
            </a:r>
            <a:r>
              <a:rPr lang="en-US" sz="2400" dirty="0" smtClean="0"/>
              <a:t>Member </a:t>
            </a:r>
            <a:r>
              <a:rPr lang="en-US" sz="2400" dirty="0"/>
              <a:t>States shall </a:t>
            </a:r>
            <a:r>
              <a:rPr lang="en-US" sz="2400" u="sng" dirty="0"/>
              <a:t>allow and foster participation </a:t>
            </a:r>
            <a:r>
              <a:rPr lang="en-US" sz="2400" dirty="0"/>
              <a:t>of </a:t>
            </a:r>
            <a:r>
              <a:rPr lang="en-US" sz="2400" u="sng" dirty="0"/>
              <a:t>demand </a:t>
            </a:r>
            <a:r>
              <a:rPr lang="en-US" sz="2400" u="sng" dirty="0" smtClean="0"/>
              <a:t>response</a:t>
            </a:r>
            <a:r>
              <a:rPr lang="hu-HU" sz="2400" u="sng" dirty="0" smtClean="0"/>
              <a:t> </a:t>
            </a:r>
            <a:r>
              <a:rPr lang="en-US" sz="2400" u="sng" dirty="0" smtClean="0"/>
              <a:t>through </a:t>
            </a:r>
            <a:r>
              <a:rPr lang="en-US" sz="2400" u="sng" dirty="0"/>
              <a:t>aggregation</a:t>
            </a:r>
            <a:r>
              <a:rPr lang="en-US" sz="2400" dirty="0"/>
              <a:t>. Member States shall allow final customers, including those offering demand response through aggregation, </a:t>
            </a:r>
            <a:r>
              <a:rPr lang="en-US" sz="2400" u="sng" dirty="0"/>
              <a:t>to participate </a:t>
            </a:r>
            <a:r>
              <a:rPr lang="en-US" sz="2400" dirty="0" smtClean="0"/>
              <a:t>alongside</a:t>
            </a:r>
            <a:r>
              <a:rPr lang="hu-HU" sz="2400" dirty="0" smtClean="0"/>
              <a:t> </a:t>
            </a:r>
            <a:r>
              <a:rPr lang="en-US" sz="2400" dirty="0" smtClean="0"/>
              <a:t>producers </a:t>
            </a:r>
            <a:r>
              <a:rPr lang="en-US" sz="2400" dirty="0"/>
              <a:t>in a non-discriminatory manner </a:t>
            </a:r>
            <a:r>
              <a:rPr lang="en-US" sz="2400" b="1" u="sng" dirty="0">
                <a:solidFill>
                  <a:schemeClr val="accent6"/>
                </a:solidFill>
              </a:rPr>
              <a:t>in all electricity markets</a:t>
            </a:r>
            <a:r>
              <a:rPr lang="en-US" sz="2400" dirty="0" smtClean="0"/>
              <a:t>.</a:t>
            </a:r>
            <a:r>
              <a:rPr lang="hu-HU" sz="2400" dirty="0" smtClean="0"/>
              <a:t>”</a:t>
            </a:r>
          </a:p>
          <a:p>
            <a:pPr marL="0" indent="0">
              <a:buNone/>
            </a:pPr>
            <a:r>
              <a:rPr lang="en-US" sz="2400" dirty="0"/>
              <a:t>2. </a:t>
            </a:r>
            <a:r>
              <a:rPr lang="hu-HU" sz="2400" dirty="0" smtClean="0"/>
              <a:t>”</a:t>
            </a:r>
            <a:r>
              <a:rPr lang="en-US" sz="2400" dirty="0" smtClean="0"/>
              <a:t>Member </a:t>
            </a:r>
            <a:r>
              <a:rPr lang="en-US" sz="2400" dirty="0"/>
              <a:t>States shall ensure that </a:t>
            </a:r>
            <a:r>
              <a:rPr lang="en-US" sz="2400" u="sng" dirty="0"/>
              <a:t>transmission system operators </a:t>
            </a:r>
            <a:r>
              <a:rPr lang="en-US" sz="2400" dirty="0"/>
              <a:t>and distribution system operators, when </a:t>
            </a:r>
            <a:r>
              <a:rPr lang="en-US" sz="2400" u="sng" dirty="0"/>
              <a:t>procuring </a:t>
            </a:r>
            <a:r>
              <a:rPr lang="en-US" sz="2400" b="1" u="sng" dirty="0"/>
              <a:t>ancillary services</a:t>
            </a:r>
            <a:r>
              <a:rPr lang="en-US" sz="2400" dirty="0"/>
              <a:t>, </a:t>
            </a:r>
            <a:r>
              <a:rPr lang="en-US" sz="2400" u="sng" dirty="0"/>
              <a:t>treat</a:t>
            </a:r>
            <a:r>
              <a:rPr lang="en-US" sz="2400" dirty="0"/>
              <a:t> market participants engaged in the </a:t>
            </a:r>
            <a:r>
              <a:rPr lang="en-US" sz="2400" u="sng" dirty="0"/>
              <a:t>aggregation of demand response</a:t>
            </a:r>
            <a:r>
              <a:rPr lang="en-US" sz="2400" dirty="0"/>
              <a:t> in a </a:t>
            </a:r>
            <a:r>
              <a:rPr lang="en-US" sz="2400" u="sng" dirty="0"/>
              <a:t>non-discriminatory manner </a:t>
            </a:r>
            <a:r>
              <a:rPr lang="en-US" sz="2400" dirty="0"/>
              <a:t>alongside producers </a:t>
            </a:r>
            <a:r>
              <a:rPr lang="en-US" sz="2400" b="1" u="sng" dirty="0">
                <a:solidFill>
                  <a:schemeClr val="accent6"/>
                </a:solidFill>
              </a:rPr>
              <a:t>on the basis of their technical capabilities</a:t>
            </a:r>
            <a:r>
              <a:rPr lang="en-US" sz="2400" dirty="0" smtClean="0"/>
              <a:t>.</a:t>
            </a:r>
            <a:r>
              <a:rPr lang="hu-HU" sz="2400" dirty="0" smtClean="0"/>
              <a:t>”</a:t>
            </a:r>
          </a:p>
          <a:p>
            <a:pPr marL="0" indent="0">
              <a:buNone/>
            </a:pPr>
            <a:endParaRPr lang="hu-HU" sz="1800" dirty="0"/>
          </a:p>
          <a:p>
            <a:pPr marL="0" indent="0">
              <a:buNone/>
            </a:pPr>
            <a:r>
              <a:rPr lang="hu-HU" sz="2400" i="1" u="sng" dirty="0" smtClean="0"/>
              <a:t>(</a:t>
            </a:r>
            <a:r>
              <a:rPr lang="en-GB" sz="2400" i="1" u="sng" dirty="0" smtClean="0"/>
              <a:t>Ancillary service</a:t>
            </a:r>
            <a:r>
              <a:rPr lang="hu-HU" sz="2400" i="1" u="sng" dirty="0" smtClean="0"/>
              <a:t>s</a:t>
            </a:r>
            <a:r>
              <a:rPr lang="en-GB" sz="2400" i="1" u="sng" dirty="0" smtClean="0"/>
              <a:t> </a:t>
            </a:r>
            <a:r>
              <a:rPr lang="en-GB" sz="2400" i="1" dirty="0" smtClean="0"/>
              <a:t>cover different reserve markets, balancing</a:t>
            </a:r>
            <a:r>
              <a:rPr lang="hu-HU" sz="2400" i="1" dirty="0" smtClean="0"/>
              <a:t>,…)</a:t>
            </a:r>
            <a:endParaRPr lang="en-GB" sz="2400" i="1" dirty="0"/>
          </a:p>
        </p:txBody>
      </p:sp>
    </p:spTree>
    <p:extLst>
      <p:ext uri="{BB962C8B-B14F-4D97-AF65-F5344CB8AC3E}">
        <p14:creationId xmlns:p14="http://schemas.microsoft.com/office/powerpoint/2010/main" val="137721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8206" y="0"/>
            <a:ext cx="11524552" cy="1139085"/>
          </a:xfrm>
        </p:spPr>
        <p:txBody>
          <a:bodyPr/>
          <a:lstStyle/>
          <a:p>
            <a:r>
              <a:rPr lang="en-GB" sz="3200" dirty="0"/>
              <a:t>Introducing the most crucial elements of the European and Hungarian legal-regulatory framework of </a:t>
            </a:r>
            <a:r>
              <a:rPr lang="en-GB" sz="3200" dirty="0" smtClean="0"/>
              <a:t>aggregators</a:t>
            </a:r>
            <a:r>
              <a:rPr lang="hu-HU" sz="3200" dirty="0" smtClean="0"/>
              <a:t> </a:t>
            </a:r>
            <a:r>
              <a:rPr lang="hu-HU" sz="2800" b="0" dirty="0" smtClean="0"/>
              <a:t>(2)</a:t>
            </a:r>
            <a:endParaRPr lang="en-GB" sz="2800" b="0" dirty="0"/>
          </a:p>
        </p:txBody>
      </p:sp>
      <p:sp>
        <p:nvSpPr>
          <p:cNvPr id="3" name="Tartalom helye 2"/>
          <p:cNvSpPr>
            <a:spLocks noGrp="1"/>
          </p:cNvSpPr>
          <p:nvPr>
            <p:ph idx="1"/>
          </p:nvPr>
        </p:nvSpPr>
        <p:spPr>
          <a:xfrm>
            <a:off x="501445" y="1248178"/>
            <a:ext cx="11318074" cy="5477085"/>
          </a:xfrm>
        </p:spPr>
        <p:txBody>
          <a:bodyPr/>
          <a:lstStyle/>
          <a:p>
            <a:pPr marL="0" indent="0">
              <a:buNone/>
            </a:pPr>
            <a:r>
              <a:rPr lang="en-US" sz="2200" dirty="0" smtClean="0"/>
              <a:t>4.</a:t>
            </a:r>
            <a:r>
              <a:rPr lang="en-US" sz="2200" dirty="0"/>
              <a:t> </a:t>
            </a:r>
            <a:r>
              <a:rPr lang="hu-HU" sz="2200" dirty="0" smtClean="0"/>
              <a:t>”</a:t>
            </a:r>
            <a:r>
              <a:rPr lang="en-US" sz="2200" dirty="0" smtClean="0"/>
              <a:t>Member </a:t>
            </a:r>
            <a:r>
              <a:rPr lang="en-US" sz="2200" dirty="0"/>
              <a:t>States </a:t>
            </a:r>
            <a:r>
              <a:rPr lang="en-US" sz="2200" b="1" u="sng" dirty="0">
                <a:solidFill>
                  <a:schemeClr val="accent6"/>
                </a:solidFill>
              </a:rPr>
              <a:t>may require </a:t>
            </a:r>
            <a:r>
              <a:rPr lang="en-US" sz="2200" dirty="0"/>
              <a:t>electricity undertakings or participating final customers </a:t>
            </a:r>
            <a:r>
              <a:rPr lang="en-US" sz="2200" u="sng" dirty="0"/>
              <a:t>to pay financial compensation</a:t>
            </a:r>
            <a:r>
              <a:rPr lang="en-US" sz="2200" dirty="0"/>
              <a:t> </a:t>
            </a:r>
            <a:r>
              <a:rPr lang="en-US" sz="2200" u="sng" dirty="0"/>
              <a:t>to other market participants </a:t>
            </a:r>
            <a:r>
              <a:rPr lang="en-US" sz="2200" dirty="0"/>
              <a:t>or to the market participants' balance responsible parties, if those market participants or balance responsible parties </a:t>
            </a:r>
            <a:r>
              <a:rPr lang="en-US" sz="2200" b="1" dirty="0"/>
              <a:t>are directly affected by demand response </a:t>
            </a:r>
            <a:r>
              <a:rPr lang="en-US" sz="2200" b="1" dirty="0" smtClean="0"/>
              <a:t>activation</a:t>
            </a:r>
            <a:r>
              <a:rPr lang="hu-HU" sz="2200" b="1" dirty="0" smtClean="0"/>
              <a:t>.</a:t>
            </a:r>
            <a:r>
              <a:rPr lang="hu-HU" sz="2200" dirty="0" smtClean="0"/>
              <a:t> </a:t>
            </a:r>
            <a:r>
              <a:rPr lang="en-US" sz="2200" dirty="0"/>
              <a:t>Such </a:t>
            </a:r>
            <a:r>
              <a:rPr lang="en-US" sz="2200" u="sng" dirty="0">
                <a:solidFill>
                  <a:srgbClr val="FF0000"/>
                </a:solidFill>
              </a:rPr>
              <a:t>financial compensation shall </a:t>
            </a:r>
            <a:r>
              <a:rPr lang="en-US" sz="2200" b="1" u="sng" dirty="0">
                <a:solidFill>
                  <a:srgbClr val="FF0000"/>
                </a:solidFill>
              </a:rPr>
              <a:t>not create a barrier</a:t>
            </a:r>
            <a:r>
              <a:rPr lang="en-US" sz="2200" b="1" dirty="0">
                <a:solidFill>
                  <a:srgbClr val="FF0000"/>
                </a:solidFill>
              </a:rPr>
              <a:t> </a:t>
            </a:r>
            <a:r>
              <a:rPr lang="en-US" sz="2200" u="sng" dirty="0"/>
              <a:t>to market entry</a:t>
            </a:r>
            <a:r>
              <a:rPr lang="en-US" sz="2200" dirty="0"/>
              <a:t> </a:t>
            </a:r>
            <a:r>
              <a:rPr lang="en-US" sz="2200" u="sng" dirty="0"/>
              <a:t>for</a:t>
            </a:r>
            <a:r>
              <a:rPr lang="en-US" sz="2200" dirty="0"/>
              <a:t> </a:t>
            </a:r>
            <a:r>
              <a:rPr lang="en-US" sz="2200" u="sng" dirty="0"/>
              <a:t>market participants engaged in </a:t>
            </a:r>
            <a:r>
              <a:rPr lang="en-US" sz="2200" b="1" u="sng" dirty="0"/>
              <a:t>aggregation</a:t>
            </a:r>
            <a:r>
              <a:rPr lang="en-US" sz="2200" u="sng" dirty="0"/>
              <a:t> </a:t>
            </a:r>
            <a:r>
              <a:rPr lang="en-US" sz="2200" dirty="0"/>
              <a:t>or a barrier to flexibility</a:t>
            </a:r>
            <a:r>
              <a:rPr lang="en-US" sz="2200" dirty="0" smtClean="0"/>
              <a:t>.</a:t>
            </a:r>
            <a:r>
              <a:rPr lang="hu-HU" sz="2200" dirty="0" smtClean="0"/>
              <a:t>”</a:t>
            </a:r>
          </a:p>
          <a:p>
            <a:pPr marL="0" indent="0">
              <a:buNone/>
            </a:pPr>
            <a:r>
              <a:rPr lang="hu-HU" sz="2200" dirty="0" smtClean="0"/>
              <a:t>„….</a:t>
            </a:r>
            <a:r>
              <a:rPr lang="en-US" sz="2200" dirty="0"/>
              <a:t> the financial compensation shall be </a:t>
            </a:r>
            <a:r>
              <a:rPr lang="en-US" sz="2200" b="1" dirty="0">
                <a:solidFill>
                  <a:srgbClr val="FF0000"/>
                </a:solidFill>
              </a:rPr>
              <a:t>strictly limited </a:t>
            </a:r>
            <a:r>
              <a:rPr lang="en-US" sz="2200" dirty="0"/>
              <a:t>to </a:t>
            </a:r>
            <a:r>
              <a:rPr lang="en-US" sz="2200" u="sng" dirty="0">
                <a:solidFill>
                  <a:srgbClr val="FF0000"/>
                </a:solidFill>
              </a:rPr>
              <a:t>covering</a:t>
            </a:r>
            <a:r>
              <a:rPr lang="en-US" sz="2200" u="sng" dirty="0"/>
              <a:t> the resulting </a:t>
            </a:r>
            <a:r>
              <a:rPr lang="en-US" sz="2200" u="sng" dirty="0">
                <a:solidFill>
                  <a:srgbClr val="FF0000"/>
                </a:solidFill>
              </a:rPr>
              <a:t>costs</a:t>
            </a:r>
            <a:r>
              <a:rPr lang="en-US" sz="2200" u="sng" dirty="0"/>
              <a:t> incurred by the suppliers</a:t>
            </a:r>
            <a:r>
              <a:rPr lang="en-US" sz="2200" dirty="0"/>
              <a:t> of participating customers or the suppliers' balance responsible parties </a:t>
            </a:r>
            <a:r>
              <a:rPr lang="en-US" sz="2200" u="sng" dirty="0">
                <a:solidFill>
                  <a:srgbClr val="FF0000"/>
                </a:solidFill>
              </a:rPr>
              <a:t>during the activation </a:t>
            </a:r>
            <a:r>
              <a:rPr lang="en-US" sz="2200" u="sng" dirty="0"/>
              <a:t>of demand </a:t>
            </a:r>
            <a:r>
              <a:rPr lang="en-US" sz="2200" u="sng" dirty="0" smtClean="0"/>
              <a:t>response</a:t>
            </a:r>
            <a:r>
              <a:rPr lang="hu-HU" sz="2200" u="sng" dirty="0" smtClean="0"/>
              <a:t>.”</a:t>
            </a:r>
          </a:p>
          <a:p>
            <a:pPr marL="0" indent="0">
              <a:buNone/>
            </a:pPr>
            <a:r>
              <a:rPr lang="hu-HU" sz="2200" dirty="0"/>
              <a:t>„….</a:t>
            </a:r>
            <a:r>
              <a:rPr lang="en-US" sz="2200" dirty="0"/>
              <a:t> </a:t>
            </a:r>
            <a:r>
              <a:rPr lang="en-US" sz="2200" u="sng" dirty="0"/>
              <a:t>calculating compensation</a:t>
            </a:r>
            <a:r>
              <a:rPr lang="en-US" sz="2200" dirty="0"/>
              <a:t> may </a:t>
            </a:r>
            <a:r>
              <a:rPr lang="en-US" sz="2200" u="sng" dirty="0"/>
              <a:t>take account of the benefits brought </a:t>
            </a:r>
            <a:r>
              <a:rPr lang="en-US" sz="2200" dirty="0"/>
              <a:t>about </a:t>
            </a:r>
            <a:r>
              <a:rPr lang="en-US" sz="2200" u="sng" dirty="0"/>
              <a:t>by the independent aggregators to other market </a:t>
            </a:r>
            <a:r>
              <a:rPr lang="en-US" sz="2200" u="sng" dirty="0" smtClean="0"/>
              <a:t>participants</a:t>
            </a:r>
            <a:r>
              <a:rPr lang="hu-HU" sz="2200" u="sng" dirty="0" smtClean="0"/>
              <a:t>…..</a:t>
            </a:r>
            <a:r>
              <a:rPr lang="en-US" dirty="0"/>
              <a:t> </a:t>
            </a:r>
            <a:r>
              <a:rPr lang="en-US" sz="2200" dirty="0"/>
              <a:t>calculation method shall be subject to </a:t>
            </a:r>
            <a:r>
              <a:rPr lang="en-US" sz="2200" u="sng" dirty="0"/>
              <a:t>approval by the regulatory </a:t>
            </a:r>
            <a:r>
              <a:rPr lang="en-US" sz="2200" u="sng" dirty="0" smtClean="0"/>
              <a:t>authority</a:t>
            </a:r>
            <a:r>
              <a:rPr lang="hu-HU" sz="2200" u="sng" dirty="0" smtClean="0"/>
              <a:t>….”</a:t>
            </a:r>
            <a:endParaRPr lang="hu-HU" sz="2200" u="sng" dirty="0"/>
          </a:p>
          <a:p>
            <a:pPr marL="0" indent="0">
              <a:buNone/>
            </a:pPr>
            <a:r>
              <a:rPr lang="en-GB" sz="2200" b="1" i="1" u="sng" dirty="0" smtClean="0">
                <a:solidFill>
                  <a:schemeClr val="accent6"/>
                </a:solidFill>
              </a:rPr>
              <a:t>Financial compensation in Hungary</a:t>
            </a:r>
            <a:r>
              <a:rPr lang="en-GB" sz="2200" i="1" u="sng" dirty="0" smtClean="0">
                <a:solidFill>
                  <a:schemeClr val="accent6"/>
                </a:solidFill>
              </a:rPr>
              <a:t>:</a:t>
            </a:r>
            <a:r>
              <a:rPr lang="en-GB" sz="2200" i="1" dirty="0" smtClean="0">
                <a:solidFill>
                  <a:schemeClr val="accent6"/>
                </a:solidFill>
              </a:rPr>
              <a:t> The Act </a:t>
            </a:r>
            <a:r>
              <a:rPr lang="en-GB" sz="2200" i="1" u="sng" dirty="0" smtClean="0">
                <a:solidFill>
                  <a:schemeClr val="accent6"/>
                </a:solidFill>
              </a:rPr>
              <a:t>does not require such compensation</a:t>
            </a:r>
            <a:r>
              <a:rPr lang="hu-HU" sz="2200" i="1" dirty="0" smtClean="0">
                <a:solidFill>
                  <a:schemeClr val="accent6"/>
                </a:solidFill>
              </a:rPr>
              <a:t> </a:t>
            </a:r>
            <a:r>
              <a:rPr lang="en-GB" sz="2000" i="1" dirty="0" smtClean="0"/>
              <a:t>(due to the relative small number of active aggregators and the lack of method calculating the identified cost occurred at effected suppliers and the benefit brought by the aggregators)</a:t>
            </a:r>
            <a:endParaRPr lang="en-GB" sz="2000" i="1" dirty="0"/>
          </a:p>
        </p:txBody>
      </p:sp>
    </p:spTree>
    <p:extLst>
      <p:ext uri="{BB962C8B-B14F-4D97-AF65-F5344CB8AC3E}">
        <p14:creationId xmlns:p14="http://schemas.microsoft.com/office/powerpoint/2010/main" val="2801181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13</a:t>
            </a:fld>
            <a:endParaRPr lang="en-US"/>
          </a:p>
        </p:txBody>
      </p:sp>
      <p:pic>
        <p:nvPicPr>
          <p:cNvPr id="6" name="Picture 5">
            <a:extLst>
              <a:ext uri="{FF2B5EF4-FFF2-40B4-BE49-F238E27FC236}">
                <a16:creationId xmlns:a16="http://schemas.microsoft.com/office/drawing/2014/main" id="{F1C6A144-9DFF-431D-A97D-16665F74D9C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4000"/>
                    </a14:imgEffect>
                  </a14:imgLayer>
                </a14:imgProps>
              </a:ext>
            </a:extLst>
          </a:blip>
          <a:srcRect l="31855" t="28053" r="29898" b="18980"/>
          <a:stretch/>
        </p:blipFill>
        <p:spPr>
          <a:xfrm>
            <a:off x="2999656" y="930208"/>
            <a:ext cx="7427454" cy="5785806"/>
          </a:xfrm>
          <a:prstGeom prst="rect">
            <a:avLst/>
          </a:prstGeom>
        </p:spPr>
      </p:pic>
      <p:sp>
        <p:nvSpPr>
          <p:cNvPr id="7" name="Text Placeholder 1">
            <a:extLst>
              <a:ext uri="{FF2B5EF4-FFF2-40B4-BE49-F238E27FC236}">
                <a16:creationId xmlns:a16="http://schemas.microsoft.com/office/drawing/2014/main" id="{28C6E56F-2D4E-46C8-9B84-AFB500FFE8A7}"/>
              </a:ext>
            </a:extLst>
          </p:cNvPr>
          <p:cNvSpPr txBox="1">
            <a:spLocks/>
          </p:cNvSpPr>
          <p:nvPr/>
        </p:nvSpPr>
        <p:spPr>
          <a:xfrm>
            <a:off x="634181" y="6132084"/>
            <a:ext cx="8335448" cy="273826"/>
          </a:xfrm>
          <a:prstGeom prst="rect">
            <a:avLst/>
          </a:prstGeom>
        </p:spPr>
        <p:txBody>
          <a:bodyPr wrap="square" lIns="80678" tIns="40339" rIns="80678" bIns="40339">
            <a:spAutoFit/>
          </a:bodyPr>
          <a:lstStyle>
            <a:lvl1pPr indent="0" defTabSz="914319">
              <a:lnSpc>
                <a:spcPts val="1454"/>
              </a:lnSpc>
              <a:spcBef>
                <a:spcPts val="0"/>
              </a:spcBef>
              <a:buFont typeface="Arial" panose="020B0604020202020204" pitchFamily="34" charset="0"/>
              <a:buNone/>
              <a:defRPr sz="1100" spc="0" baseline="0">
                <a:solidFill>
                  <a:srgbClr val="6A6A6A"/>
                </a:solidFill>
                <a:latin typeface="Arial" panose="020B0604020202020204" pitchFamily="34" charset="0"/>
                <a:cs typeface="Arial" panose="020B0604020202020204" pitchFamily="34" charset="0"/>
              </a:defRPr>
            </a:lvl1pPr>
            <a:lvl2pPr marL="685739" indent="-228579" defTabSz="914319">
              <a:lnSpc>
                <a:spcPct val="90000"/>
              </a:lnSpc>
              <a:spcBef>
                <a:spcPts val="500"/>
              </a:spcBef>
              <a:buFont typeface="Arial" panose="020B0604020202020204" pitchFamily="34" charset="0"/>
              <a:buChar char="•"/>
              <a:defRPr sz="2400"/>
            </a:lvl2pPr>
            <a:lvl3pPr marL="1142898" indent="-228579" defTabSz="914319">
              <a:lnSpc>
                <a:spcPct val="90000"/>
              </a:lnSpc>
              <a:spcBef>
                <a:spcPts val="500"/>
              </a:spcBef>
              <a:buFont typeface="Arial" panose="020B0604020202020204" pitchFamily="34" charset="0"/>
              <a:buChar char="•"/>
              <a:defRPr sz="2000"/>
            </a:lvl3pPr>
            <a:lvl4pPr marL="1600057" indent="-228579" defTabSz="914319">
              <a:lnSpc>
                <a:spcPct val="90000"/>
              </a:lnSpc>
              <a:spcBef>
                <a:spcPts val="500"/>
              </a:spcBef>
              <a:buFont typeface="Arial" panose="020B0604020202020204" pitchFamily="34" charset="0"/>
              <a:buChar char="•"/>
            </a:lvl4pPr>
            <a:lvl5pPr marL="2057216" indent="-228579" defTabSz="914319">
              <a:lnSpc>
                <a:spcPct val="90000"/>
              </a:lnSpc>
              <a:spcBef>
                <a:spcPts val="500"/>
              </a:spcBef>
              <a:buFont typeface="Arial" panose="020B0604020202020204" pitchFamily="34" charset="0"/>
              <a:buChar char="•"/>
            </a:lvl5pPr>
            <a:lvl6pPr marL="2514375" indent="-228579" defTabSz="914319">
              <a:lnSpc>
                <a:spcPct val="90000"/>
              </a:lnSpc>
              <a:spcBef>
                <a:spcPts val="500"/>
              </a:spcBef>
              <a:buFont typeface="Arial" panose="020B0604020202020204" pitchFamily="34" charset="0"/>
              <a:buChar char="•"/>
            </a:lvl6pPr>
            <a:lvl7pPr marL="2971534" indent="-228579" defTabSz="914319">
              <a:lnSpc>
                <a:spcPct val="90000"/>
              </a:lnSpc>
              <a:spcBef>
                <a:spcPts val="500"/>
              </a:spcBef>
              <a:buFont typeface="Arial" panose="020B0604020202020204" pitchFamily="34" charset="0"/>
              <a:buChar char="•"/>
            </a:lvl7pPr>
            <a:lvl8pPr marL="3428694" indent="-228579" defTabSz="914319">
              <a:lnSpc>
                <a:spcPct val="90000"/>
              </a:lnSpc>
              <a:spcBef>
                <a:spcPts val="500"/>
              </a:spcBef>
              <a:buFont typeface="Arial" panose="020B0604020202020204" pitchFamily="34" charset="0"/>
              <a:buChar char="•"/>
            </a:lvl8pPr>
            <a:lvl9pPr marL="3885852" indent="-228579" defTabSz="914319">
              <a:lnSpc>
                <a:spcPct val="90000"/>
              </a:lnSpc>
              <a:spcBef>
                <a:spcPts val="500"/>
              </a:spcBef>
              <a:buFont typeface="Arial" panose="020B0604020202020204" pitchFamily="34" charset="0"/>
              <a:buChar char="•"/>
            </a:lvl9pPr>
          </a:lstStyle>
          <a:p>
            <a:r>
              <a:rPr lang="en-US" sz="1600" u="sng" dirty="0">
                <a:solidFill>
                  <a:schemeClr val="tx1"/>
                </a:solidFill>
              </a:rPr>
              <a:t>Source</a:t>
            </a:r>
            <a:r>
              <a:rPr lang="en-US" sz="1600" dirty="0">
                <a:solidFill>
                  <a:schemeClr val="tx1"/>
                </a:solidFill>
              </a:rPr>
              <a:t>: Smart Energy Demand Coalition (SEDC), </a:t>
            </a:r>
            <a:r>
              <a:rPr lang="en-US" sz="1600" b="1" dirty="0">
                <a:solidFill>
                  <a:srgbClr val="C00000"/>
                </a:solidFill>
              </a:rPr>
              <a:t>201</a:t>
            </a:r>
            <a:r>
              <a:rPr lang="hu-HU" sz="1600" b="1" dirty="0">
                <a:solidFill>
                  <a:srgbClr val="C00000"/>
                </a:solidFill>
              </a:rPr>
              <a:t>7</a:t>
            </a:r>
            <a:endParaRPr lang="en-US" sz="1600" b="1" dirty="0">
              <a:solidFill>
                <a:srgbClr val="C00000"/>
              </a:solidFill>
            </a:endParaRPr>
          </a:p>
        </p:txBody>
      </p:sp>
      <p:sp>
        <p:nvSpPr>
          <p:cNvPr id="8" name="TextBox 7">
            <a:extLst>
              <a:ext uri="{FF2B5EF4-FFF2-40B4-BE49-F238E27FC236}">
                <a16:creationId xmlns:a16="http://schemas.microsoft.com/office/drawing/2014/main" id="{7554BEE7-88C7-48CC-8D69-7DB28F33809C}"/>
              </a:ext>
            </a:extLst>
          </p:cNvPr>
          <p:cNvSpPr txBox="1"/>
          <p:nvPr/>
        </p:nvSpPr>
        <p:spPr>
          <a:xfrm>
            <a:off x="1033002" y="3199795"/>
            <a:ext cx="2631999" cy="1969770"/>
          </a:xfrm>
          <a:prstGeom prst="rect">
            <a:avLst/>
          </a:prstGeom>
        </p:spPr>
        <p:txBody>
          <a:bodyPr wrap="square" lIns="0" tIns="0" rIns="0" bIns="0" rtlCol="0">
            <a:spAutoFit/>
          </a:bodyPr>
          <a:lstStyle/>
          <a:p>
            <a:r>
              <a:rPr lang="en-US" sz="3200" b="1" kern="4000" spc="-64" dirty="0">
                <a:solidFill>
                  <a:srgbClr val="083050"/>
                </a:solidFill>
                <a:latin typeface="Arial" panose="020B0604020202020204" pitchFamily="34" charset="0"/>
                <a:cs typeface="Arial" panose="020B0604020202020204" pitchFamily="34" charset="0"/>
              </a:rPr>
              <a:t>Where is DR commercially active in Europe?</a:t>
            </a:r>
          </a:p>
        </p:txBody>
      </p:sp>
      <p:sp>
        <p:nvSpPr>
          <p:cNvPr id="3" name="Szövegdoboz 2">
            <a:extLst>
              <a:ext uri="{FF2B5EF4-FFF2-40B4-BE49-F238E27FC236}">
                <a16:creationId xmlns:a16="http://schemas.microsoft.com/office/drawing/2014/main" id="{508F8871-257C-4FD0-B3F1-2B93430194A4}"/>
              </a:ext>
            </a:extLst>
          </p:cNvPr>
          <p:cNvSpPr txBox="1"/>
          <p:nvPr/>
        </p:nvSpPr>
        <p:spPr>
          <a:xfrm>
            <a:off x="634181" y="117236"/>
            <a:ext cx="10884309" cy="1754326"/>
          </a:xfrm>
          <a:prstGeom prst="rect">
            <a:avLst/>
          </a:prstGeom>
          <a:noFill/>
        </p:spPr>
        <p:txBody>
          <a:bodyPr wrap="square" rtlCol="0">
            <a:spAutoFit/>
          </a:bodyPr>
          <a:lstStyle/>
          <a:p>
            <a:r>
              <a:rPr lang="en-GB" sz="3600" b="1" dirty="0" smtClean="0">
                <a:latin typeface="Segoe UI" panose="020B0502040204020203" pitchFamily="34" charset="0"/>
                <a:ea typeface="+mj-ea"/>
                <a:cs typeface="Segoe UI" panose="020B0502040204020203" pitchFamily="34" charset="0"/>
              </a:rPr>
              <a:t>There were rooms for development in Demand Response in Europe</a:t>
            </a:r>
            <a:r>
              <a:rPr lang="hu-HU" sz="3600" b="1" dirty="0" smtClean="0">
                <a:latin typeface="Segoe UI" panose="020B0502040204020203" pitchFamily="34" charset="0"/>
                <a:ea typeface="+mj-ea"/>
                <a:cs typeface="Segoe UI" panose="020B0502040204020203" pitchFamily="34" charset="0"/>
              </a:rPr>
              <a:t> in 2017</a:t>
            </a:r>
          </a:p>
          <a:p>
            <a:endParaRPr lang="en-GB" sz="3600" b="1" dirty="0">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1235593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0"/>
            <a:ext cx="11084558" cy="1139085"/>
          </a:xfrm>
        </p:spPr>
        <p:txBody>
          <a:bodyPr/>
          <a:lstStyle/>
          <a:p>
            <a:r>
              <a:rPr lang="en-GB" dirty="0"/>
              <a:t>General experience of the aggregators (market entry, operation) in the </a:t>
            </a:r>
            <a:r>
              <a:rPr lang="en-GB" dirty="0" smtClean="0"/>
              <a:t>EU</a:t>
            </a:r>
            <a:endParaRPr lang="en-GB" dirty="0"/>
          </a:p>
        </p:txBody>
      </p:sp>
      <p:sp>
        <p:nvSpPr>
          <p:cNvPr id="3" name="Tartalom helye 2"/>
          <p:cNvSpPr>
            <a:spLocks noGrp="1"/>
          </p:cNvSpPr>
          <p:nvPr>
            <p:ph idx="1"/>
          </p:nvPr>
        </p:nvSpPr>
        <p:spPr>
          <a:xfrm>
            <a:off x="577516" y="1380915"/>
            <a:ext cx="4732419" cy="5100096"/>
          </a:xfrm>
        </p:spPr>
        <p:txBody>
          <a:bodyPr/>
          <a:lstStyle/>
          <a:p>
            <a:pPr marL="0" indent="0">
              <a:buNone/>
            </a:pPr>
            <a:r>
              <a:rPr lang="hu-HU" sz="2400" b="1" dirty="0" smtClean="0"/>
              <a:t>„</a:t>
            </a:r>
            <a:r>
              <a:rPr lang="en-US" sz="2400" b="1" dirty="0" smtClean="0"/>
              <a:t>Explicit </a:t>
            </a:r>
            <a:r>
              <a:rPr lang="en-US" sz="2400" b="1" dirty="0"/>
              <a:t>Demand Response for small end-users and independent </a:t>
            </a:r>
            <a:r>
              <a:rPr lang="en-US" sz="2400" b="1" dirty="0" smtClean="0"/>
              <a:t>aggregators</a:t>
            </a:r>
            <a:r>
              <a:rPr lang="hu-HU" sz="2400" b="1" dirty="0" smtClean="0"/>
              <a:t>” - </a:t>
            </a:r>
            <a:r>
              <a:rPr lang="en-US" sz="2400" b="1" i="1" dirty="0" smtClean="0"/>
              <a:t>Status</a:t>
            </a:r>
            <a:r>
              <a:rPr lang="en-US" sz="2400" b="1" i="1" dirty="0"/>
              <a:t>, context, enablers and barriers </a:t>
            </a:r>
            <a:endParaRPr lang="hu-HU" sz="2400" b="1" i="1" dirty="0" smtClean="0"/>
          </a:p>
          <a:p>
            <a:pPr marL="0" indent="0">
              <a:buNone/>
            </a:pPr>
            <a:r>
              <a:rPr lang="en-US" sz="2000" dirty="0"/>
              <a:t>This publication is a Science for Policy report by the Joint Research Centre (JRC), the European Commission’s science and knowledge service. </a:t>
            </a:r>
            <a:endParaRPr lang="hu-HU" sz="2000" b="1" i="1" dirty="0"/>
          </a:p>
          <a:p>
            <a:pPr marL="0" indent="0">
              <a:buNone/>
            </a:pPr>
            <a:r>
              <a:rPr lang="en-US" sz="2400" b="1" dirty="0" smtClean="0"/>
              <a:t>Figure </a:t>
            </a:r>
            <a:r>
              <a:rPr lang="en-US" sz="2400" b="1" dirty="0"/>
              <a:t>2. </a:t>
            </a:r>
            <a:r>
              <a:rPr lang="en-US" sz="2400" dirty="0"/>
              <a:t>Status of explicit Demand Response and Independent </a:t>
            </a:r>
            <a:r>
              <a:rPr lang="en-US" sz="2400" dirty="0" smtClean="0"/>
              <a:t>Aggregators</a:t>
            </a:r>
            <a:r>
              <a:rPr lang="hu-HU" sz="2400" dirty="0" smtClean="0"/>
              <a:t> (IA)</a:t>
            </a:r>
            <a:r>
              <a:rPr lang="en-US" sz="2400" dirty="0" smtClean="0"/>
              <a:t> </a:t>
            </a:r>
            <a:r>
              <a:rPr lang="en-US" sz="2400" dirty="0"/>
              <a:t>across the EU Member States in 2021 </a:t>
            </a:r>
            <a:r>
              <a:rPr lang="en-US" sz="2400" b="1" dirty="0" smtClean="0"/>
              <a:t> </a:t>
            </a:r>
            <a:endParaRPr lang="en-US" sz="2400" dirty="0"/>
          </a:p>
        </p:txBody>
      </p:sp>
      <p:pic>
        <p:nvPicPr>
          <p:cNvPr id="8" name="Kép 7"/>
          <p:cNvPicPr>
            <a:picLocks noChangeAspect="1"/>
          </p:cNvPicPr>
          <p:nvPr/>
        </p:nvPicPr>
        <p:blipFill>
          <a:blip r:embed="rId2"/>
          <a:stretch>
            <a:fillRect/>
          </a:stretch>
        </p:blipFill>
        <p:spPr>
          <a:xfrm>
            <a:off x="5309936" y="1139085"/>
            <a:ext cx="5518484" cy="5586976"/>
          </a:xfrm>
          <a:prstGeom prst="rect">
            <a:avLst/>
          </a:prstGeom>
        </p:spPr>
      </p:pic>
    </p:spTree>
    <p:extLst>
      <p:ext uri="{BB962C8B-B14F-4D97-AF65-F5344CB8AC3E}">
        <p14:creationId xmlns:p14="http://schemas.microsoft.com/office/powerpoint/2010/main" val="360585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7305" y="0"/>
            <a:ext cx="11550316" cy="1139085"/>
          </a:xfrm>
        </p:spPr>
        <p:txBody>
          <a:bodyPr/>
          <a:lstStyle/>
          <a:p>
            <a:r>
              <a:rPr lang="hu-HU" sz="3200" dirty="0"/>
              <a:t>„</a:t>
            </a:r>
            <a:r>
              <a:rPr lang="en-US" sz="3200" dirty="0"/>
              <a:t>Explicit Demand Response for small end-users and independent aggregators</a:t>
            </a:r>
            <a:r>
              <a:rPr lang="hu-HU" sz="3200" dirty="0" smtClean="0"/>
              <a:t>” </a:t>
            </a:r>
            <a:r>
              <a:rPr lang="en-US" sz="2800" i="1" dirty="0"/>
              <a:t>Status, context, enablers and </a:t>
            </a:r>
            <a:r>
              <a:rPr lang="en-US" sz="2800" i="1" dirty="0" smtClean="0"/>
              <a:t>barriers</a:t>
            </a:r>
            <a:r>
              <a:rPr lang="hu-HU" sz="2800" i="1" dirty="0" smtClean="0"/>
              <a:t> -  </a:t>
            </a:r>
            <a:r>
              <a:rPr lang="en-GB" sz="3000" i="1" dirty="0" smtClean="0"/>
              <a:t>Conclusion of JRC Report</a:t>
            </a:r>
            <a:endParaRPr lang="en-GB" sz="3000" dirty="0"/>
          </a:p>
        </p:txBody>
      </p:sp>
      <p:sp>
        <p:nvSpPr>
          <p:cNvPr id="3" name="Tartalom helye 2"/>
          <p:cNvSpPr>
            <a:spLocks noGrp="1"/>
          </p:cNvSpPr>
          <p:nvPr>
            <p:ph idx="1"/>
          </p:nvPr>
        </p:nvSpPr>
        <p:spPr/>
        <p:txBody>
          <a:bodyPr/>
          <a:lstStyle/>
          <a:p>
            <a:pPr marL="0" indent="0">
              <a:buNone/>
            </a:pPr>
            <a:r>
              <a:rPr lang="en-US" sz="2200" dirty="0"/>
              <a:t>Through a survey, expert interviews and desk research, </a:t>
            </a:r>
            <a:r>
              <a:rPr lang="en-US" sz="2200" u="sng" dirty="0"/>
              <a:t>this report has found </a:t>
            </a:r>
            <a:r>
              <a:rPr lang="en-US" sz="2200" dirty="0"/>
              <a:t>that as the </a:t>
            </a:r>
            <a:r>
              <a:rPr lang="en-US" sz="2200" u="sng" dirty="0"/>
              <a:t>transposition of Article 17 into national law is ongoing</a:t>
            </a:r>
            <a:r>
              <a:rPr lang="en-US" sz="2200" dirty="0"/>
              <a:t>, most of the EU Member States already enable participation in explicit Demand Response, but not necessarily through an independent aggregator. The main findings indicate that </a:t>
            </a:r>
            <a:r>
              <a:rPr lang="en-US" sz="2200" u="sng" dirty="0"/>
              <a:t>the status of explicit DR has improved, but not equally across the MS, and especially not with regard to small end-users</a:t>
            </a:r>
            <a:r>
              <a:rPr lang="en-US" sz="2200" dirty="0"/>
              <a:t>. The possibility to aggregate and access the markets through </a:t>
            </a:r>
            <a:r>
              <a:rPr lang="en-US" sz="2200" i="1" dirty="0"/>
              <a:t>independent </a:t>
            </a:r>
            <a:r>
              <a:rPr lang="en-US" sz="2200" dirty="0"/>
              <a:t>aggregators depends on well-enabled participation in explicit DR. </a:t>
            </a:r>
          </a:p>
          <a:p>
            <a:pPr marL="0" indent="0">
              <a:buNone/>
            </a:pPr>
            <a:r>
              <a:rPr lang="en-US" sz="2200" dirty="0"/>
              <a:t>Apart from strong participation in explicit DR, </a:t>
            </a:r>
            <a:r>
              <a:rPr lang="en-US" sz="2200" u="sng" dirty="0">
                <a:solidFill>
                  <a:srgbClr val="0070C0"/>
                </a:solidFill>
              </a:rPr>
              <a:t>independent aggregators require further enablers in the form of an appropriate regulatory framework (secondary legislation), a functional market (fair and transparent compensation mechanisms), technical preconditions (advanced roll-out of smart meters) and a convincing business case (strong participation of end-users in DR and/or permission for value stacking). Barriers from additional categories (e.g., data privacy concerns) still need to be addressed appropriately</a:t>
            </a:r>
            <a:r>
              <a:rPr lang="en-US" sz="2200" dirty="0"/>
              <a:t>. </a:t>
            </a:r>
            <a:endParaRPr lang="en-GB" sz="2200" dirty="0"/>
          </a:p>
        </p:txBody>
      </p:sp>
    </p:spTree>
    <p:extLst>
      <p:ext uri="{BB962C8B-B14F-4D97-AF65-F5344CB8AC3E}">
        <p14:creationId xmlns:p14="http://schemas.microsoft.com/office/powerpoint/2010/main" val="77575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2926" y="244213"/>
            <a:ext cx="11839073" cy="894872"/>
          </a:xfrm>
        </p:spPr>
        <p:txBody>
          <a:bodyPr/>
          <a:lstStyle/>
          <a:p>
            <a:r>
              <a:rPr lang="en-US" sz="3200" dirty="0"/>
              <a:t>Demand-side flexibility in the EU: Quantification of benefits in </a:t>
            </a:r>
            <a:r>
              <a:rPr lang="en-US" sz="3200" dirty="0" smtClean="0"/>
              <a:t>2030</a:t>
            </a:r>
            <a:r>
              <a:rPr lang="en-US" dirty="0" smtClean="0"/>
              <a:t> </a:t>
            </a:r>
            <a:r>
              <a:rPr lang="en-US" sz="2800" b="0" dirty="0"/>
              <a:t>September </a:t>
            </a:r>
            <a:r>
              <a:rPr lang="en-US" sz="2800" b="0" dirty="0" smtClean="0"/>
              <a:t>2022</a:t>
            </a:r>
            <a:r>
              <a:rPr lang="hu-HU" sz="2800" b="0" dirty="0" smtClean="0"/>
              <a:t> (</a:t>
            </a:r>
            <a:r>
              <a:rPr lang="hu-HU" sz="2800" b="0" dirty="0" err="1" smtClean="0"/>
              <a:t>SmartEn</a:t>
            </a:r>
            <a:r>
              <a:rPr lang="hu-HU" sz="2800" b="0" dirty="0" smtClean="0"/>
              <a:t>, DNV): </a:t>
            </a:r>
            <a:r>
              <a:rPr lang="en-GB" sz="2800" u="sng" dirty="0" smtClean="0"/>
              <a:t>Some Conclusions</a:t>
            </a:r>
            <a:r>
              <a:rPr lang="hu-HU" sz="2800" u="sng" dirty="0" smtClean="0"/>
              <a:t> </a:t>
            </a:r>
            <a:r>
              <a:rPr lang="hu-HU" sz="2400" b="0" dirty="0" smtClean="0"/>
              <a:t>(1)</a:t>
            </a:r>
            <a:endParaRPr lang="en-GB" sz="2800" u="sng" dirty="0"/>
          </a:p>
        </p:txBody>
      </p:sp>
      <p:sp>
        <p:nvSpPr>
          <p:cNvPr id="5" name="Tartalom helye 4"/>
          <p:cNvSpPr>
            <a:spLocks noGrp="1"/>
          </p:cNvSpPr>
          <p:nvPr>
            <p:ph idx="1"/>
          </p:nvPr>
        </p:nvSpPr>
        <p:spPr>
          <a:xfrm>
            <a:off x="529389" y="1316746"/>
            <a:ext cx="11393369" cy="4757622"/>
          </a:xfrm>
        </p:spPr>
        <p:txBody>
          <a:bodyPr/>
          <a:lstStyle/>
          <a:p>
            <a:pPr marL="0" indent="0">
              <a:buNone/>
            </a:pPr>
            <a:r>
              <a:rPr lang="en-US" sz="2600" dirty="0" smtClean="0"/>
              <a:t>In </a:t>
            </a:r>
            <a:r>
              <a:rPr lang="en-US" sz="2600" dirty="0"/>
              <a:t>the year 2030 the model estimates a total of 164 </a:t>
            </a:r>
            <a:r>
              <a:rPr lang="en-US" sz="2600" dirty="0" smtClean="0"/>
              <a:t>GW</a:t>
            </a:r>
            <a:r>
              <a:rPr lang="hu-HU" sz="2600" dirty="0" smtClean="0"/>
              <a:t> </a:t>
            </a:r>
            <a:r>
              <a:rPr lang="en-US" sz="2600" dirty="0" smtClean="0"/>
              <a:t>upward </a:t>
            </a:r>
            <a:r>
              <a:rPr lang="en-US" sz="2600" dirty="0"/>
              <a:t>flexible </a:t>
            </a:r>
            <a:r>
              <a:rPr lang="en-US" sz="2600" dirty="0" smtClean="0"/>
              <a:t>power</a:t>
            </a:r>
            <a:r>
              <a:rPr lang="hu-HU" sz="2600" dirty="0" smtClean="0"/>
              <a:t> </a:t>
            </a:r>
            <a:r>
              <a:rPr lang="en-US" sz="2600" dirty="0" smtClean="0"/>
              <a:t>and </a:t>
            </a:r>
            <a:r>
              <a:rPr lang="en-US" sz="2600" dirty="0"/>
              <a:t>130 GW of downward </a:t>
            </a:r>
            <a:r>
              <a:rPr lang="en-US" sz="2600" dirty="0" smtClean="0"/>
              <a:t>flexible</a:t>
            </a:r>
            <a:r>
              <a:rPr lang="hu-HU" sz="2600" dirty="0" smtClean="0"/>
              <a:t> </a:t>
            </a:r>
            <a:r>
              <a:rPr lang="en-US" sz="2600" dirty="0" smtClean="0"/>
              <a:t>power. </a:t>
            </a:r>
            <a:r>
              <a:rPr lang="en-US" sz="2600" dirty="0"/>
              <a:t>With an activation of 397 terawatt hours (</a:t>
            </a:r>
            <a:r>
              <a:rPr lang="en-US" sz="2600" dirty="0" err="1"/>
              <a:t>TWh</a:t>
            </a:r>
            <a:r>
              <a:rPr lang="en-US" sz="2600" dirty="0" smtClean="0"/>
              <a:t>)</a:t>
            </a:r>
            <a:r>
              <a:rPr lang="hu-HU" sz="2600" dirty="0" smtClean="0"/>
              <a:t> </a:t>
            </a:r>
            <a:r>
              <a:rPr lang="en-US" sz="2600" dirty="0" smtClean="0"/>
              <a:t>of </a:t>
            </a:r>
            <a:r>
              <a:rPr lang="en-US" sz="2600" dirty="0"/>
              <a:t>upward DSF and 340.5 </a:t>
            </a:r>
            <a:r>
              <a:rPr lang="en-US" sz="2600" dirty="0" err="1"/>
              <a:t>TWh</a:t>
            </a:r>
            <a:r>
              <a:rPr lang="en-US" sz="2600" dirty="0"/>
              <a:t> of downward DSF </a:t>
            </a:r>
            <a:r>
              <a:rPr lang="en-US" sz="2600" dirty="0" smtClean="0"/>
              <a:t>the</a:t>
            </a:r>
            <a:r>
              <a:rPr lang="hu-HU" sz="2600" dirty="0" smtClean="0"/>
              <a:t> </a:t>
            </a:r>
            <a:r>
              <a:rPr lang="en-GB" sz="2600" dirty="0" smtClean="0"/>
              <a:t>following </a:t>
            </a:r>
            <a:r>
              <a:rPr lang="en-GB" sz="2600" dirty="0"/>
              <a:t>results are found:</a:t>
            </a:r>
          </a:p>
          <a:p>
            <a:r>
              <a:rPr lang="en-US" sz="2600" b="1" dirty="0"/>
              <a:t>€4.6 billion (5%) </a:t>
            </a:r>
            <a:r>
              <a:rPr lang="en-US" sz="2600" dirty="0"/>
              <a:t>are saved due to lower costs </a:t>
            </a:r>
            <a:r>
              <a:rPr lang="en-US" sz="2600" dirty="0" smtClean="0"/>
              <a:t>to</a:t>
            </a:r>
            <a:r>
              <a:rPr lang="hu-HU" sz="2600" dirty="0" smtClean="0"/>
              <a:t> </a:t>
            </a:r>
            <a:r>
              <a:rPr lang="en-US" sz="2600" dirty="0" smtClean="0"/>
              <a:t>generate </a:t>
            </a:r>
            <a:r>
              <a:rPr lang="en-US" sz="2600" dirty="0"/>
              <a:t>electricity compared to a scenario without DSF.</a:t>
            </a:r>
          </a:p>
          <a:p>
            <a:r>
              <a:rPr lang="en-US" sz="2600" dirty="0"/>
              <a:t>The power system could serve all demand all </a:t>
            </a:r>
            <a:r>
              <a:rPr lang="en-US" sz="2600" dirty="0" smtClean="0"/>
              <a:t>year</a:t>
            </a:r>
            <a:r>
              <a:rPr lang="hu-HU" sz="2600" dirty="0" smtClean="0"/>
              <a:t> </a:t>
            </a:r>
            <a:r>
              <a:rPr lang="en-US" sz="2600" dirty="0" smtClean="0"/>
              <a:t>long</a:t>
            </a:r>
            <a:r>
              <a:rPr lang="en-US" sz="2600" dirty="0"/>
              <a:t>, saving </a:t>
            </a:r>
            <a:r>
              <a:rPr lang="en-US" sz="2600" b="1" dirty="0"/>
              <a:t>€9 billion </a:t>
            </a:r>
            <a:r>
              <a:rPr lang="en-US" sz="2600" dirty="0"/>
              <a:t>on ‘lost load’ not served by </a:t>
            </a:r>
            <a:r>
              <a:rPr lang="en-US" sz="2600" dirty="0" smtClean="0"/>
              <a:t>the</a:t>
            </a:r>
            <a:r>
              <a:rPr lang="hu-HU" sz="2600" dirty="0" smtClean="0"/>
              <a:t> </a:t>
            </a:r>
            <a:r>
              <a:rPr lang="en-GB" sz="2600" dirty="0" smtClean="0"/>
              <a:t>available </a:t>
            </a:r>
            <a:r>
              <a:rPr lang="en-GB" sz="2600" dirty="0"/>
              <a:t>generation.</a:t>
            </a:r>
          </a:p>
          <a:p>
            <a:r>
              <a:rPr lang="en-US" sz="2600" dirty="0"/>
              <a:t>Renewable energy curtailment would be </a:t>
            </a:r>
            <a:r>
              <a:rPr lang="en-US" sz="2600" b="1" dirty="0"/>
              <a:t>15.5 </a:t>
            </a:r>
            <a:r>
              <a:rPr lang="en-US" sz="2600" b="1" dirty="0" err="1" smtClean="0"/>
              <a:t>TWh</a:t>
            </a:r>
            <a:r>
              <a:rPr lang="hu-HU" sz="2600" b="1" dirty="0" smtClean="0"/>
              <a:t> </a:t>
            </a:r>
            <a:r>
              <a:rPr lang="en-US" sz="2600" b="1" dirty="0" smtClean="0"/>
              <a:t>(</a:t>
            </a:r>
            <a:r>
              <a:rPr lang="en-US" sz="2600" b="1" dirty="0"/>
              <a:t>61%) </a:t>
            </a:r>
            <a:r>
              <a:rPr lang="en-US" sz="2600" dirty="0"/>
              <a:t>less, improving the economics of renewables </a:t>
            </a:r>
            <a:r>
              <a:rPr lang="en-US" sz="2600" dirty="0" smtClean="0"/>
              <a:t>and</a:t>
            </a:r>
            <a:r>
              <a:rPr lang="hu-HU" sz="2600" dirty="0" smtClean="0"/>
              <a:t> </a:t>
            </a:r>
            <a:r>
              <a:rPr lang="en-US" sz="2600" dirty="0" smtClean="0"/>
              <a:t>the </a:t>
            </a:r>
            <a:r>
              <a:rPr lang="en-US" sz="2600" dirty="0"/>
              <a:t>availability of decarbonized electricity to consumers</a:t>
            </a:r>
            <a:r>
              <a:rPr lang="en-US" sz="2600" dirty="0" smtClean="0"/>
              <a:t>.</a:t>
            </a:r>
            <a:endParaRPr lang="en-US" sz="2600" dirty="0"/>
          </a:p>
        </p:txBody>
      </p:sp>
    </p:spTree>
    <p:extLst>
      <p:ext uri="{BB962C8B-B14F-4D97-AF65-F5344CB8AC3E}">
        <p14:creationId xmlns:p14="http://schemas.microsoft.com/office/powerpoint/2010/main" val="98688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2926" y="244213"/>
            <a:ext cx="11839073" cy="894872"/>
          </a:xfrm>
        </p:spPr>
        <p:txBody>
          <a:bodyPr/>
          <a:lstStyle/>
          <a:p>
            <a:r>
              <a:rPr lang="en-US" sz="3200" dirty="0"/>
              <a:t>Demand-side flexibility in the EU: Quantification of benefits in </a:t>
            </a:r>
            <a:r>
              <a:rPr lang="en-US" sz="3200" dirty="0" smtClean="0"/>
              <a:t>2030</a:t>
            </a:r>
            <a:r>
              <a:rPr lang="en-US" dirty="0" smtClean="0"/>
              <a:t> </a:t>
            </a:r>
            <a:r>
              <a:rPr lang="en-US" sz="2800" b="0" dirty="0"/>
              <a:t>September </a:t>
            </a:r>
            <a:r>
              <a:rPr lang="en-US" sz="2800" b="0" dirty="0" smtClean="0"/>
              <a:t>2022</a:t>
            </a:r>
            <a:r>
              <a:rPr lang="hu-HU" sz="2800" b="0" dirty="0" smtClean="0"/>
              <a:t> (</a:t>
            </a:r>
            <a:r>
              <a:rPr lang="hu-HU" sz="2800" b="0" dirty="0" err="1" smtClean="0"/>
              <a:t>SmartEn</a:t>
            </a:r>
            <a:r>
              <a:rPr lang="hu-HU" sz="2800" b="0" dirty="0" smtClean="0"/>
              <a:t>, DNV): </a:t>
            </a:r>
            <a:r>
              <a:rPr lang="en-GB" sz="2800" u="sng" dirty="0" smtClean="0"/>
              <a:t>Some Conclusions</a:t>
            </a:r>
            <a:r>
              <a:rPr lang="hu-HU" sz="2800" u="sng" dirty="0" smtClean="0"/>
              <a:t> </a:t>
            </a:r>
            <a:r>
              <a:rPr lang="hu-HU" sz="2400" b="0" dirty="0" smtClean="0"/>
              <a:t>(2)</a:t>
            </a:r>
            <a:endParaRPr lang="en-GB" sz="2800" u="sng" dirty="0"/>
          </a:p>
        </p:txBody>
      </p:sp>
      <p:sp>
        <p:nvSpPr>
          <p:cNvPr id="5" name="Tartalom helye 4"/>
          <p:cNvSpPr>
            <a:spLocks noGrp="1"/>
          </p:cNvSpPr>
          <p:nvPr>
            <p:ph idx="1"/>
          </p:nvPr>
        </p:nvSpPr>
        <p:spPr>
          <a:xfrm>
            <a:off x="529389" y="1316746"/>
            <a:ext cx="11393369" cy="4757622"/>
          </a:xfrm>
        </p:spPr>
        <p:txBody>
          <a:bodyPr/>
          <a:lstStyle/>
          <a:p>
            <a:pPr marL="0" indent="0">
              <a:buNone/>
            </a:pPr>
            <a:r>
              <a:rPr lang="en-US" sz="2600" dirty="0" smtClean="0"/>
              <a:t>In </a:t>
            </a:r>
            <a:r>
              <a:rPr lang="en-US" sz="2600" dirty="0"/>
              <a:t>the year 2030 the model estimates a total of 164 </a:t>
            </a:r>
            <a:r>
              <a:rPr lang="en-US" sz="2600" dirty="0" smtClean="0"/>
              <a:t>GW</a:t>
            </a:r>
            <a:r>
              <a:rPr lang="hu-HU" sz="2600" dirty="0" smtClean="0"/>
              <a:t> </a:t>
            </a:r>
            <a:r>
              <a:rPr lang="en-US" sz="2600" dirty="0" smtClean="0"/>
              <a:t>upward </a:t>
            </a:r>
            <a:r>
              <a:rPr lang="en-US" sz="2600" dirty="0"/>
              <a:t>flexible </a:t>
            </a:r>
            <a:r>
              <a:rPr lang="en-US" sz="2600" dirty="0" smtClean="0"/>
              <a:t>power</a:t>
            </a:r>
            <a:r>
              <a:rPr lang="hu-HU" sz="2600" dirty="0" smtClean="0"/>
              <a:t> </a:t>
            </a:r>
            <a:r>
              <a:rPr lang="en-US" sz="2600" dirty="0" smtClean="0"/>
              <a:t>and </a:t>
            </a:r>
            <a:r>
              <a:rPr lang="en-US" sz="2600" dirty="0"/>
              <a:t>130 GW of downward </a:t>
            </a:r>
            <a:r>
              <a:rPr lang="en-US" sz="2600" dirty="0" smtClean="0"/>
              <a:t>flexible</a:t>
            </a:r>
            <a:r>
              <a:rPr lang="hu-HU" sz="2600" dirty="0" smtClean="0"/>
              <a:t> </a:t>
            </a:r>
            <a:r>
              <a:rPr lang="en-US" sz="2600" dirty="0" smtClean="0"/>
              <a:t>power. </a:t>
            </a:r>
            <a:r>
              <a:rPr lang="en-US" sz="2600" dirty="0"/>
              <a:t>With an activation of 397 terawatt hours (</a:t>
            </a:r>
            <a:r>
              <a:rPr lang="en-US" sz="2600" dirty="0" err="1"/>
              <a:t>TWh</a:t>
            </a:r>
            <a:r>
              <a:rPr lang="en-US" sz="2600" dirty="0" smtClean="0"/>
              <a:t>)</a:t>
            </a:r>
            <a:r>
              <a:rPr lang="hu-HU" sz="2600" dirty="0" smtClean="0"/>
              <a:t> </a:t>
            </a:r>
            <a:r>
              <a:rPr lang="en-US" sz="2600" dirty="0" smtClean="0"/>
              <a:t>of </a:t>
            </a:r>
            <a:r>
              <a:rPr lang="en-US" sz="2600" dirty="0"/>
              <a:t>upward DSF and 340.5 </a:t>
            </a:r>
            <a:r>
              <a:rPr lang="en-US" sz="2600" dirty="0" err="1"/>
              <a:t>TWh</a:t>
            </a:r>
            <a:r>
              <a:rPr lang="en-US" sz="2600" dirty="0"/>
              <a:t> of downward DSF </a:t>
            </a:r>
            <a:r>
              <a:rPr lang="en-US" sz="2600" dirty="0" smtClean="0"/>
              <a:t>the</a:t>
            </a:r>
            <a:r>
              <a:rPr lang="hu-HU" sz="2600" dirty="0" smtClean="0"/>
              <a:t> </a:t>
            </a:r>
            <a:r>
              <a:rPr lang="en-GB" sz="2600" dirty="0" smtClean="0"/>
              <a:t>following </a:t>
            </a:r>
            <a:r>
              <a:rPr lang="en-GB" sz="2600" dirty="0"/>
              <a:t>results are found:</a:t>
            </a:r>
          </a:p>
          <a:p>
            <a:r>
              <a:rPr lang="en-US" sz="2600" b="1" dirty="0" smtClean="0"/>
              <a:t>37.5 </a:t>
            </a:r>
            <a:r>
              <a:rPr lang="en-US" sz="2600" b="1" dirty="0"/>
              <a:t>million </a:t>
            </a:r>
            <a:r>
              <a:rPr lang="en-US" sz="2600" b="1" dirty="0" err="1"/>
              <a:t>tonnes</a:t>
            </a:r>
            <a:r>
              <a:rPr lang="en-US" sz="2600" b="1" dirty="0"/>
              <a:t> (Mt) </a:t>
            </a:r>
            <a:r>
              <a:rPr lang="en-US" sz="2600" dirty="0"/>
              <a:t>would be saved in annual </a:t>
            </a:r>
            <a:r>
              <a:rPr lang="en-US" sz="2600" dirty="0" smtClean="0"/>
              <a:t>GHG</a:t>
            </a:r>
            <a:r>
              <a:rPr lang="hu-HU" sz="2600" dirty="0" smtClean="0"/>
              <a:t> </a:t>
            </a:r>
            <a:r>
              <a:rPr lang="en-US" sz="2600" dirty="0" smtClean="0"/>
              <a:t>emission </a:t>
            </a:r>
            <a:endParaRPr lang="hu-HU" sz="2600" dirty="0" smtClean="0"/>
          </a:p>
          <a:p>
            <a:r>
              <a:rPr lang="en-US" sz="2600" dirty="0"/>
              <a:t>Direct benefits could lead to a potential cost </a:t>
            </a:r>
            <a:r>
              <a:rPr lang="en-US" sz="2600" dirty="0" smtClean="0"/>
              <a:t>reduction</a:t>
            </a:r>
            <a:r>
              <a:rPr lang="hu-HU" sz="2600" dirty="0" smtClean="0"/>
              <a:t> </a:t>
            </a:r>
            <a:r>
              <a:rPr lang="en-US" sz="2600" dirty="0" smtClean="0"/>
              <a:t>for </a:t>
            </a:r>
            <a:r>
              <a:rPr lang="en-US" sz="2600" dirty="0"/>
              <a:t>consumers of more than </a:t>
            </a:r>
            <a:r>
              <a:rPr lang="en-US" sz="2600" b="1" dirty="0"/>
              <a:t>€71 billion </a:t>
            </a:r>
            <a:r>
              <a:rPr lang="en-US" sz="2600" dirty="0"/>
              <a:t>(64%) per </a:t>
            </a:r>
            <a:r>
              <a:rPr lang="en-US" sz="2600" dirty="0" smtClean="0"/>
              <a:t>year</a:t>
            </a:r>
            <a:r>
              <a:rPr lang="hu-HU" sz="2600" dirty="0" smtClean="0"/>
              <a:t> </a:t>
            </a:r>
            <a:r>
              <a:rPr lang="en-GB" sz="2600" dirty="0" smtClean="0"/>
              <a:t>on </a:t>
            </a:r>
            <a:r>
              <a:rPr lang="en-GB" sz="2600" dirty="0"/>
              <a:t>electric consumption</a:t>
            </a:r>
            <a:r>
              <a:rPr lang="en-GB" sz="2600" dirty="0" smtClean="0"/>
              <a:t>.</a:t>
            </a:r>
            <a:r>
              <a:rPr lang="hu-HU" sz="2600" dirty="0" smtClean="0"/>
              <a:t> </a:t>
            </a:r>
          </a:p>
          <a:p>
            <a:r>
              <a:rPr lang="en-US" sz="2600" dirty="0" smtClean="0"/>
              <a:t>Over </a:t>
            </a:r>
            <a:r>
              <a:rPr lang="en-US" sz="2600" b="1" dirty="0"/>
              <a:t>€300 billion </a:t>
            </a:r>
            <a:r>
              <a:rPr lang="en-US" sz="2600" dirty="0"/>
              <a:t>in indirect annual benefits to people</a:t>
            </a:r>
            <a:r>
              <a:rPr lang="en-US" sz="2600" dirty="0" smtClean="0"/>
              <a:t>,</a:t>
            </a:r>
            <a:r>
              <a:rPr lang="hu-HU" sz="2600" dirty="0" smtClean="0"/>
              <a:t> </a:t>
            </a:r>
            <a:r>
              <a:rPr lang="en-US" sz="2600" dirty="0" smtClean="0"/>
              <a:t>communities</a:t>
            </a:r>
            <a:r>
              <a:rPr lang="en-US" sz="2600" dirty="0"/>
              <a:t>, and businesses would result from </a:t>
            </a:r>
            <a:r>
              <a:rPr lang="en-US" sz="2600" dirty="0" smtClean="0"/>
              <a:t>reductions</a:t>
            </a:r>
            <a:r>
              <a:rPr lang="hu-HU" sz="2600" dirty="0" smtClean="0"/>
              <a:t> </a:t>
            </a:r>
            <a:r>
              <a:rPr lang="en-US" sz="2600" dirty="0" smtClean="0"/>
              <a:t>in </a:t>
            </a:r>
            <a:r>
              <a:rPr lang="en-US" sz="2600" dirty="0"/>
              <a:t>energy prices as a whole, generation capacity costs</a:t>
            </a:r>
            <a:r>
              <a:rPr lang="en-US" sz="2600" dirty="0" smtClean="0"/>
              <a:t>,</a:t>
            </a:r>
            <a:r>
              <a:rPr lang="hu-HU" sz="2600" dirty="0" smtClean="0"/>
              <a:t> </a:t>
            </a:r>
            <a:r>
              <a:rPr lang="en-US" sz="2600" dirty="0" smtClean="0"/>
              <a:t>investment </a:t>
            </a:r>
            <a:r>
              <a:rPr lang="en-US" sz="2600" dirty="0"/>
              <a:t>needs for grid infrastructure, system </a:t>
            </a:r>
            <a:r>
              <a:rPr lang="en-US" sz="2600" dirty="0" smtClean="0"/>
              <a:t>balancing</a:t>
            </a:r>
            <a:r>
              <a:rPr lang="hu-HU" sz="2600" dirty="0" smtClean="0"/>
              <a:t> </a:t>
            </a:r>
            <a:r>
              <a:rPr lang="en-GB" sz="2600" dirty="0" smtClean="0"/>
              <a:t>costs</a:t>
            </a:r>
            <a:r>
              <a:rPr lang="en-GB" sz="2600" dirty="0"/>
              <a:t>, and carbon emissions.</a:t>
            </a:r>
          </a:p>
        </p:txBody>
      </p:sp>
    </p:spTree>
    <p:extLst>
      <p:ext uri="{BB962C8B-B14F-4D97-AF65-F5344CB8AC3E}">
        <p14:creationId xmlns:p14="http://schemas.microsoft.com/office/powerpoint/2010/main" val="331637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Former Aggregator’ like experience in Hungary</a:t>
            </a:r>
            <a:endParaRPr lang="en-GB" dirty="0"/>
          </a:p>
        </p:txBody>
      </p:sp>
      <p:sp>
        <p:nvSpPr>
          <p:cNvPr id="3" name="Tartalom helye 2"/>
          <p:cNvSpPr>
            <a:spLocks noGrp="1"/>
          </p:cNvSpPr>
          <p:nvPr>
            <p:ph idx="1"/>
          </p:nvPr>
        </p:nvSpPr>
        <p:spPr>
          <a:xfrm>
            <a:off x="619433" y="1380914"/>
            <a:ext cx="11303326" cy="5329601"/>
          </a:xfrm>
        </p:spPr>
        <p:txBody>
          <a:bodyPr/>
          <a:lstStyle/>
          <a:p>
            <a:r>
              <a:rPr lang="en-GB" dirty="0" smtClean="0"/>
              <a:t>40 years experience with Demand Side Management of volunteering consumers operating electric boilers and electric space heater though Ripple Control technics:</a:t>
            </a:r>
          </a:p>
          <a:p>
            <a:pPr lvl="1"/>
            <a:r>
              <a:rPr lang="en-GB" dirty="0" smtClean="0"/>
              <a:t>More then 600 MW peak saving (demand shifting)</a:t>
            </a:r>
          </a:p>
          <a:p>
            <a:pPr lvl="1"/>
            <a:r>
              <a:rPr lang="en-GB" dirty="0" smtClean="0"/>
              <a:t>Special tariff for these appliances</a:t>
            </a:r>
          </a:p>
          <a:p>
            <a:pPr lvl="1"/>
            <a:r>
              <a:rPr lang="en-GB" dirty="0" smtClean="0"/>
              <a:t>Harmonized schedule of switching among TSO and DSO/supplier</a:t>
            </a:r>
            <a:endParaRPr lang="hu-HU" dirty="0" smtClean="0"/>
          </a:p>
          <a:p>
            <a:r>
              <a:rPr lang="en-GB" dirty="0" smtClean="0"/>
              <a:t>5+ years experience with aggregated gas motors</a:t>
            </a:r>
            <a:r>
              <a:rPr lang="hu-HU" dirty="0" smtClean="0"/>
              <a:t> (</a:t>
            </a:r>
            <a:r>
              <a:rPr lang="en-GB" dirty="0"/>
              <a:t>regulation </a:t>
            </a:r>
            <a:r>
              <a:rPr lang="en-GB" dirty="0" smtClean="0"/>
              <a:t>centres</a:t>
            </a:r>
            <a:r>
              <a:rPr lang="hu-HU" dirty="0" smtClean="0"/>
              <a:t>)</a:t>
            </a:r>
            <a:r>
              <a:rPr lang="en-GB" dirty="0" smtClean="0"/>
              <a:t>:</a:t>
            </a:r>
          </a:p>
          <a:p>
            <a:pPr lvl="1"/>
            <a:r>
              <a:rPr lang="en-GB" dirty="0" smtClean="0"/>
              <a:t>Active and successful participation on the TSO’ secondary reserve (</a:t>
            </a:r>
            <a:r>
              <a:rPr lang="en-GB" dirty="0" err="1" smtClean="0"/>
              <a:t>aFRR</a:t>
            </a:r>
            <a:r>
              <a:rPr lang="en-GB" dirty="0" smtClean="0"/>
              <a:t>) market</a:t>
            </a:r>
          </a:p>
          <a:p>
            <a:pPr lvl="1"/>
            <a:r>
              <a:rPr lang="en-GB" dirty="0" smtClean="0"/>
              <a:t>Experience with the different flexibility products and software development with aim of optimising the operation of flexible units and maximising profit</a:t>
            </a:r>
          </a:p>
          <a:p>
            <a:pPr lvl="1"/>
            <a:r>
              <a:rPr lang="en-GB" dirty="0" smtClean="0"/>
              <a:t>The active „regulation centres” investing in battery storage technology </a:t>
            </a:r>
          </a:p>
        </p:txBody>
      </p:sp>
    </p:spTree>
    <p:extLst>
      <p:ext uri="{BB962C8B-B14F-4D97-AF65-F5344CB8AC3E}">
        <p14:creationId xmlns:p14="http://schemas.microsoft.com/office/powerpoint/2010/main" val="300085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3961" y="0"/>
            <a:ext cx="11838039" cy="1209368"/>
          </a:xfrm>
        </p:spPr>
        <p:txBody>
          <a:bodyPr/>
          <a:lstStyle/>
          <a:p>
            <a:r>
              <a:rPr lang="en-GB" sz="3100" dirty="0"/>
              <a:t>Lessons learned from the Public Consultation </a:t>
            </a:r>
            <a:r>
              <a:rPr lang="en-GB" sz="3100" dirty="0" smtClean="0"/>
              <a:t>on</a:t>
            </a:r>
            <a:r>
              <a:rPr lang="hu-HU" sz="3100" dirty="0" smtClean="0"/>
              <a:t> </a:t>
            </a:r>
            <a:r>
              <a:rPr lang="en-GB" sz="3100" dirty="0" smtClean="0"/>
              <a:t>Aggregation </a:t>
            </a:r>
            <a:r>
              <a:rPr lang="en-GB" sz="3100" dirty="0"/>
              <a:t>managed by the Hungarian </a:t>
            </a:r>
            <a:r>
              <a:rPr lang="en-GB" sz="3100" dirty="0" smtClean="0"/>
              <a:t>Regulator</a:t>
            </a:r>
            <a:r>
              <a:rPr lang="hu-HU" sz="3100" dirty="0" smtClean="0"/>
              <a:t> </a:t>
            </a:r>
            <a:r>
              <a:rPr lang="en-GB" sz="2800" b="0" dirty="0" smtClean="0"/>
              <a:t>(</a:t>
            </a:r>
            <a:r>
              <a:rPr lang="en-GB" sz="2800" b="0" dirty="0"/>
              <a:t>HEA/MEKH</a:t>
            </a:r>
            <a:r>
              <a:rPr lang="en-GB" sz="2800" b="0" dirty="0" smtClean="0"/>
              <a:t>)</a:t>
            </a:r>
            <a:r>
              <a:rPr lang="hu-HU" sz="2800" b="0" dirty="0" smtClean="0"/>
              <a:t> </a:t>
            </a:r>
            <a:r>
              <a:rPr lang="hu-HU" sz="2400" b="0" dirty="0" smtClean="0"/>
              <a:t>(1)</a:t>
            </a:r>
            <a:endParaRPr lang="en-GB" sz="2400" b="0" dirty="0"/>
          </a:p>
        </p:txBody>
      </p:sp>
      <p:sp>
        <p:nvSpPr>
          <p:cNvPr id="3" name="Tartalom helye 2"/>
          <p:cNvSpPr>
            <a:spLocks noGrp="1"/>
          </p:cNvSpPr>
          <p:nvPr>
            <p:ph idx="1"/>
          </p:nvPr>
        </p:nvSpPr>
        <p:spPr>
          <a:xfrm>
            <a:off x="619433" y="1380914"/>
            <a:ext cx="11303326" cy="5005137"/>
          </a:xfrm>
        </p:spPr>
        <p:txBody>
          <a:bodyPr/>
          <a:lstStyle/>
          <a:p>
            <a:r>
              <a:rPr lang="en-US" sz="2400" dirty="0"/>
              <a:t>As of </a:t>
            </a:r>
            <a:r>
              <a:rPr lang="en-US" sz="2400" u="sng" dirty="0"/>
              <a:t>January 1, 2021</a:t>
            </a:r>
            <a:r>
              <a:rPr lang="en-US" sz="2400" dirty="0"/>
              <a:t>, the Hungarian energy legislation was amended to </a:t>
            </a:r>
            <a:r>
              <a:rPr lang="en-US" sz="2400" u="sng" dirty="0"/>
              <a:t>transpose</a:t>
            </a:r>
            <a:r>
              <a:rPr lang="en-US" sz="2400" dirty="0"/>
              <a:t> the Clean Energy for All Europeans Package (‘</a:t>
            </a:r>
            <a:r>
              <a:rPr lang="en-US" sz="2400" u="sng" dirty="0"/>
              <a:t>CEP</a:t>
            </a:r>
            <a:r>
              <a:rPr lang="en-US" sz="2400" dirty="0"/>
              <a:t>’). These changes have </a:t>
            </a:r>
            <a:r>
              <a:rPr lang="en-US" sz="2400" u="sng" dirty="0"/>
              <a:t>allowed new entrants</a:t>
            </a:r>
            <a:r>
              <a:rPr lang="en-US" sz="2400" dirty="0"/>
              <a:t>, </a:t>
            </a:r>
            <a:r>
              <a:rPr lang="en-US" sz="2400" u="sng" dirty="0"/>
              <a:t>including aggregators</a:t>
            </a:r>
            <a:r>
              <a:rPr lang="en-US" sz="2400" dirty="0"/>
              <a:t>, to </a:t>
            </a:r>
            <a:r>
              <a:rPr lang="en-US" sz="2400" u="sng" dirty="0"/>
              <a:t>enter the electricity market</a:t>
            </a:r>
            <a:r>
              <a:rPr lang="en-US" sz="2400" dirty="0" smtClean="0"/>
              <a:t>.</a:t>
            </a:r>
            <a:endParaRPr lang="hu-HU" sz="2400" dirty="0" smtClean="0"/>
          </a:p>
          <a:p>
            <a:r>
              <a:rPr lang="en-US" sz="2400" dirty="0"/>
              <a:t>In order to develop the </a:t>
            </a:r>
            <a:r>
              <a:rPr lang="en-GB" sz="2400" dirty="0" smtClean="0"/>
              <a:t>appropriate rules and codes </a:t>
            </a:r>
            <a:r>
              <a:rPr lang="en-GB" sz="2000" dirty="0" smtClean="0"/>
              <a:t>(detailed legal, technical and IT background regulations, implementation rules)</a:t>
            </a:r>
            <a:r>
              <a:rPr lang="en-GB" sz="2400" dirty="0" smtClean="0"/>
              <a:t>, it was necessary to </a:t>
            </a:r>
            <a:r>
              <a:rPr lang="en-GB" sz="2400" u="sng" dirty="0" smtClean="0"/>
              <a:t>review the opinions and suggestions of the interested parties</a:t>
            </a:r>
            <a:r>
              <a:rPr lang="en-GB" sz="2400" dirty="0" smtClean="0"/>
              <a:t>, therefore, in summer 2021 MEKH conducted a </a:t>
            </a:r>
            <a:r>
              <a:rPr lang="en-GB" sz="2400" u="sng" dirty="0" smtClean="0"/>
              <a:t>questionnaire consultation </a:t>
            </a:r>
            <a:r>
              <a:rPr lang="en-GB" sz="2400" dirty="0" smtClean="0"/>
              <a:t>involving </a:t>
            </a:r>
            <a:r>
              <a:rPr lang="en-GB" sz="2400" u="sng" dirty="0" smtClean="0"/>
              <a:t>domestic and foreign market participants</a:t>
            </a:r>
            <a:r>
              <a:rPr lang="en-GB" sz="2400" dirty="0" smtClean="0"/>
              <a:t>, </a:t>
            </a:r>
            <a:r>
              <a:rPr lang="en-GB" sz="2400" u="sng" dirty="0" smtClean="0"/>
              <a:t>industry advocacy groups </a:t>
            </a:r>
            <a:r>
              <a:rPr lang="en-GB" sz="2400" dirty="0" smtClean="0"/>
              <a:t>as well as </a:t>
            </a:r>
            <a:r>
              <a:rPr lang="en-GB" sz="2400" u="sng" dirty="0" smtClean="0"/>
              <a:t>national regulatory authorities of other countries</a:t>
            </a:r>
            <a:r>
              <a:rPr lang="en-GB" sz="2400" dirty="0" smtClean="0"/>
              <a:t>.</a:t>
            </a:r>
          </a:p>
          <a:p>
            <a:r>
              <a:rPr lang="en-GB" sz="2400" dirty="0" smtClean="0"/>
              <a:t>MEKH summarized, anonymized and </a:t>
            </a:r>
            <a:r>
              <a:rPr lang="en-GB" sz="2400" u="sng" dirty="0" smtClean="0"/>
              <a:t>published</a:t>
            </a:r>
            <a:r>
              <a:rPr lang="en-GB" sz="2400" dirty="0" smtClean="0"/>
              <a:t> (on its Website) the answers for public consultation, </a:t>
            </a:r>
            <a:r>
              <a:rPr lang="en-GB" sz="2400" u="sng" dirty="0" smtClean="0"/>
              <a:t>highlighting the regulatory issues considered most </a:t>
            </a:r>
            <a:r>
              <a:rPr lang="en-US" sz="2400" u="sng" dirty="0" smtClean="0"/>
              <a:t>important</a:t>
            </a:r>
            <a:r>
              <a:rPr lang="en-US" sz="2400" dirty="0"/>
              <a:t>. You may find the summary of the </a:t>
            </a:r>
            <a:r>
              <a:rPr lang="en-US" sz="2400" u="sng" dirty="0"/>
              <a:t>key regulatory issues </a:t>
            </a:r>
            <a:r>
              <a:rPr lang="en-US" sz="2400" dirty="0"/>
              <a:t>MEKH identified pursuant to the questionnaire </a:t>
            </a:r>
            <a:r>
              <a:rPr lang="hu-HU" sz="2400" u="sng" dirty="0" smtClean="0"/>
              <a:t>in English</a:t>
            </a:r>
            <a:r>
              <a:rPr lang="en-US" sz="2400" dirty="0" smtClean="0"/>
              <a:t>.</a:t>
            </a:r>
            <a:endParaRPr lang="en-GB" sz="2400" dirty="0"/>
          </a:p>
        </p:txBody>
      </p:sp>
    </p:spTree>
    <p:extLst>
      <p:ext uri="{BB962C8B-B14F-4D97-AF65-F5344CB8AC3E}">
        <p14:creationId xmlns:p14="http://schemas.microsoft.com/office/powerpoint/2010/main" val="238495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p:txBody>
          <a:bodyPr/>
          <a:lstStyle/>
          <a:p>
            <a:r>
              <a:rPr lang="en-GB" dirty="0"/>
              <a:t>Topics for Discussion</a:t>
            </a:r>
            <a:endParaRPr lang="en-GB" i="1" dirty="0"/>
          </a:p>
        </p:txBody>
      </p:sp>
      <p:sp>
        <p:nvSpPr>
          <p:cNvPr id="5" name="Tartalom helye 4">
            <a:extLst>
              <a:ext uri="{FF2B5EF4-FFF2-40B4-BE49-F238E27FC236}">
                <a16:creationId xmlns:a16="http://schemas.microsoft.com/office/drawing/2014/main" id="{4D106C39-A4ED-4042-9F04-335288A2D6B9}"/>
              </a:ext>
            </a:extLst>
          </p:cNvPr>
          <p:cNvSpPr>
            <a:spLocks noGrp="1"/>
          </p:cNvSpPr>
          <p:nvPr>
            <p:ph idx="1"/>
          </p:nvPr>
        </p:nvSpPr>
        <p:spPr>
          <a:xfrm>
            <a:off x="398207" y="1383298"/>
            <a:ext cx="11297264" cy="5135489"/>
          </a:xfrm>
        </p:spPr>
        <p:txBody>
          <a:bodyPr/>
          <a:lstStyle/>
          <a:p>
            <a:pPr marL="800100" indent="-457200">
              <a:buFont typeface="Arial" charset="0"/>
              <a:buChar char="•"/>
              <a:defRPr/>
            </a:pPr>
            <a:r>
              <a:rPr lang="en-GB" dirty="0" smtClean="0"/>
              <a:t>Importance of flexibility and especially Demand Side Flexibility – Role of Aggregators</a:t>
            </a:r>
          </a:p>
          <a:p>
            <a:pPr marL="800100" indent="-457200">
              <a:buFont typeface="Arial" charset="0"/>
              <a:buChar char="•"/>
              <a:defRPr/>
            </a:pPr>
            <a:r>
              <a:rPr lang="en-GB" dirty="0" smtClean="0"/>
              <a:t>Introducing the most crucial elements of the European and Hungarian legal-regulatory framework of aggregators</a:t>
            </a:r>
          </a:p>
          <a:p>
            <a:pPr marL="800100" indent="-457200">
              <a:buFont typeface="Arial" charset="0"/>
              <a:buChar char="•"/>
              <a:defRPr/>
            </a:pPr>
            <a:r>
              <a:rPr lang="en-GB" dirty="0" smtClean="0"/>
              <a:t>General experience of the aggregators (market entry, operation) in the EU</a:t>
            </a:r>
          </a:p>
          <a:p>
            <a:pPr marL="800100" indent="-457200">
              <a:buFont typeface="Arial" charset="0"/>
              <a:buChar char="•"/>
              <a:defRPr/>
            </a:pPr>
            <a:r>
              <a:rPr lang="en-GB" dirty="0" smtClean="0"/>
              <a:t>Former Aggregator’ like experience in Hungary</a:t>
            </a:r>
          </a:p>
          <a:p>
            <a:pPr marL="800100" indent="-457200">
              <a:buFont typeface="Arial" charset="0"/>
              <a:buChar char="•"/>
              <a:defRPr/>
            </a:pPr>
            <a:r>
              <a:rPr lang="en-GB" dirty="0" smtClean="0"/>
              <a:t>Lessons learned from the Public Consultation on Aggregation managed by the Hungarian Regulator (HEA/MEKH) - concerns of incumbent trades/suppliers, DSOs and TSO; entry barriers mentioned by the potential aggregators </a:t>
            </a:r>
          </a:p>
          <a:p>
            <a:pPr marL="0" indent="0">
              <a:buNone/>
            </a:pPr>
            <a:endParaRPr lang="en-GB" dirty="0"/>
          </a:p>
        </p:txBody>
      </p:sp>
      <p:pic>
        <p:nvPicPr>
          <p:cNvPr id="6" name="Picture 3"/>
          <p:cNvPicPr>
            <a:picLocks noChangeAspect="1" noChangeArrowheads="1"/>
          </p:cNvPicPr>
          <p:nvPr/>
        </p:nvPicPr>
        <p:blipFill>
          <a:blip r:embed="rId2" cstate="print"/>
          <a:srcRect/>
          <a:stretch>
            <a:fillRect/>
          </a:stretch>
        </p:blipFill>
        <p:spPr bwMode="auto">
          <a:xfrm>
            <a:off x="10036603" y="0"/>
            <a:ext cx="2155397" cy="1457000"/>
          </a:xfrm>
          <a:prstGeom prst="rect">
            <a:avLst/>
          </a:prstGeom>
          <a:noFill/>
          <a:ln w="9525">
            <a:noFill/>
            <a:miter lim="800000"/>
            <a:headEnd/>
            <a:tailEnd/>
          </a:ln>
        </p:spPr>
      </p:pic>
    </p:spTree>
    <p:extLst>
      <p:ext uri="{BB962C8B-B14F-4D97-AF65-F5344CB8AC3E}">
        <p14:creationId xmlns:p14="http://schemas.microsoft.com/office/powerpoint/2010/main" val="2374760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3961" y="0"/>
            <a:ext cx="11838039" cy="1209368"/>
          </a:xfrm>
        </p:spPr>
        <p:txBody>
          <a:bodyPr/>
          <a:lstStyle/>
          <a:p>
            <a:r>
              <a:rPr lang="en-GB" sz="3100" dirty="0"/>
              <a:t>Lessons learned from the Public Consultation </a:t>
            </a:r>
            <a:r>
              <a:rPr lang="en-GB" sz="3100" dirty="0" smtClean="0"/>
              <a:t>on</a:t>
            </a:r>
            <a:r>
              <a:rPr lang="hu-HU" sz="3100" dirty="0" smtClean="0"/>
              <a:t> </a:t>
            </a:r>
            <a:r>
              <a:rPr lang="en-GB" sz="3100" dirty="0" smtClean="0"/>
              <a:t>Aggregation </a:t>
            </a:r>
            <a:r>
              <a:rPr lang="en-GB" sz="3100" dirty="0"/>
              <a:t>managed by the Hungarian </a:t>
            </a:r>
            <a:r>
              <a:rPr lang="en-GB" sz="3100" dirty="0" smtClean="0"/>
              <a:t>Regulator</a:t>
            </a:r>
            <a:r>
              <a:rPr lang="hu-HU" sz="3100" dirty="0" smtClean="0"/>
              <a:t> </a:t>
            </a:r>
            <a:r>
              <a:rPr lang="en-GB" sz="2800" b="0" dirty="0" smtClean="0"/>
              <a:t>(</a:t>
            </a:r>
            <a:r>
              <a:rPr lang="en-GB" sz="2800" b="0" dirty="0"/>
              <a:t>HEA/MEKH</a:t>
            </a:r>
            <a:r>
              <a:rPr lang="en-GB" sz="2800" b="0" dirty="0" smtClean="0"/>
              <a:t>)</a:t>
            </a:r>
            <a:r>
              <a:rPr lang="hu-HU" sz="2800" b="0" dirty="0" smtClean="0"/>
              <a:t> </a:t>
            </a:r>
            <a:r>
              <a:rPr lang="hu-HU" sz="2400" b="0" dirty="0" smtClean="0"/>
              <a:t>(2)</a:t>
            </a:r>
            <a:endParaRPr lang="en-GB" sz="2400" b="0" dirty="0"/>
          </a:p>
        </p:txBody>
      </p:sp>
      <p:sp>
        <p:nvSpPr>
          <p:cNvPr id="3" name="Tartalom helye 2"/>
          <p:cNvSpPr>
            <a:spLocks noGrp="1"/>
          </p:cNvSpPr>
          <p:nvPr>
            <p:ph idx="1"/>
          </p:nvPr>
        </p:nvSpPr>
        <p:spPr>
          <a:xfrm>
            <a:off x="621317" y="1209368"/>
            <a:ext cx="11303326" cy="5477086"/>
          </a:xfrm>
        </p:spPr>
        <p:txBody>
          <a:bodyPr/>
          <a:lstStyle/>
          <a:p>
            <a:r>
              <a:rPr lang="en-GB" sz="2400" u="sng" dirty="0" smtClean="0"/>
              <a:t>Participants</a:t>
            </a:r>
            <a:r>
              <a:rPr lang="en-GB" sz="2400" dirty="0" smtClean="0"/>
              <a:t> in the consultation process:</a:t>
            </a:r>
          </a:p>
          <a:p>
            <a:pPr lvl="1"/>
            <a:r>
              <a:rPr lang="en-GB" sz="2000" dirty="0" smtClean="0"/>
              <a:t>TSO (MAVIR), DSOs, PX (HUPX)</a:t>
            </a:r>
          </a:p>
          <a:p>
            <a:pPr lvl="1"/>
            <a:r>
              <a:rPr lang="en-GB" sz="2000" dirty="0" smtClean="0"/>
              <a:t>Traders (representing the active market players of 178 different licensed traders/suppliers</a:t>
            </a:r>
          </a:p>
          <a:p>
            <a:pPr lvl="1"/>
            <a:r>
              <a:rPr lang="en-GB" sz="2000" dirty="0" smtClean="0"/>
              <a:t>Regulated tariff suppliers</a:t>
            </a:r>
          </a:p>
          <a:p>
            <a:pPr lvl="1"/>
            <a:r>
              <a:rPr lang="en-GB" sz="2000" dirty="0" smtClean="0"/>
              <a:t>Generators (mostly the flexible gas fired ones)</a:t>
            </a:r>
          </a:p>
          <a:p>
            <a:pPr lvl="1"/>
            <a:r>
              <a:rPr lang="en-GB" sz="2000" dirty="0" smtClean="0"/>
              <a:t>Renewable generators</a:t>
            </a:r>
          </a:p>
          <a:p>
            <a:pPr lvl="1"/>
            <a:r>
              <a:rPr lang="en-GB" sz="2000" dirty="0" smtClean="0"/>
              <a:t>Aggregators (representing the 34 registered aggregators)</a:t>
            </a:r>
          </a:p>
          <a:p>
            <a:pPr lvl="1"/>
            <a:r>
              <a:rPr lang="en-GB" sz="2000" dirty="0" err="1" smtClean="0"/>
              <a:t>smartEn</a:t>
            </a:r>
            <a:r>
              <a:rPr lang="en-GB" sz="2000" dirty="0" smtClean="0"/>
              <a:t>, DR4EU</a:t>
            </a:r>
            <a:r>
              <a:rPr lang="hu-HU" sz="2000" dirty="0" smtClean="0"/>
              <a:t>, </a:t>
            </a:r>
            <a:r>
              <a:rPr lang="en-GB" sz="2000" dirty="0" smtClean="0"/>
              <a:t>RAP (Regulatory Assistance Project)</a:t>
            </a:r>
          </a:p>
          <a:p>
            <a:pPr lvl="1"/>
            <a:r>
              <a:rPr lang="en-GB" sz="2000" dirty="0" smtClean="0"/>
              <a:t>CRE, </a:t>
            </a:r>
            <a:r>
              <a:rPr lang="en-GB" sz="2000" dirty="0" err="1" smtClean="0"/>
              <a:t>BNetzA</a:t>
            </a:r>
            <a:endParaRPr lang="hu-HU" sz="2000" dirty="0" smtClean="0"/>
          </a:p>
          <a:p>
            <a:r>
              <a:rPr lang="en-GB" sz="2400" u="sng" dirty="0" smtClean="0"/>
              <a:t>Steps of Consultation</a:t>
            </a:r>
            <a:r>
              <a:rPr lang="en-GB" sz="2400" dirty="0" smtClean="0"/>
              <a:t>: published questioner</a:t>
            </a:r>
            <a:r>
              <a:rPr lang="hu-HU" sz="2400" dirty="0" smtClean="0"/>
              <a:t> </a:t>
            </a:r>
            <a:r>
              <a:rPr lang="en-GB" sz="1800" dirty="0" smtClean="0"/>
              <a:t>(22 questions)</a:t>
            </a:r>
            <a:r>
              <a:rPr lang="en-GB" sz="2400" dirty="0" smtClean="0"/>
              <a:t> </a:t>
            </a:r>
            <a:r>
              <a:rPr lang="en-GB" sz="2400" dirty="0"/>
              <a:t>–</a:t>
            </a:r>
            <a:r>
              <a:rPr lang="en-GB" sz="2400" dirty="0" smtClean="0"/>
              <a:t> collected and analysed answers </a:t>
            </a:r>
            <a:r>
              <a:rPr lang="en-GB" sz="2400" dirty="0"/>
              <a:t>–</a:t>
            </a:r>
            <a:r>
              <a:rPr lang="en-GB" sz="2400" dirty="0" smtClean="0"/>
              <a:t> published summary of answers and preliminary regulatory position – possibility of new comments – one day on-line consultation with presentation</a:t>
            </a:r>
            <a:r>
              <a:rPr lang="hu-HU" sz="2400" dirty="0" smtClean="0"/>
              <a:t>s</a:t>
            </a:r>
            <a:r>
              <a:rPr lang="en-GB" sz="2400" dirty="0" smtClean="0"/>
              <a:t> of the representatives of the different interest – final conclusion is under preparation </a:t>
            </a:r>
          </a:p>
        </p:txBody>
      </p:sp>
    </p:spTree>
    <p:extLst>
      <p:ext uri="{BB962C8B-B14F-4D97-AF65-F5344CB8AC3E}">
        <p14:creationId xmlns:p14="http://schemas.microsoft.com/office/powerpoint/2010/main" val="362575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3961" y="0"/>
            <a:ext cx="11838039" cy="1209368"/>
          </a:xfrm>
        </p:spPr>
        <p:txBody>
          <a:bodyPr/>
          <a:lstStyle/>
          <a:p>
            <a:r>
              <a:rPr lang="en-GB" sz="3100" dirty="0"/>
              <a:t>Lessons learned from the Public Consultation </a:t>
            </a:r>
            <a:r>
              <a:rPr lang="en-GB" sz="3100" dirty="0" smtClean="0"/>
              <a:t>on</a:t>
            </a:r>
            <a:r>
              <a:rPr lang="hu-HU" sz="3100" dirty="0" smtClean="0"/>
              <a:t> </a:t>
            </a:r>
            <a:r>
              <a:rPr lang="en-GB" sz="3100" dirty="0" smtClean="0"/>
              <a:t>Aggregation </a:t>
            </a:r>
            <a:r>
              <a:rPr lang="en-GB" sz="3100" dirty="0"/>
              <a:t>managed by the Hungarian </a:t>
            </a:r>
            <a:r>
              <a:rPr lang="en-GB" sz="3100" dirty="0" smtClean="0"/>
              <a:t>Regulator</a:t>
            </a:r>
            <a:r>
              <a:rPr lang="hu-HU" sz="3100" dirty="0" smtClean="0"/>
              <a:t> </a:t>
            </a:r>
            <a:r>
              <a:rPr lang="en-GB" sz="2800" b="0" dirty="0" smtClean="0"/>
              <a:t>(</a:t>
            </a:r>
            <a:r>
              <a:rPr lang="en-GB" sz="2800" b="0" dirty="0"/>
              <a:t>HEA/MEKH</a:t>
            </a:r>
            <a:r>
              <a:rPr lang="en-GB" sz="2800" b="0" dirty="0" smtClean="0"/>
              <a:t>)</a:t>
            </a:r>
            <a:r>
              <a:rPr lang="hu-HU" sz="2800" b="0" dirty="0" smtClean="0"/>
              <a:t> </a:t>
            </a:r>
            <a:r>
              <a:rPr lang="hu-HU" sz="2400" b="0" dirty="0" smtClean="0"/>
              <a:t>(3)</a:t>
            </a:r>
            <a:br>
              <a:rPr lang="hu-HU" sz="2400" b="0" dirty="0" smtClean="0"/>
            </a:br>
            <a:r>
              <a:rPr lang="hu-HU" sz="2400" u="sng" dirty="0" smtClean="0">
                <a:solidFill>
                  <a:srgbClr val="0070C0"/>
                </a:solidFill>
              </a:rPr>
              <a:t>Key</a:t>
            </a:r>
            <a:r>
              <a:rPr lang="en-GB" sz="2400" u="sng" dirty="0" smtClean="0">
                <a:solidFill>
                  <a:srgbClr val="0070C0"/>
                </a:solidFill>
              </a:rPr>
              <a:t> </a:t>
            </a:r>
            <a:r>
              <a:rPr lang="en-GB" sz="2400" u="sng" dirty="0">
                <a:solidFill>
                  <a:srgbClr val="0070C0"/>
                </a:solidFill>
              </a:rPr>
              <a:t>regulatory issues </a:t>
            </a:r>
            <a:r>
              <a:rPr lang="hu-HU" sz="2400" u="sng" dirty="0" smtClean="0">
                <a:solidFill>
                  <a:srgbClr val="0070C0"/>
                </a:solidFill>
              </a:rPr>
              <a:t>MEKH </a:t>
            </a:r>
            <a:r>
              <a:rPr lang="en-GB" sz="2400" u="sng" dirty="0" smtClean="0">
                <a:solidFill>
                  <a:srgbClr val="0070C0"/>
                </a:solidFill>
              </a:rPr>
              <a:t>considered </a:t>
            </a:r>
            <a:r>
              <a:rPr lang="en-GB" sz="2400" u="sng" dirty="0">
                <a:solidFill>
                  <a:srgbClr val="0070C0"/>
                </a:solidFill>
              </a:rPr>
              <a:t>most </a:t>
            </a:r>
            <a:r>
              <a:rPr lang="en-US" sz="2400" u="sng" dirty="0">
                <a:solidFill>
                  <a:srgbClr val="0070C0"/>
                </a:solidFill>
              </a:rPr>
              <a:t>important</a:t>
            </a:r>
            <a:endParaRPr lang="en-GB" sz="2400" b="0" dirty="0">
              <a:solidFill>
                <a:srgbClr val="0070C0"/>
              </a:solidFill>
            </a:endParaRPr>
          </a:p>
        </p:txBody>
      </p:sp>
      <p:sp>
        <p:nvSpPr>
          <p:cNvPr id="3" name="Tartalom helye 2"/>
          <p:cNvSpPr>
            <a:spLocks noGrp="1"/>
          </p:cNvSpPr>
          <p:nvPr>
            <p:ph idx="1"/>
          </p:nvPr>
        </p:nvSpPr>
        <p:spPr>
          <a:xfrm>
            <a:off x="486697" y="1380914"/>
            <a:ext cx="11436062" cy="5005137"/>
          </a:xfrm>
        </p:spPr>
        <p:txBody>
          <a:bodyPr/>
          <a:lstStyle/>
          <a:p>
            <a:pPr marL="0" lvl="0" indent="0">
              <a:buNone/>
            </a:pPr>
            <a:r>
              <a:rPr lang="hu-HU" cap="small" dirty="0" smtClean="0"/>
              <a:t>I. </a:t>
            </a:r>
            <a:r>
              <a:rPr lang="en-US" cap="small" dirty="0" smtClean="0"/>
              <a:t>Relationship </a:t>
            </a:r>
            <a:r>
              <a:rPr lang="en-US" cap="small" dirty="0"/>
              <a:t>between aggregator and trader</a:t>
            </a:r>
            <a:endParaRPr lang="hu-HU" dirty="0"/>
          </a:p>
          <a:p>
            <a:pPr marL="442913" indent="-177800">
              <a:buFont typeface="Calibri" panose="020F0502020204030204" pitchFamily="34" charset="0"/>
              <a:buChar char="─"/>
            </a:pPr>
            <a:r>
              <a:rPr lang="en-US" dirty="0"/>
              <a:t> </a:t>
            </a:r>
            <a:r>
              <a:rPr lang="en-US" sz="2400" dirty="0" smtClean="0"/>
              <a:t>Difference between aggregation and trade from a regulatory point of view</a:t>
            </a:r>
            <a:endParaRPr lang="hu-HU" sz="2400" dirty="0" smtClean="0"/>
          </a:p>
          <a:p>
            <a:pPr marL="608013" lvl="1" indent="0">
              <a:buNone/>
            </a:pPr>
            <a:r>
              <a:rPr lang="en-US" sz="1800" dirty="0" smtClean="0"/>
              <a:t>Since in Hungary, the </a:t>
            </a:r>
            <a:r>
              <a:rPr lang="en-US" sz="1800" u="sng" dirty="0" smtClean="0"/>
              <a:t>trade of energy is subject to authorization </a:t>
            </a:r>
            <a:r>
              <a:rPr lang="en-US" sz="1800" dirty="0" smtClean="0"/>
              <a:t>by MEKH, whereas </a:t>
            </a:r>
            <a:r>
              <a:rPr lang="en-US" sz="1800" u="sng" dirty="0" smtClean="0"/>
              <a:t>aggregation</a:t>
            </a:r>
            <a:r>
              <a:rPr lang="en-US" sz="1800" dirty="0" smtClean="0"/>
              <a:t> is not (it is </a:t>
            </a:r>
            <a:r>
              <a:rPr lang="hu-HU" sz="1800" dirty="0" smtClean="0"/>
              <a:t>„</a:t>
            </a:r>
            <a:r>
              <a:rPr lang="en-US" sz="1800" dirty="0" smtClean="0"/>
              <a:t>only</a:t>
            </a:r>
            <a:r>
              <a:rPr lang="hu-HU" sz="1800" dirty="0" smtClean="0"/>
              <a:t>”</a:t>
            </a:r>
            <a:r>
              <a:rPr lang="en-US" sz="1800" dirty="0" smtClean="0"/>
              <a:t> subject to a </a:t>
            </a:r>
            <a:r>
              <a:rPr lang="en-US" sz="1800" u="sng" dirty="0" smtClean="0"/>
              <a:t>simplified registration procedure</a:t>
            </a:r>
            <a:r>
              <a:rPr lang="en-US" sz="1800" dirty="0" smtClean="0"/>
              <a:t>) it is important to determine precisely </a:t>
            </a:r>
            <a:r>
              <a:rPr lang="en-US" sz="1800" u="sng" dirty="0" smtClean="0"/>
              <a:t>what an aggregator can and cannot do without a trader’s license</a:t>
            </a:r>
            <a:r>
              <a:rPr lang="en-US" sz="1800" dirty="0" smtClean="0"/>
              <a:t>.</a:t>
            </a:r>
            <a:r>
              <a:rPr lang="hu-HU" sz="1800" dirty="0" smtClean="0"/>
              <a:t> </a:t>
            </a:r>
            <a:endParaRPr lang="hu-HU" dirty="0" smtClean="0"/>
          </a:p>
          <a:p>
            <a:pPr marL="530225" lvl="1" indent="-265113">
              <a:buFont typeface="Calibri" panose="020F0502020204030204" pitchFamily="34" charset="0"/>
              <a:buChar char="─"/>
            </a:pPr>
            <a:r>
              <a:rPr lang="en-US" sz="2400" dirty="0" smtClean="0"/>
              <a:t> Connection between aggregator and trader </a:t>
            </a:r>
            <a:endParaRPr lang="hu-HU" sz="2400" dirty="0" smtClean="0"/>
          </a:p>
          <a:p>
            <a:pPr marL="950912" lvl="2" indent="-342900"/>
            <a:r>
              <a:rPr lang="en-US" i="1" dirty="0" smtClean="0"/>
              <a:t>Contractual </a:t>
            </a:r>
            <a:r>
              <a:rPr lang="en-US" i="1" dirty="0"/>
              <a:t>relationship </a:t>
            </a:r>
            <a:endParaRPr lang="hu-HU" i="1" dirty="0" smtClean="0"/>
          </a:p>
          <a:p>
            <a:pPr marL="950912" lvl="2" indent="-342900"/>
            <a:r>
              <a:rPr lang="en-US" i="1" dirty="0"/>
              <a:t>Data transfer </a:t>
            </a:r>
            <a:endParaRPr lang="hu-HU" dirty="0"/>
          </a:p>
          <a:p>
            <a:pPr marL="900113" indent="-266700"/>
            <a:r>
              <a:rPr lang="en-US" sz="2000" i="1" dirty="0"/>
              <a:t>Responsibility for </a:t>
            </a:r>
            <a:r>
              <a:rPr lang="en-US" sz="2000" i="1" dirty="0" smtClean="0"/>
              <a:t>imbalance</a:t>
            </a:r>
            <a:r>
              <a:rPr lang="hu-HU" sz="2000" i="1" dirty="0" smtClean="0"/>
              <a:t> </a:t>
            </a:r>
            <a:r>
              <a:rPr lang="hu-HU" sz="1800" i="1" dirty="0" smtClean="0"/>
              <a:t>(</a:t>
            </a:r>
            <a:r>
              <a:rPr lang="en-US" sz="1800" dirty="0"/>
              <a:t>According to </a:t>
            </a:r>
            <a:r>
              <a:rPr lang="en-US" sz="1800" dirty="0" smtClean="0"/>
              <a:t>the provisions</a:t>
            </a:r>
            <a:r>
              <a:rPr lang="hu-HU" sz="1800" dirty="0" smtClean="0"/>
              <a:t> of the </a:t>
            </a:r>
            <a:r>
              <a:rPr lang="hu-HU" sz="1800" dirty="0" err="1" smtClean="0"/>
              <a:t>Directives</a:t>
            </a:r>
            <a:r>
              <a:rPr lang="hu-HU" sz="1800" dirty="0" smtClean="0"/>
              <a:t> and </a:t>
            </a:r>
            <a:r>
              <a:rPr lang="hu-HU" sz="1800" dirty="0" err="1" smtClean="0"/>
              <a:t>Regulation</a:t>
            </a:r>
            <a:r>
              <a:rPr lang="en-US" sz="1800" dirty="0" smtClean="0"/>
              <a:t>, </a:t>
            </a:r>
            <a:r>
              <a:rPr lang="en-US" sz="1800" dirty="0"/>
              <a:t>the imbalance of the aggregator is </a:t>
            </a:r>
            <a:r>
              <a:rPr lang="en-US" sz="1800" dirty="0" smtClean="0"/>
              <a:t>the</a:t>
            </a:r>
            <a:r>
              <a:rPr lang="hu-HU" sz="1800" dirty="0" smtClean="0"/>
              <a:t> </a:t>
            </a:r>
            <a:r>
              <a:rPr lang="en-US" sz="1800" dirty="0" smtClean="0"/>
              <a:t>difference </a:t>
            </a:r>
            <a:r>
              <a:rPr lang="en-US" sz="1800" dirty="0"/>
              <a:t>between the volumes of DR he delivers (his "allocated volume") and the </a:t>
            </a:r>
            <a:r>
              <a:rPr lang="en-US" sz="1800" dirty="0" smtClean="0"/>
              <a:t>volumes</a:t>
            </a:r>
            <a:r>
              <a:rPr lang="hu-HU" sz="1800" dirty="0" smtClean="0"/>
              <a:t> </a:t>
            </a:r>
            <a:r>
              <a:rPr lang="en-US" sz="1800" dirty="0" smtClean="0"/>
              <a:t>of </a:t>
            </a:r>
            <a:r>
              <a:rPr lang="en-US" sz="1800" dirty="0"/>
              <a:t>his net sales (his "final position in the market"). Thus the aggregator should be </a:t>
            </a:r>
            <a:r>
              <a:rPr lang="en-US" sz="1800" dirty="0" smtClean="0"/>
              <a:t>responsible</a:t>
            </a:r>
            <a:r>
              <a:rPr lang="hu-HU" sz="1800" dirty="0" smtClean="0"/>
              <a:t> </a:t>
            </a:r>
            <a:r>
              <a:rPr lang="en-US" sz="1800" dirty="0" smtClean="0"/>
              <a:t>to </a:t>
            </a:r>
            <a:r>
              <a:rPr lang="en-US" sz="1800" dirty="0"/>
              <a:t>match sales with deliveries, exactly as a generator should. If the aggregator delivers </a:t>
            </a:r>
            <a:r>
              <a:rPr lang="en-US" sz="1800" dirty="0" smtClean="0"/>
              <a:t>exactly</a:t>
            </a:r>
            <a:r>
              <a:rPr lang="hu-HU" sz="1800" dirty="0" smtClean="0"/>
              <a:t> </a:t>
            </a:r>
            <a:r>
              <a:rPr lang="en-US" sz="1800" dirty="0" smtClean="0"/>
              <a:t>the </a:t>
            </a:r>
            <a:r>
              <a:rPr lang="en-US" sz="1800" dirty="0"/>
              <a:t>volume of DR equal to his sales in the market, he has no imbalance</a:t>
            </a:r>
            <a:r>
              <a:rPr lang="en-US" sz="1800" dirty="0" smtClean="0"/>
              <a:t>.</a:t>
            </a:r>
            <a:r>
              <a:rPr lang="hu-HU" sz="1800" dirty="0" smtClean="0"/>
              <a:t>)</a:t>
            </a:r>
            <a:endParaRPr lang="hu-HU" sz="1800" i="1" dirty="0" smtClean="0"/>
          </a:p>
          <a:p>
            <a:pPr marL="950912" lvl="2" indent="-342900"/>
            <a:r>
              <a:rPr lang="en-US" i="1" dirty="0"/>
              <a:t>Compensation for the lost profit of the trader</a:t>
            </a:r>
            <a:endParaRPr lang="hu-HU" dirty="0"/>
          </a:p>
          <a:p>
            <a:pPr marL="950912" lvl="2" indent="-342900"/>
            <a:endParaRPr lang="hu-HU" dirty="0"/>
          </a:p>
        </p:txBody>
      </p:sp>
    </p:spTree>
    <p:extLst>
      <p:ext uri="{BB962C8B-B14F-4D97-AF65-F5344CB8AC3E}">
        <p14:creationId xmlns:p14="http://schemas.microsoft.com/office/powerpoint/2010/main" val="1055059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3961" y="0"/>
            <a:ext cx="11838039" cy="1209368"/>
          </a:xfrm>
        </p:spPr>
        <p:txBody>
          <a:bodyPr/>
          <a:lstStyle/>
          <a:p>
            <a:r>
              <a:rPr lang="en-GB" sz="3100" dirty="0"/>
              <a:t>Lessons learned from the Public Consultation </a:t>
            </a:r>
            <a:r>
              <a:rPr lang="en-GB" sz="3100" dirty="0" smtClean="0"/>
              <a:t>on</a:t>
            </a:r>
            <a:r>
              <a:rPr lang="hu-HU" sz="3100" dirty="0" smtClean="0"/>
              <a:t> </a:t>
            </a:r>
            <a:r>
              <a:rPr lang="en-GB" sz="3100" dirty="0" smtClean="0"/>
              <a:t>Aggregation </a:t>
            </a:r>
            <a:r>
              <a:rPr lang="en-GB" sz="3100" dirty="0"/>
              <a:t>managed by the Hungarian </a:t>
            </a:r>
            <a:r>
              <a:rPr lang="en-GB" sz="3100" dirty="0" smtClean="0"/>
              <a:t>Regulator</a:t>
            </a:r>
            <a:r>
              <a:rPr lang="hu-HU" sz="3100" dirty="0" smtClean="0"/>
              <a:t> </a:t>
            </a:r>
            <a:r>
              <a:rPr lang="en-GB" sz="2800" b="0" dirty="0" smtClean="0"/>
              <a:t>(</a:t>
            </a:r>
            <a:r>
              <a:rPr lang="en-GB" sz="2800" b="0" dirty="0"/>
              <a:t>HEA/MEKH</a:t>
            </a:r>
            <a:r>
              <a:rPr lang="en-GB" sz="2800" b="0" dirty="0" smtClean="0"/>
              <a:t>)</a:t>
            </a:r>
            <a:r>
              <a:rPr lang="hu-HU" sz="2800" b="0" dirty="0" smtClean="0"/>
              <a:t> </a:t>
            </a:r>
            <a:r>
              <a:rPr lang="hu-HU" sz="2400" b="0" dirty="0" smtClean="0"/>
              <a:t>(4)</a:t>
            </a:r>
            <a:br>
              <a:rPr lang="hu-HU" sz="2400" b="0" dirty="0" smtClean="0"/>
            </a:br>
            <a:r>
              <a:rPr lang="hu-HU" sz="2400" u="sng" dirty="0" smtClean="0">
                <a:solidFill>
                  <a:srgbClr val="0070C0"/>
                </a:solidFill>
              </a:rPr>
              <a:t>Key</a:t>
            </a:r>
            <a:r>
              <a:rPr lang="en-GB" sz="2400" u="sng" dirty="0" smtClean="0">
                <a:solidFill>
                  <a:srgbClr val="0070C0"/>
                </a:solidFill>
              </a:rPr>
              <a:t> </a:t>
            </a:r>
            <a:r>
              <a:rPr lang="en-GB" sz="2400" u="sng" dirty="0">
                <a:solidFill>
                  <a:srgbClr val="0070C0"/>
                </a:solidFill>
              </a:rPr>
              <a:t>regulatory issues </a:t>
            </a:r>
            <a:r>
              <a:rPr lang="hu-HU" sz="2400" u="sng" dirty="0" smtClean="0">
                <a:solidFill>
                  <a:srgbClr val="0070C0"/>
                </a:solidFill>
              </a:rPr>
              <a:t>MEKH </a:t>
            </a:r>
            <a:r>
              <a:rPr lang="en-GB" sz="2400" u="sng" dirty="0" smtClean="0">
                <a:solidFill>
                  <a:srgbClr val="0070C0"/>
                </a:solidFill>
              </a:rPr>
              <a:t>considered </a:t>
            </a:r>
            <a:r>
              <a:rPr lang="en-GB" sz="2400" u="sng" dirty="0">
                <a:solidFill>
                  <a:srgbClr val="0070C0"/>
                </a:solidFill>
              </a:rPr>
              <a:t>most </a:t>
            </a:r>
            <a:r>
              <a:rPr lang="en-US" sz="2400" u="sng" dirty="0">
                <a:solidFill>
                  <a:srgbClr val="0070C0"/>
                </a:solidFill>
              </a:rPr>
              <a:t>important</a:t>
            </a:r>
            <a:endParaRPr lang="en-GB" sz="2400" b="0" dirty="0">
              <a:solidFill>
                <a:srgbClr val="0070C0"/>
              </a:solidFill>
            </a:endParaRPr>
          </a:p>
        </p:txBody>
      </p:sp>
      <p:sp>
        <p:nvSpPr>
          <p:cNvPr id="3" name="Tartalom helye 2"/>
          <p:cNvSpPr>
            <a:spLocks noGrp="1"/>
          </p:cNvSpPr>
          <p:nvPr>
            <p:ph idx="1"/>
          </p:nvPr>
        </p:nvSpPr>
        <p:spPr>
          <a:xfrm>
            <a:off x="486697" y="1380914"/>
            <a:ext cx="11436062" cy="5005137"/>
          </a:xfrm>
        </p:spPr>
        <p:txBody>
          <a:bodyPr/>
          <a:lstStyle/>
          <a:p>
            <a:pPr marL="0" lvl="0" indent="0">
              <a:buNone/>
            </a:pPr>
            <a:r>
              <a:rPr lang="hu-HU" cap="small" dirty="0" smtClean="0"/>
              <a:t>II. </a:t>
            </a:r>
            <a:r>
              <a:rPr lang="en-US" cap="small" dirty="0" smtClean="0"/>
              <a:t>Aggregation </a:t>
            </a:r>
            <a:r>
              <a:rPr lang="en-US" cap="small" dirty="0"/>
              <a:t>of market players in different balance groups</a:t>
            </a:r>
            <a:endParaRPr lang="hu-HU" dirty="0"/>
          </a:p>
          <a:p>
            <a:pPr marL="265113" indent="0">
              <a:buNone/>
            </a:pPr>
            <a:r>
              <a:rPr lang="hu-HU" sz="2000" dirty="0" smtClean="0"/>
              <a:t>I</a:t>
            </a:r>
            <a:r>
              <a:rPr lang="en-US" sz="2000" dirty="0" smtClean="0"/>
              <a:t>t </a:t>
            </a:r>
            <a:r>
              <a:rPr lang="en-US" sz="2000" dirty="0"/>
              <a:t>is a key regulatory focus point that the aggregator shall be able to aggregate market participants (power plants, users and electricity storage facilities) from different balance groups, and to set the rules for the services provided by the aggregator, accounting for the balancing energy. The Hungarian </a:t>
            </a:r>
            <a:r>
              <a:rPr lang="en-US" sz="2000" dirty="0" smtClean="0"/>
              <a:t>TSO </a:t>
            </a:r>
            <a:r>
              <a:rPr lang="hu-HU" sz="2000" dirty="0" smtClean="0"/>
              <a:t>(</a:t>
            </a:r>
            <a:r>
              <a:rPr lang="en-US" sz="2000" dirty="0" smtClean="0"/>
              <a:t>MAVIR</a:t>
            </a:r>
            <a:r>
              <a:rPr lang="hu-HU" sz="2000" dirty="0" smtClean="0"/>
              <a:t>)</a:t>
            </a:r>
            <a:r>
              <a:rPr lang="en-US" sz="2000" dirty="0" smtClean="0"/>
              <a:t> </a:t>
            </a:r>
            <a:r>
              <a:rPr lang="en-US" sz="2000" dirty="0"/>
              <a:t>is already preparing a transitional concept, which it plans to introduce in some markets (</a:t>
            </a:r>
            <a:r>
              <a:rPr lang="en-US" sz="2000" dirty="0" err="1"/>
              <a:t>aFRR</a:t>
            </a:r>
            <a:r>
              <a:rPr lang="en-US" sz="2000" dirty="0"/>
              <a:t>, then later FCR and </a:t>
            </a:r>
            <a:r>
              <a:rPr lang="en-US" sz="2000" dirty="0" err="1"/>
              <a:t>mFRR</a:t>
            </a:r>
            <a:r>
              <a:rPr lang="en-US" sz="2000" dirty="0"/>
              <a:t>) from 1 January 2022. </a:t>
            </a:r>
            <a:endParaRPr lang="hu-HU" sz="2000" dirty="0" smtClean="0"/>
          </a:p>
          <a:p>
            <a:pPr marL="0" indent="0">
              <a:buNone/>
            </a:pPr>
            <a:r>
              <a:rPr lang="hu-HU" cap="small" dirty="0" smtClean="0"/>
              <a:t>III. </a:t>
            </a:r>
            <a:r>
              <a:rPr lang="en-US" cap="small" dirty="0"/>
              <a:t>Portfolio accreditation of demand side flexibility</a:t>
            </a:r>
            <a:endParaRPr lang="hu-HU" dirty="0"/>
          </a:p>
          <a:p>
            <a:pPr marL="265113" indent="0">
              <a:buNone/>
            </a:pPr>
            <a:r>
              <a:rPr lang="hu-HU" sz="2000" dirty="0"/>
              <a:t>I</a:t>
            </a:r>
            <a:r>
              <a:rPr lang="en-US" sz="2000" dirty="0"/>
              <a:t>t is necessary for the accreditation (prequalification) process to be group-based in aggregation of demand-side flexibility, i.e. at portfolio level. Accordingly, it is necessary to develop detailed rules for the aggregate offering of services and the exact settlement processes. </a:t>
            </a:r>
            <a:endParaRPr lang="hu-HU" sz="2000" dirty="0" smtClean="0"/>
          </a:p>
          <a:p>
            <a:pPr marL="0" indent="0">
              <a:buNone/>
            </a:pPr>
            <a:r>
              <a:rPr lang="hu-HU" cap="small" dirty="0" smtClean="0"/>
              <a:t>IV. </a:t>
            </a:r>
            <a:r>
              <a:rPr lang="en-US" cap="small" dirty="0" smtClean="0"/>
              <a:t>Metering</a:t>
            </a:r>
            <a:endParaRPr lang="hu-HU" cap="small" dirty="0" smtClean="0"/>
          </a:p>
          <a:p>
            <a:pPr marL="354013" indent="0">
              <a:buNone/>
            </a:pPr>
            <a:r>
              <a:rPr lang="en-GB" sz="2000" dirty="0" smtClean="0"/>
              <a:t>Several parties suggested accepting smart meters and the aggregator's own metering units to measure the consumption of each piece of end-user’ equipment</a:t>
            </a:r>
            <a:r>
              <a:rPr lang="hu-HU" sz="2000" dirty="0" smtClean="0"/>
              <a:t>.</a:t>
            </a:r>
            <a:endParaRPr lang="en-GB" sz="2000" dirty="0" smtClean="0"/>
          </a:p>
          <a:p>
            <a:pPr marL="265113" indent="0">
              <a:buNone/>
            </a:pPr>
            <a:endParaRPr lang="hu-HU" sz="2000" dirty="0"/>
          </a:p>
          <a:p>
            <a:pPr marL="265113" indent="0">
              <a:buNone/>
            </a:pPr>
            <a:endParaRPr lang="hu-HU" sz="2000" dirty="0"/>
          </a:p>
        </p:txBody>
      </p:sp>
    </p:spTree>
    <p:extLst>
      <p:ext uri="{BB962C8B-B14F-4D97-AF65-F5344CB8AC3E}">
        <p14:creationId xmlns:p14="http://schemas.microsoft.com/office/powerpoint/2010/main" val="268006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3961" y="0"/>
            <a:ext cx="11838039" cy="1209368"/>
          </a:xfrm>
        </p:spPr>
        <p:txBody>
          <a:bodyPr/>
          <a:lstStyle/>
          <a:p>
            <a:r>
              <a:rPr lang="en-GB" sz="3100" dirty="0"/>
              <a:t>Lessons learned from the Public Consultation </a:t>
            </a:r>
            <a:r>
              <a:rPr lang="en-GB" sz="3100" dirty="0" smtClean="0"/>
              <a:t>on</a:t>
            </a:r>
            <a:r>
              <a:rPr lang="hu-HU" sz="3100" dirty="0" smtClean="0"/>
              <a:t> </a:t>
            </a:r>
            <a:r>
              <a:rPr lang="en-GB" sz="3100" dirty="0" smtClean="0"/>
              <a:t>Aggregation </a:t>
            </a:r>
            <a:r>
              <a:rPr lang="en-GB" sz="3100" dirty="0"/>
              <a:t>managed by the Hungarian </a:t>
            </a:r>
            <a:r>
              <a:rPr lang="en-GB" sz="3100" dirty="0" smtClean="0"/>
              <a:t>Regulator</a:t>
            </a:r>
            <a:r>
              <a:rPr lang="hu-HU" sz="3100" dirty="0" smtClean="0"/>
              <a:t> </a:t>
            </a:r>
            <a:r>
              <a:rPr lang="en-GB" sz="2800" b="0" dirty="0" smtClean="0"/>
              <a:t>(</a:t>
            </a:r>
            <a:r>
              <a:rPr lang="en-GB" sz="2800" b="0" dirty="0"/>
              <a:t>HEA/MEKH</a:t>
            </a:r>
            <a:r>
              <a:rPr lang="en-GB" sz="2800" b="0" dirty="0" smtClean="0"/>
              <a:t>)</a:t>
            </a:r>
            <a:r>
              <a:rPr lang="hu-HU" sz="2800" b="0" dirty="0" smtClean="0"/>
              <a:t> </a:t>
            </a:r>
            <a:r>
              <a:rPr lang="hu-HU" sz="2400" b="0" dirty="0" smtClean="0"/>
              <a:t>(5)</a:t>
            </a:r>
            <a:br>
              <a:rPr lang="hu-HU" sz="2400" b="0" dirty="0" smtClean="0"/>
            </a:br>
            <a:r>
              <a:rPr lang="hu-HU" sz="2400" u="sng" dirty="0" smtClean="0">
                <a:solidFill>
                  <a:srgbClr val="0070C0"/>
                </a:solidFill>
              </a:rPr>
              <a:t>Key</a:t>
            </a:r>
            <a:r>
              <a:rPr lang="en-GB" sz="2400" u="sng" dirty="0" smtClean="0">
                <a:solidFill>
                  <a:srgbClr val="0070C0"/>
                </a:solidFill>
              </a:rPr>
              <a:t> </a:t>
            </a:r>
            <a:r>
              <a:rPr lang="en-GB" sz="2400" u="sng" dirty="0">
                <a:solidFill>
                  <a:srgbClr val="0070C0"/>
                </a:solidFill>
              </a:rPr>
              <a:t>regulatory issues </a:t>
            </a:r>
            <a:r>
              <a:rPr lang="hu-HU" sz="2400" u="sng" dirty="0" smtClean="0">
                <a:solidFill>
                  <a:srgbClr val="0070C0"/>
                </a:solidFill>
              </a:rPr>
              <a:t>MEKH </a:t>
            </a:r>
            <a:r>
              <a:rPr lang="en-GB" sz="2400" u="sng" dirty="0" smtClean="0">
                <a:solidFill>
                  <a:srgbClr val="0070C0"/>
                </a:solidFill>
              </a:rPr>
              <a:t>considered </a:t>
            </a:r>
            <a:r>
              <a:rPr lang="en-GB" sz="2400" u="sng" dirty="0">
                <a:solidFill>
                  <a:srgbClr val="0070C0"/>
                </a:solidFill>
              </a:rPr>
              <a:t>most </a:t>
            </a:r>
            <a:r>
              <a:rPr lang="en-US" sz="2400" u="sng" dirty="0">
                <a:solidFill>
                  <a:srgbClr val="0070C0"/>
                </a:solidFill>
              </a:rPr>
              <a:t>important</a:t>
            </a:r>
            <a:endParaRPr lang="en-GB" sz="2400" b="0" dirty="0">
              <a:solidFill>
                <a:srgbClr val="0070C0"/>
              </a:solidFill>
            </a:endParaRPr>
          </a:p>
        </p:txBody>
      </p:sp>
      <p:sp>
        <p:nvSpPr>
          <p:cNvPr id="3" name="Tartalom helye 2"/>
          <p:cNvSpPr>
            <a:spLocks noGrp="1"/>
          </p:cNvSpPr>
          <p:nvPr>
            <p:ph idx="1"/>
          </p:nvPr>
        </p:nvSpPr>
        <p:spPr>
          <a:xfrm>
            <a:off x="560439" y="1380914"/>
            <a:ext cx="11149780" cy="5005137"/>
          </a:xfrm>
        </p:spPr>
        <p:txBody>
          <a:bodyPr/>
          <a:lstStyle/>
          <a:p>
            <a:pPr marL="0" indent="0">
              <a:buNone/>
            </a:pPr>
            <a:r>
              <a:rPr lang="hu-HU" cap="small" dirty="0" smtClean="0"/>
              <a:t>V. </a:t>
            </a:r>
            <a:r>
              <a:rPr lang="en-US" cap="small" dirty="0"/>
              <a:t>Development of baseline methodologies </a:t>
            </a:r>
            <a:endParaRPr lang="hu-HU" dirty="0"/>
          </a:p>
          <a:p>
            <a:pPr marL="265113" indent="0">
              <a:buNone/>
            </a:pPr>
            <a:r>
              <a:rPr lang="en-US" sz="2000" dirty="0"/>
              <a:t>In order to maximize the potential for flexibility, it is necessary </a:t>
            </a:r>
            <a:r>
              <a:rPr lang="en-US" sz="2000" u="sng" dirty="0"/>
              <a:t>not to exclude </a:t>
            </a:r>
            <a:r>
              <a:rPr lang="en-US" sz="2000" dirty="0"/>
              <a:t>market participants from aggregation that </a:t>
            </a:r>
            <a:r>
              <a:rPr lang="en-US" sz="2000" u="sng" dirty="0"/>
              <a:t>are not able or obliged to provide a schedule</a:t>
            </a:r>
            <a:r>
              <a:rPr lang="en-US" sz="2000" dirty="0"/>
              <a:t>. In their case, it is important to define a so-called baseline. A </a:t>
            </a:r>
            <a:r>
              <a:rPr lang="en-US" sz="2000" u="sng" dirty="0"/>
              <a:t>baseline is a ‘theoretical value calculated according to a fixed method that simulates what would have occurred if demand-side flexibility had not been activated’.</a:t>
            </a:r>
            <a:r>
              <a:rPr lang="en-US" sz="2000" dirty="0"/>
              <a:t> Depending on the technology of each piece of equipment, there may be several types of baselines. Without the development of the baseline(s), aggregation cannot work effectively. In agreement with the majority of respondents and after consulting with the relevant actors (TSO, DSOs, BRPs, aggregators), it seems therefore appropriate to urgently select those responsible for the development and adoption of the baseline(s) and to involve as many market players as possible in the provision of flexibility as soon as possible. In order to bring the flexibility of the demand (and production) side - put together and sold by aggregators - to the market as soon as possible, </a:t>
            </a:r>
            <a:r>
              <a:rPr lang="en-US" sz="2000" u="sng" dirty="0"/>
              <a:t>it is advisable to start with simple calculation/simulation methods</a:t>
            </a:r>
            <a:r>
              <a:rPr lang="en-US" sz="2000" dirty="0"/>
              <a:t>.</a:t>
            </a:r>
            <a:r>
              <a:rPr lang="hu-HU" sz="2000" dirty="0"/>
              <a:t> </a:t>
            </a:r>
            <a:endParaRPr lang="hu-HU" sz="2000" dirty="0" smtClean="0"/>
          </a:p>
          <a:p>
            <a:pPr marL="265113" indent="0">
              <a:buNone/>
            </a:pPr>
            <a:endParaRPr lang="hu-HU" sz="2000" dirty="0"/>
          </a:p>
        </p:txBody>
      </p:sp>
    </p:spTree>
    <p:extLst>
      <p:ext uri="{BB962C8B-B14F-4D97-AF65-F5344CB8AC3E}">
        <p14:creationId xmlns:p14="http://schemas.microsoft.com/office/powerpoint/2010/main" val="2341311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3961" y="0"/>
            <a:ext cx="11838039" cy="1209368"/>
          </a:xfrm>
        </p:spPr>
        <p:txBody>
          <a:bodyPr/>
          <a:lstStyle/>
          <a:p>
            <a:r>
              <a:rPr lang="en-GB" sz="3100" dirty="0"/>
              <a:t>Lessons learned from the Public Consultation </a:t>
            </a:r>
            <a:r>
              <a:rPr lang="en-GB" sz="3100" dirty="0" smtClean="0"/>
              <a:t>on</a:t>
            </a:r>
            <a:r>
              <a:rPr lang="hu-HU" sz="3100" dirty="0" smtClean="0"/>
              <a:t> </a:t>
            </a:r>
            <a:r>
              <a:rPr lang="en-GB" sz="3100" dirty="0" smtClean="0"/>
              <a:t>Aggregation </a:t>
            </a:r>
            <a:r>
              <a:rPr lang="en-GB" sz="3100" dirty="0"/>
              <a:t>managed by the Hungarian </a:t>
            </a:r>
            <a:r>
              <a:rPr lang="en-GB" sz="3100" dirty="0" smtClean="0"/>
              <a:t>Regulator</a:t>
            </a:r>
            <a:r>
              <a:rPr lang="hu-HU" sz="3100" dirty="0" smtClean="0"/>
              <a:t> </a:t>
            </a:r>
            <a:r>
              <a:rPr lang="en-GB" sz="2800" b="0" dirty="0" smtClean="0"/>
              <a:t>(</a:t>
            </a:r>
            <a:r>
              <a:rPr lang="en-GB" sz="2800" b="0" dirty="0"/>
              <a:t>HEA/MEKH</a:t>
            </a:r>
            <a:r>
              <a:rPr lang="en-GB" sz="2800" b="0" dirty="0" smtClean="0"/>
              <a:t>)</a:t>
            </a:r>
            <a:r>
              <a:rPr lang="hu-HU" sz="2800" b="0" dirty="0" smtClean="0"/>
              <a:t> </a:t>
            </a:r>
            <a:r>
              <a:rPr lang="hu-HU" sz="2400" b="0" dirty="0" smtClean="0"/>
              <a:t>(6)</a:t>
            </a:r>
            <a:br>
              <a:rPr lang="hu-HU" sz="2400" b="0" dirty="0" smtClean="0"/>
            </a:br>
            <a:r>
              <a:rPr lang="hu-HU" sz="2400" u="sng" dirty="0" smtClean="0">
                <a:solidFill>
                  <a:srgbClr val="0070C0"/>
                </a:solidFill>
              </a:rPr>
              <a:t>Key</a:t>
            </a:r>
            <a:r>
              <a:rPr lang="en-GB" sz="2400" u="sng" dirty="0" smtClean="0">
                <a:solidFill>
                  <a:srgbClr val="0070C0"/>
                </a:solidFill>
              </a:rPr>
              <a:t> </a:t>
            </a:r>
            <a:r>
              <a:rPr lang="en-GB" sz="2400" u="sng" dirty="0">
                <a:solidFill>
                  <a:srgbClr val="0070C0"/>
                </a:solidFill>
              </a:rPr>
              <a:t>regulatory issues </a:t>
            </a:r>
            <a:r>
              <a:rPr lang="hu-HU" sz="2400" u="sng" dirty="0" smtClean="0">
                <a:solidFill>
                  <a:srgbClr val="0070C0"/>
                </a:solidFill>
              </a:rPr>
              <a:t>MEKH </a:t>
            </a:r>
            <a:r>
              <a:rPr lang="en-GB" sz="2400" u="sng" dirty="0" smtClean="0">
                <a:solidFill>
                  <a:srgbClr val="0070C0"/>
                </a:solidFill>
              </a:rPr>
              <a:t>considered </a:t>
            </a:r>
            <a:r>
              <a:rPr lang="en-GB" sz="2400" u="sng" dirty="0">
                <a:solidFill>
                  <a:srgbClr val="0070C0"/>
                </a:solidFill>
              </a:rPr>
              <a:t>most </a:t>
            </a:r>
            <a:r>
              <a:rPr lang="en-US" sz="2400" u="sng" dirty="0">
                <a:solidFill>
                  <a:srgbClr val="0070C0"/>
                </a:solidFill>
              </a:rPr>
              <a:t>important</a:t>
            </a:r>
            <a:endParaRPr lang="en-GB" sz="2400" b="0" dirty="0">
              <a:solidFill>
                <a:srgbClr val="0070C0"/>
              </a:solidFill>
            </a:endParaRPr>
          </a:p>
        </p:txBody>
      </p:sp>
      <p:sp>
        <p:nvSpPr>
          <p:cNvPr id="3" name="Tartalom helye 2"/>
          <p:cNvSpPr>
            <a:spLocks noGrp="1"/>
          </p:cNvSpPr>
          <p:nvPr>
            <p:ph idx="1"/>
          </p:nvPr>
        </p:nvSpPr>
        <p:spPr>
          <a:xfrm>
            <a:off x="560439" y="1380914"/>
            <a:ext cx="11149780" cy="5005137"/>
          </a:xfrm>
        </p:spPr>
        <p:txBody>
          <a:bodyPr/>
          <a:lstStyle/>
          <a:p>
            <a:pPr marL="0" indent="0">
              <a:buNone/>
            </a:pPr>
            <a:r>
              <a:rPr lang="hu-HU" cap="small" dirty="0" smtClean="0"/>
              <a:t>V. </a:t>
            </a:r>
            <a:r>
              <a:rPr lang="en-US" cap="small" dirty="0"/>
              <a:t>Development of baseline methodologies </a:t>
            </a:r>
            <a:endParaRPr lang="hu-HU" dirty="0"/>
          </a:p>
          <a:p>
            <a:pPr marL="265113" indent="0">
              <a:buNone/>
            </a:pPr>
            <a:r>
              <a:rPr lang="en-US" sz="2000" dirty="0"/>
              <a:t>In order to maximize the potential for flexibility, it is necessary </a:t>
            </a:r>
            <a:r>
              <a:rPr lang="en-US" sz="2000" u="sng" dirty="0"/>
              <a:t>not to exclude </a:t>
            </a:r>
            <a:r>
              <a:rPr lang="en-US" sz="2000" dirty="0"/>
              <a:t>market participants from aggregation that </a:t>
            </a:r>
            <a:r>
              <a:rPr lang="en-US" sz="2000" u="sng" dirty="0"/>
              <a:t>are not able or obliged to provide a schedule</a:t>
            </a:r>
            <a:r>
              <a:rPr lang="en-US" sz="2000" dirty="0"/>
              <a:t>. In their case, it is important to define a so-called baseline. A </a:t>
            </a:r>
            <a:r>
              <a:rPr lang="en-US" sz="2000" u="sng" dirty="0"/>
              <a:t>baseline is a ‘theoretical value calculated according to a fixed method that simulates what would have occurred if demand-side flexibility had not been activated’.</a:t>
            </a:r>
            <a:r>
              <a:rPr lang="en-US" sz="2000" dirty="0"/>
              <a:t> Depending on the technology of each piece of equipment, there may be several types of baselines. Without the development of the baseline(s), aggregation cannot work effectively. In agreement with the majority of respondents and after consulting with the relevant actors (TSO, DSOs, BRPs, aggregators), it seems therefore appropriate to urgently select those responsible for the development and adoption of the baseline(s) and to involve as many market players as possible in the provision of flexibility as soon as possible. In order to bring the flexibility of the demand (and production) side - put together and sold by aggregators - to the market as soon as possible, </a:t>
            </a:r>
            <a:r>
              <a:rPr lang="en-US" sz="2000" u="sng" dirty="0"/>
              <a:t>it is advisable to start with simple calculation/simulation methods</a:t>
            </a:r>
            <a:r>
              <a:rPr lang="en-US" sz="2000" dirty="0"/>
              <a:t>.</a:t>
            </a:r>
            <a:r>
              <a:rPr lang="hu-HU" sz="2000" dirty="0"/>
              <a:t> </a:t>
            </a:r>
            <a:endParaRPr lang="hu-HU" sz="2000" dirty="0" smtClean="0"/>
          </a:p>
          <a:p>
            <a:pPr marL="265113" indent="0">
              <a:buNone/>
            </a:pPr>
            <a:endParaRPr lang="hu-HU" sz="2000" dirty="0"/>
          </a:p>
        </p:txBody>
      </p:sp>
    </p:spTree>
    <p:extLst>
      <p:ext uri="{BB962C8B-B14F-4D97-AF65-F5344CB8AC3E}">
        <p14:creationId xmlns:p14="http://schemas.microsoft.com/office/powerpoint/2010/main" val="330111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3961" y="0"/>
            <a:ext cx="11838039" cy="1209368"/>
          </a:xfrm>
        </p:spPr>
        <p:txBody>
          <a:bodyPr/>
          <a:lstStyle/>
          <a:p>
            <a:r>
              <a:rPr lang="en-GB" sz="3100" dirty="0"/>
              <a:t>Lessons learned from the Public Consultation </a:t>
            </a:r>
            <a:r>
              <a:rPr lang="en-GB" sz="3100" dirty="0" smtClean="0"/>
              <a:t>on</a:t>
            </a:r>
            <a:r>
              <a:rPr lang="hu-HU" sz="3100" dirty="0" smtClean="0"/>
              <a:t> </a:t>
            </a:r>
            <a:r>
              <a:rPr lang="en-GB" sz="3100" dirty="0" smtClean="0"/>
              <a:t>Aggregation </a:t>
            </a:r>
            <a:r>
              <a:rPr lang="en-GB" sz="3100" dirty="0"/>
              <a:t>managed by the Hungarian </a:t>
            </a:r>
            <a:r>
              <a:rPr lang="en-GB" sz="3100" dirty="0" smtClean="0"/>
              <a:t>Regulator</a:t>
            </a:r>
            <a:r>
              <a:rPr lang="hu-HU" sz="3100" dirty="0" smtClean="0"/>
              <a:t> </a:t>
            </a:r>
            <a:r>
              <a:rPr lang="en-GB" sz="2800" b="0" dirty="0" smtClean="0"/>
              <a:t>(</a:t>
            </a:r>
            <a:r>
              <a:rPr lang="en-GB" sz="2800" b="0" dirty="0"/>
              <a:t>HEA/MEKH</a:t>
            </a:r>
            <a:r>
              <a:rPr lang="en-GB" sz="2800" b="0" dirty="0" smtClean="0"/>
              <a:t>)</a:t>
            </a:r>
            <a:r>
              <a:rPr lang="hu-HU" sz="2800" b="0" dirty="0" smtClean="0"/>
              <a:t> </a:t>
            </a:r>
            <a:r>
              <a:rPr lang="hu-HU" sz="2400" b="0" dirty="0" smtClean="0"/>
              <a:t>(5)</a:t>
            </a:r>
            <a:br>
              <a:rPr lang="hu-HU" sz="2400" b="0" dirty="0" smtClean="0"/>
            </a:br>
            <a:r>
              <a:rPr lang="en-GB" sz="2400" u="sng" dirty="0" smtClean="0">
                <a:solidFill>
                  <a:srgbClr val="0070C0"/>
                </a:solidFill>
              </a:rPr>
              <a:t>An important „technical” question and the answers (reducing entry barriers)</a:t>
            </a:r>
            <a:endParaRPr lang="en-GB" sz="2400" b="0" dirty="0">
              <a:solidFill>
                <a:srgbClr val="0070C0"/>
              </a:solidFill>
            </a:endParaRPr>
          </a:p>
        </p:txBody>
      </p:sp>
      <p:sp>
        <p:nvSpPr>
          <p:cNvPr id="3" name="Tartalom helye 2"/>
          <p:cNvSpPr>
            <a:spLocks noGrp="1"/>
          </p:cNvSpPr>
          <p:nvPr>
            <p:ph idx="1"/>
          </p:nvPr>
        </p:nvSpPr>
        <p:spPr>
          <a:xfrm>
            <a:off x="530941" y="1351418"/>
            <a:ext cx="11312013" cy="5506582"/>
          </a:xfrm>
        </p:spPr>
        <p:txBody>
          <a:bodyPr/>
          <a:lstStyle/>
          <a:p>
            <a:pPr marL="0" indent="0">
              <a:buNone/>
            </a:pPr>
            <a:r>
              <a:rPr lang="en-GB" sz="2400" u="sng" dirty="0" smtClean="0"/>
              <a:t>Which </a:t>
            </a:r>
            <a:r>
              <a:rPr lang="en-GB" sz="2400" u="sng" dirty="0"/>
              <a:t>are those technical requirements and demand response capabilities described in Art. 17. (5) of the Directive that are pivotal to enable operation and market entry of aggregators?</a:t>
            </a:r>
            <a:endParaRPr lang="hu-HU" sz="2400" u="sng" dirty="0"/>
          </a:p>
          <a:p>
            <a:pPr marL="0" indent="0">
              <a:buNone/>
            </a:pPr>
            <a:r>
              <a:rPr lang="hu-HU" sz="2400" u="sng" dirty="0" err="1" smtClean="0"/>
              <a:t>smartEn</a:t>
            </a:r>
            <a:r>
              <a:rPr lang="hu-HU" sz="2400" dirty="0" smtClean="0"/>
              <a:t>:</a:t>
            </a:r>
            <a:r>
              <a:rPr lang="hu-HU" dirty="0" smtClean="0"/>
              <a:t> </a:t>
            </a:r>
            <a:r>
              <a:rPr lang="en-GB" sz="2400" dirty="0" smtClean="0"/>
              <a:t>Overall </a:t>
            </a:r>
            <a:r>
              <a:rPr lang="en-GB" sz="2400" dirty="0"/>
              <a:t>it is important that product design is based on the actual requirements of the system operator, rather than on the technical capabilities of the technologies that provide </a:t>
            </a:r>
            <a:r>
              <a:rPr lang="en-GB" sz="2400" dirty="0" smtClean="0"/>
              <a:t>it</a:t>
            </a:r>
            <a:r>
              <a:rPr lang="hu-HU" sz="2400" dirty="0" smtClean="0"/>
              <a:t> (</a:t>
            </a:r>
            <a:r>
              <a:rPr lang="hu-HU" sz="2400" dirty="0" err="1" smtClean="0"/>
              <a:t>e.g</a:t>
            </a:r>
            <a:r>
              <a:rPr lang="hu-HU" sz="2400" dirty="0" smtClean="0"/>
              <a:t>. old </a:t>
            </a:r>
            <a:r>
              <a:rPr lang="hu-HU" sz="2400" dirty="0" err="1" smtClean="0"/>
              <a:t>PPs</a:t>
            </a:r>
            <a:r>
              <a:rPr lang="hu-HU" sz="2400" dirty="0" smtClean="0"/>
              <a:t>)</a:t>
            </a:r>
            <a:r>
              <a:rPr lang="en-GB" sz="2400" dirty="0" smtClean="0"/>
              <a:t>. </a:t>
            </a:r>
            <a:r>
              <a:rPr lang="en-GB" sz="2400" dirty="0"/>
              <a:t>This service-based approach (rather than asset-based), allows for SOs to better reflect on their needs, and all available BSPs to provide it, with a mix of technologies and configurations.</a:t>
            </a:r>
            <a:endParaRPr lang="hu-HU" sz="2400" dirty="0"/>
          </a:p>
          <a:p>
            <a:pPr marL="0" indent="0">
              <a:buNone/>
            </a:pPr>
            <a:r>
              <a:rPr lang="en-GB" i="1" dirty="0"/>
              <a:t> </a:t>
            </a:r>
            <a:r>
              <a:rPr lang="en-GB" sz="2400" u="sng" dirty="0" smtClean="0"/>
              <a:t>Technical </a:t>
            </a:r>
            <a:r>
              <a:rPr lang="en-GB" sz="2400" u="sng" dirty="0"/>
              <a:t>requirements that need to be considered are (among others): </a:t>
            </a:r>
            <a:endParaRPr lang="hu-HU" sz="2400" u="sng" dirty="0"/>
          </a:p>
          <a:p>
            <a:pPr lvl="0"/>
            <a:r>
              <a:rPr lang="en-GB" sz="2000" dirty="0"/>
              <a:t>Minimum bid size 1 MW (at most) for balancing products and below 500 kW for Day-Ahead and Intraday markets</a:t>
            </a:r>
            <a:endParaRPr lang="hu-HU" sz="2000" dirty="0"/>
          </a:p>
          <a:p>
            <a:pPr lvl="0"/>
            <a:r>
              <a:rPr lang="en-GB" sz="2000" dirty="0"/>
              <a:t>Allowing aggregation of generation and demand in one pool</a:t>
            </a:r>
            <a:endParaRPr lang="hu-HU" sz="2000" dirty="0"/>
          </a:p>
          <a:p>
            <a:pPr lvl="0"/>
            <a:r>
              <a:rPr lang="en-GB" sz="2000" dirty="0"/>
              <a:t>Allowing stacking of services (bidding into several products with the same load)</a:t>
            </a:r>
            <a:endParaRPr lang="hu-HU" sz="2000" dirty="0"/>
          </a:p>
          <a:p>
            <a:pPr lvl="0"/>
            <a:r>
              <a:rPr lang="en-GB" sz="2000" dirty="0"/>
              <a:t>Clear measurement and verification processes (including baselining). </a:t>
            </a:r>
            <a:endParaRPr lang="hu-HU" sz="2000" dirty="0"/>
          </a:p>
        </p:txBody>
      </p:sp>
    </p:spTree>
    <p:extLst>
      <p:ext uri="{BB962C8B-B14F-4D97-AF65-F5344CB8AC3E}">
        <p14:creationId xmlns:p14="http://schemas.microsoft.com/office/powerpoint/2010/main" val="2009532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p:txBody>
          <a:bodyPr/>
          <a:lstStyle/>
          <a:p>
            <a:r>
              <a:rPr lang="en-GB" dirty="0"/>
              <a:t>Energy</a:t>
            </a:r>
            <a:r>
              <a:rPr lang="en-GB" sz="2800" dirty="0"/>
              <a:t> </a:t>
            </a:r>
            <a:r>
              <a:rPr lang="en-GB" dirty="0"/>
              <a:t>Transition</a:t>
            </a:r>
            <a:r>
              <a:rPr lang="hu-HU" dirty="0"/>
              <a:t> - </a:t>
            </a:r>
            <a:r>
              <a:rPr lang="en-GB" dirty="0"/>
              <a:t>Aggregation</a:t>
            </a:r>
          </a:p>
        </p:txBody>
      </p:sp>
      <p:sp>
        <p:nvSpPr>
          <p:cNvPr id="7" name="Szövegdoboz 6">
            <a:extLst>
              <a:ext uri="{FF2B5EF4-FFF2-40B4-BE49-F238E27FC236}">
                <a16:creationId xmlns:a16="http://schemas.microsoft.com/office/drawing/2014/main" id="{9B2A2508-EF80-4DF7-81D0-8454DE8712F0}"/>
              </a:ext>
            </a:extLst>
          </p:cNvPr>
          <p:cNvSpPr txBox="1"/>
          <p:nvPr/>
        </p:nvSpPr>
        <p:spPr>
          <a:xfrm>
            <a:off x="10200640" y="244213"/>
            <a:ext cx="1991360" cy="646331"/>
          </a:xfrm>
          <a:prstGeom prst="rect">
            <a:avLst/>
          </a:prstGeom>
          <a:noFill/>
        </p:spPr>
        <p:txBody>
          <a:bodyPr wrap="square" rtlCol="0">
            <a:spAutoFit/>
          </a:bodyPr>
          <a:lstStyle/>
          <a:p>
            <a:pPr algn="ctr"/>
            <a:r>
              <a:rPr lang="hu-HU" dirty="0" err="1"/>
              <a:t>You</a:t>
            </a:r>
            <a:r>
              <a:rPr lang="hu-HU" dirty="0"/>
              <a:t> </a:t>
            </a:r>
            <a:r>
              <a:rPr lang="hu-HU" dirty="0" err="1"/>
              <a:t>may</a:t>
            </a:r>
            <a:r>
              <a:rPr lang="hu-HU" dirty="0"/>
              <a:t> add </a:t>
            </a:r>
            <a:r>
              <a:rPr lang="hu-HU" dirty="0" err="1"/>
              <a:t>your</a:t>
            </a:r>
            <a:r>
              <a:rPr lang="hu-HU" dirty="0"/>
              <a:t> LOGO here</a:t>
            </a:r>
          </a:p>
        </p:txBody>
      </p:sp>
      <p:sp>
        <p:nvSpPr>
          <p:cNvPr id="2" name="Szövegdoboz 1"/>
          <p:cNvSpPr txBox="1"/>
          <p:nvPr/>
        </p:nvSpPr>
        <p:spPr>
          <a:xfrm>
            <a:off x="1194619" y="2241755"/>
            <a:ext cx="10176387" cy="1184042"/>
          </a:xfrm>
          <a:prstGeom prst="rect">
            <a:avLst/>
          </a:prstGeom>
          <a:noFill/>
        </p:spPr>
        <p:txBody>
          <a:bodyPr wrap="square" rtlCol="0">
            <a:spAutoFit/>
          </a:bodyPr>
          <a:lstStyle/>
          <a:p>
            <a:pPr>
              <a:lnSpc>
                <a:spcPct val="150000"/>
              </a:lnSpc>
            </a:pPr>
            <a:r>
              <a:rPr lang="en-GB" sz="5400" b="1" u="sng" dirty="0" smtClean="0">
                <a:latin typeface="Segoe UI" panose="020B0502040204020203" pitchFamily="34" charset="0"/>
                <a:cs typeface="Segoe UI" panose="020B0502040204020203" pitchFamily="34" charset="0"/>
              </a:rPr>
              <a:t>Thank you for your attention!</a:t>
            </a:r>
            <a:endParaRPr lang="en-GB" sz="5400" b="1" dirty="0">
              <a:latin typeface="Segoe UI" panose="020B0502040204020203" pitchFamily="34" charset="0"/>
              <a:cs typeface="Segoe UI" panose="020B0502040204020203"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10036603" y="0"/>
            <a:ext cx="2155397" cy="1457000"/>
          </a:xfrm>
          <a:prstGeom prst="rect">
            <a:avLst/>
          </a:prstGeom>
          <a:noFill/>
          <a:ln w="9525">
            <a:noFill/>
            <a:miter lim="800000"/>
            <a:headEnd/>
            <a:tailEnd/>
          </a:ln>
        </p:spPr>
      </p:pic>
      <p:sp>
        <p:nvSpPr>
          <p:cNvPr id="3" name="Szövegdoboz 2"/>
          <p:cNvSpPr txBox="1"/>
          <p:nvPr/>
        </p:nvSpPr>
        <p:spPr>
          <a:xfrm>
            <a:off x="7315200" y="4557252"/>
            <a:ext cx="4173794" cy="1261884"/>
          </a:xfrm>
          <a:prstGeom prst="rect">
            <a:avLst/>
          </a:prstGeom>
          <a:noFill/>
        </p:spPr>
        <p:txBody>
          <a:bodyPr wrap="square" rtlCol="0">
            <a:spAutoFit/>
          </a:bodyPr>
          <a:lstStyle/>
          <a:p>
            <a:r>
              <a:rPr lang="hu-HU" sz="2800" b="1" dirty="0" smtClean="0"/>
              <a:t>Gábor Szörényi</a:t>
            </a:r>
          </a:p>
          <a:p>
            <a:pPr algn="ctr"/>
            <a:r>
              <a:rPr lang="hu-HU" sz="2400" dirty="0" smtClean="0">
                <a:hlinkClick r:id="rId3"/>
              </a:rPr>
              <a:t>gabor.szorenyi@erranet.org</a:t>
            </a:r>
            <a:r>
              <a:rPr lang="hu-HU" sz="2400" dirty="0" smtClean="0"/>
              <a:t>;</a:t>
            </a:r>
          </a:p>
          <a:p>
            <a:pPr algn="ctr"/>
            <a:r>
              <a:rPr lang="hu-HU" sz="2400" dirty="0" smtClean="0">
                <a:hlinkClick r:id="rId4"/>
              </a:rPr>
              <a:t>szorenyi2004@yahoo.com</a:t>
            </a:r>
            <a:r>
              <a:rPr lang="hu-HU" sz="2400" dirty="0" smtClean="0"/>
              <a:t>; </a:t>
            </a:r>
            <a:endParaRPr lang="en-GB" sz="2400" dirty="0"/>
          </a:p>
        </p:txBody>
      </p:sp>
    </p:spTree>
    <p:extLst>
      <p:ext uri="{BB962C8B-B14F-4D97-AF65-F5344CB8AC3E}">
        <p14:creationId xmlns:p14="http://schemas.microsoft.com/office/powerpoint/2010/main" val="1050107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p:txBody>
          <a:bodyPr/>
          <a:lstStyle/>
          <a:p>
            <a:r>
              <a:rPr lang="en-GB" dirty="0"/>
              <a:t>Energy</a:t>
            </a:r>
            <a:r>
              <a:rPr lang="en-GB" sz="2800" dirty="0"/>
              <a:t> </a:t>
            </a:r>
            <a:r>
              <a:rPr lang="en-GB" dirty="0" smtClean="0"/>
              <a:t>Transition</a:t>
            </a:r>
            <a:r>
              <a:rPr lang="hu-HU" dirty="0" smtClean="0"/>
              <a:t> - </a:t>
            </a:r>
            <a:r>
              <a:rPr lang="en-GB" dirty="0" smtClean="0"/>
              <a:t>Aggregation</a:t>
            </a:r>
            <a:endParaRPr lang="en-GB" dirty="0"/>
          </a:p>
        </p:txBody>
      </p:sp>
      <p:sp>
        <p:nvSpPr>
          <p:cNvPr id="7" name="Szövegdoboz 6">
            <a:extLst>
              <a:ext uri="{FF2B5EF4-FFF2-40B4-BE49-F238E27FC236}">
                <a16:creationId xmlns:a16="http://schemas.microsoft.com/office/drawing/2014/main" id="{9B2A2508-EF80-4DF7-81D0-8454DE8712F0}"/>
              </a:ext>
            </a:extLst>
          </p:cNvPr>
          <p:cNvSpPr txBox="1"/>
          <p:nvPr/>
        </p:nvSpPr>
        <p:spPr>
          <a:xfrm>
            <a:off x="10200640" y="244213"/>
            <a:ext cx="1991360" cy="646331"/>
          </a:xfrm>
          <a:prstGeom prst="rect">
            <a:avLst/>
          </a:prstGeom>
          <a:noFill/>
        </p:spPr>
        <p:txBody>
          <a:bodyPr wrap="square" rtlCol="0">
            <a:spAutoFit/>
          </a:bodyPr>
          <a:lstStyle/>
          <a:p>
            <a:pPr algn="ctr"/>
            <a:r>
              <a:rPr lang="hu-HU" dirty="0" err="1"/>
              <a:t>You</a:t>
            </a:r>
            <a:r>
              <a:rPr lang="hu-HU" dirty="0"/>
              <a:t> </a:t>
            </a:r>
            <a:r>
              <a:rPr lang="hu-HU" dirty="0" err="1"/>
              <a:t>may</a:t>
            </a:r>
            <a:r>
              <a:rPr lang="hu-HU" dirty="0"/>
              <a:t> add </a:t>
            </a:r>
            <a:r>
              <a:rPr lang="hu-HU" dirty="0" err="1"/>
              <a:t>your</a:t>
            </a:r>
            <a:r>
              <a:rPr lang="hu-HU" dirty="0"/>
              <a:t> LOGO here</a:t>
            </a:r>
          </a:p>
        </p:txBody>
      </p:sp>
      <p:sp>
        <p:nvSpPr>
          <p:cNvPr id="2" name="Szövegdoboz 1"/>
          <p:cNvSpPr txBox="1"/>
          <p:nvPr/>
        </p:nvSpPr>
        <p:spPr>
          <a:xfrm>
            <a:off x="838200" y="1457000"/>
            <a:ext cx="10176387" cy="4431983"/>
          </a:xfrm>
          <a:prstGeom prst="rect">
            <a:avLst/>
          </a:prstGeom>
          <a:noFill/>
        </p:spPr>
        <p:txBody>
          <a:bodyPr wrap="square" rtlCol="0">
            <a:spAutoFit/>
          </a:bodyPr>
          <a:lstStyle/>
          <a:p>
            <a:pPr algn="ctr">
              <a:lnSpc>
                <a:spcPct val="150000"/>
              </a:lnSpc>
            </a:pPr>
            <a:r>
              <a:rPr lang="en-GB" sz="4800" b="1" u="sng" dirty="0"/>
              <a:t>Background </a:t>
            </a:r>
            <a:r>
              <a:rPr lang="en-GB" sz="4800" b="1" u="sng" dirty="0" smtClean="0"/>
              <a:t>Information</a:t>
            </a:r>
            <a:endParaRPr lang="hu-HU" sz="4800" b="1" u="sng" dirty="0" smtClean="0"/>
          </a:p>
          <a:p>
            <a:pPr>
              <a:lnSpc>
                <a:spcPct val="150000"/>
              </a:lnSpc>
            </a:pPr>
            <a:endParaRPr lang="hu-HU" sz="3600" b="1" u="sng" dirty="0">
              <a:latin typeface="Segoe UI" panose="020B0502040204020203" pitchFamily="34" charset="0"/>
              <a:cs typeface="Segoe UI" panose="020B0502040204020203" pitchFamily="34" charset="0"/>
            </a:endParaRPr>
          </a:p>
          <a:p>
            <a:pPr>
              <a:lnSpc>
                <a:spcPct val="150000"/>
              </a:lnSpc>
            </a:pPr>
            <a:r>
              <a:rPr lang="en-GB" sz="3600" b="1" dirty="0" smtClean="0">
                <a:latin typeface="Segoe UI" panose="020B0502040204020203" pitchFamily="34" charset="0"/>
                <a:cs typeface="Segoe UI" panose="020B0502040204020203" pitchFamily="34" charset="0"/>
              </a:rPr>
              <a:t>Additional slides</a:t>
            </a:r>
            <a:r>
              <a:rPr lang="hu-HU" sz="3600" b="1" dirty="0" smtClean="0">
                <a:latin typeface="Segoe UI" panose="020B0502040204020203" pitchFamily="34" charset="0"/>
                <a:cs typeface="Segoe UI" panose="020B0502040204020203" pitchFamily="34" charset="0"/>
              </a:rPr>
              <a:t>:</a:t>
            </a:r>
          </a:p>
          <a:p>
            <a:pPr>
              <a:lnSpc>
                <a:spcPct val="150000"/>
              </a:lnSpc>
            </a:pPr>
            <a:r>
              <a:rPr lang="hu-HU" sz="3600" b="1" dirty="0" smtClean="0">
                <a:latin typeface="Segoe UI" panose="020B0502040204020203" pitchFamily="34" charset="0"/>
                <a:cs typeface="Segoe UI" panose="020B0502040204020203" pitchFamily="34" charset="0"/>
              </a:rPr>
              <a:t>- </a:t>
            </a:r>
            <a:r>
              <a:rPr lang="en-GB" sz="3200" b="1" dirty="0" smtClean="0">
                <a:latin typeface="Segoe UI" panose="020B0502040204020203" pitchFamily="34" charset="0"/>
                <a:cs typeface="Segoe UI" panose="020B0502040204020203" pitchFamily="34" charset="0"/>
              </a:rPr>
              <a:t>due to time constraints of the presentation, and</a:t>
            </a:r>
          </a:p>
          <a:p>
            <a:pPr>
              <a:lnSpc>
                <a:spcPct val="150000"/>
              </a:lnSpc>
            </a:pPr>
            <a:r>
              <a:rPr lang="en-GB" sz="3200" b="1" dirty="0" smtClean="0">
                <a:latin typeface="Segoe UI" panose="020B0502040204020203" pitchFamily="34" charset="0"/>
                <a:cs typeface="Segoe UI" panose="020B0502040204020203" pitchFamily="34" charset="0"/>
              </a:rPr>
              <a:t>- supporting more detailed information sharing </a:t>
            </a:r>
            <a:endParaRPr lang="en-GB" sz="3200" b="1" dirty="0">
              <a:latin typeface="Segoe UI" panose="020B0502040204020203" pitchFamily="34" charset="0"/>
              <a:cs typeface="Segoe UI" panose="020B0502040204020203"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10036603" y="0"/>
            <a:ext cx="2155397" cy="1457000"/>
          </a:xfrm>
          <a:prstGeom prst="rect">
            <a:avLst/>
          </a:prstGeom>
          <a:noFill/>
          <a:ln w="9525">
            <a:noFill/>
            <a:miter lim="800000"/>
            <a:headEnd/>
            <a:tailEnd/>
          </a:ln>
        </p:spPr>
      </p:pic>
    </p:spTree>
    <p:extLst>
      <p:ext uri="{BB962C8B-B14F-4D97-AF65-F5344CB8AC3E}">
        <p14:creationId xmlns:p14="http://schemas.microsoft.com/office/powerpoint/2010/main" val="744525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570B9E0-D77F-4D09-B68F-2B070D6CD7F3}"/>
              </a:ext>
            </a:extLst>
          </p:cNvPr>
          <p:cNvSpPr>
            <a:spLocks noGrp="1"/>
          </p:cNvSpPr>
          <p:nvPr>
            <p:ph type="title"/>
          </p:nvPr>
        </p:nvSpPr>
        <p:spPr>
          <a:xfrm>
            <a:off x="678425" y="298757"/>
            <a:ext cx="10648335" cy="706090"/>
          </a:xfrm>
        </p:spPr>
        <p:txBody>
          <a:bodyPr>
            <a:noAutofit/>
          </a:bodyPr>
          <a:lstStyle/>
          <a:p>
            <a:r>
              <a:rPr lang="en-GB" dirty="0"/>
              <a:t>What does it mean „Flexibility”? - Definition</a:t>
            </a:r>
          </a:p>
        </p:txBody>
      </p:sp>
      <p:sp>
        <p:nvSpPr>
          <p:cNvPr id="3" name="Tartalom helye 2">
            <a:extLst>
              <a:ext uri="{FF2B5EF4-FFF2-40B4-BE49-F238E27FC236}">
                <a16:creationId xmlns:a16="http://schemas.microsoft.com/office/drawing/2014/main" id="{066CA904-4BFF-4D90-94BE-24BB9A0741EC}"/>
              </a:ext>
            </a:extLst>
          </p:cNvPr>
          <p:cNvSpPr>
            <a:spLocks noGrp="1"/>
          </p:cNvSpPr>
          <p:nvPr>
            <p:ph idx="1"/>
          </p:nvPr>
        </p:nvSpPr>
        <p:spPr>
          <a:xfrm>
            <a:off x="825909" y="1419551"/>
            <a:ext cx="10648335" cy="5582145"/>
          </a:xfrm>
        </p:spPr>
        <p:txBody>
          <a:bodyPr>
            <a:normAutofit lnSpcReduction="10000"/>
          </a:bodyPr>
          <a:lstStyle/>
          <a:p>
            <a:pPr marL="0" indent="0">
              <a:buNone/>
            </a:pPr>
            <a:r>
              <a:rPr lang="en-US" sz="3000" b="1" dirty="0"/>
              <a:t>Flexibility </a:t>
            </a:r>
            <a:r>
              <a:rPr lang="en-US" sz="3000" dirty="0"/>
              <a:t>is the ability to purposely deviate from a planned </a:t>
            </a:r>
            <a:r>
              <a:rPr lang="hu-HU" sz="3000" dirty="0" smtClean="0"/>
              <a:t>(</a:t>
            </a:r>
            <a:r>
              <a:rPr lang="en-US" sz="3000" dirty="0" smtClean="0"/>
              <a:t>normal</a:t>
            </a:r>
            <a:r>
              <a:rPr lang="hu-HU" sz="3000" dirty="0" smtClean="0"/>
              <a:t>)</a:t>
            </a:r>
            <a:r>
              <a:rPr lang="en-US" sz="3000" dirty="0" smtClean="0"/>
              <a:t> </a:t>
            </a:r>
            <a:r>
              <a:rPr lang="en-US" sz="3000" dirty="0"/>
              <a:t>generation or consumption pattern. This ability can be deployed either </a:t>
            </a:r>
            <a:r>
              <a:rPr lang="en-US" sz="3000" u="sng" dirty="0"/>
              <a:t>directly</a:t>
            </a:r>
            <a:r>
              <a:rPr lang="en-US" sz="3000" dirty="0"/>
              <a:t>, </a:t>
            </a:r>
            <a:r>
              <a:rPr lang="en-US" sz="3000" u="sng" dirty="0"/>
              <a:t>by an external signal</a:t>
            </a:r>
            <a:r>
              <a:rPr lang="en-US" sz="3000" dirty="0"/>
              <a:t>, </a:t>
            </a:r>
            <a:r>
              <a:rPr lang="en-US" sz="3000" b="1" dirty="0"/>
              <a:t>or</a:t>
            </a:r>
            <a:r>
              <a:rPr lang="en-US" sz="3000" dirty="0"/>
              <a:t> </a:t>
            </a:r>
            <a:r>
              <a:rPr lang="en-US" sz="3000" u="sng" dirty="0"/>
              <a:t>indirectly</a:t>
            </a:r>
            <a:r>
              <a:rPr lang="en-US" sz="3000" dirty="0"/>
              <a:t> </a:t>
            </a:r>
            <a:r>
              <a:rPr lang="en-US" sz="3000" u="sng" dirty="0"/>
              <a:t>as a response to a financial incentive</a:t>
            </a:r>
            <a:r>
              <a:rPr lang="en-US" sz="3000" dirty="0"/>
              <a:t> such as energy </a:t>
            </a:r>
            <a:r>
              <a:rPr lang="en-US" sz="3000" u="sng" dirty="0"/>
              <a:t>prices</a:t>
            </a:r>
            <a:r>
              <a:rPr lang="en-US" sz="3000" dirty="0"/>
              <a:t> and tariffs. </a:t>
            </a:r>
          </a:p>
          <a:p>
            <a:pPr marL="0" indent="0">
              <a:buNone/>
            </a:pPr>
            <a:endParaRPr lang="hu-HU" dirty="0"/>
          </a:p>
          <a:p>
            <a:pPr marL="0" indent="0">
              <a:buNone/>
            </a:pPr>
            <a:r>
              <a:rPr lang="en-US" sz="3000" b="1" dirty="0"/>
              <a:t>Flexibility</a:t>
            </a:r>
            <a:r>
              <a:rPr lang="en-US" sz="3000" dirty="0"/>
              <a:t> is an </a:t>
            </a:r>
            <a:r>
              <a:rPr lang="en-US" sz="3000" u="sng" dirty="0"/>
              <a:t>ability</a:t>
            </a:r>
            <a:r>
              <a:rPr lang="en-US" sz="3000" dirty="0"/>
              <a:t>; </a:t>
            </a:r>
            <a:r>
              <a:rPr lang="en-US" sz="3000" u="sng" dirty="0"/>
              <a:t>its actual value is </a:t>
            </a:r>
            <a:r>
              <a:rPr lang="en-US" sz="3000" dirty="0"/>
              <a:t>only </a:t>
            </a:r>
            <a:r>
              <a:rPr lang="en-US" sz="3000" u="sng" dirty="0"/>
              <a:t>determined</a:t>
            </a:r>
            <a:r>
              <a:rPr lang="en-US" sz="3000" dirty="0"/>
              <a:t> </a:t>
            </a:r>
            <a:r>
              <a:rPr lang="en-US" sz="3000" u="sng" dirty="0"/>
              <a:t>when it is applied in a specific product</a:t>
            </a:r>
            <a:r>
              <a:rPr lang="en-US" sz="3000" dirty="0"/>
              <a:t>. </a:t>
            </a:r>
            <a:r>
              <a:rPr lang="en-US" sz="2600" dirty="0"/>
              <a:t>For example, flexibility traded in wholesale markets takes the form of an energy block; flexibility used for Frequency Containment Reserves (FCR) transforms into regulating power. </a:t>
            </a:r>
            <a:r>
              <a:rPr lang="en-US" sz="3000" dirty="0"/>
              <a:t>Flexibility is always sold in the context of a specific product rather than as a separate commodity. </a:t>
            </a:r>
            <a:endParaRPr lang="hu-HU" sz="3000" dirty="0"/>
          </a:p>
          <a:p>
            <a:pPr marL="0" indent="0">
              <a:buNone/>
            </a:pPr>
            <a:endParaRPr lang="hu-HU" dirty="0"/>
          </a:p>
        </p:txBody>
      </p:sp>
      <p:sp>
        <p:nvSpPr>
          <p:cNvPr id="4" name="Dia számának helye 3">
            <a:extLst>
              <a:ext uri="{FF2B5EF4-FFF2-40B4-BE49-F238E27FC236}">
                <a16:creationId xmlns:a16="http://schemas.microsoft.com/office/drawing/2014/main" id="{8037C1F2-C41C-4BBC-A841-525380CD4D61}"/>
              </a:ext>
            </a:extLst>
          </p:cNvPr>
          <p:cNvSpPr>
            <a:spLocks noGrp="1"/>
          </p:cNvSpPr>
          <p:nvPr>
            <p:ph type="sldNum" sz="quarter" idx="4294967295"/>
          </p:nvPr>
        </p:nvSpPr>
        <p:spPr/>
        <p:txBody>
          <a:bodyPr/>
          <a:lstStyle/>
          <a:p>
            <a:endParaRPr lang="hu-HU" dirty="0">
              <a:solidFill>
                <a:schemeClr val="bg1"/>
              </a:solidFill>
            </a:endParaRPr>
          </a:p>
        </p:txBody>
      </p:sp>
    </p:spTree>
    <p:extLst>
      <p:ext uri="{BB962C8B-B14F-4D97-AF65-F5344CB8AC3E}">
        <p14:creationId xmlns:p14="http://schemas.microsoft.com/office/powerpoint/2010/main" val="801214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a:xfrm>
            <a:off x="737419" y="244213"/>
            <a:ext cx="11185339" cy="894872"/>
          </a:xfrm>
        </p:spPr>
        <p:txBody>
          <a:bodyPr/>
          <a:lstStyle/>
          <a:p>
            <a:pPr>
              <a:spcBef>
                <a:spcPct val="20000"/>
              </a:spcBef>
              <a:buClr>
                <a:schemeClr val="folHlink"/>
              </a:buClr>
              <a:defRPr/>
            </a:pPr>
            <a:r>
              <a:rPr lang="en-GB" sz="2800" dirty="0"/>
              <a:t>The </a:t>
            </a:r>
            <a:r>
              <a:rPr lang="hu-HU" sz="2800" dirty="0"/>
              <a:t>„</a:t>
            </a:r>
            <a:r>
              <a:rPr lang="en-GB" sz="2800" dirty="0"/>
              <a:t>flexibility</a:t>
            </a:r>
            <a:r>
              <a:rPr lang="hu-HU" sz="2800" dirty="0"/>
              <a:t>”</a:t>
            </a:r>
            <a:r>
              <a:rPr lang="en-GB" sz="2800" dirty="0"/>
              <a:t> need is increasing due to the increasing ratio of intermittent renewable </a:t>
            </a:r>
            <a:r>
              <a:rPr lang="en-GB" sz="2800" dirty="0" smtClean="0"/>
              <a:t>generation  </a:t>
            </a:r>
            <a:r>
              <a:rPr lang="en-GB" sz="2800" b="0" dirty="0"/>
              <a:t>(negative prices)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915" y="1391010"/>
            <a:ext cx="8987670" cy="527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352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4903" y="188639"/>
            <a:ext cx="10972800" cy="843747"/>
          </a:xfrm>
        </p:spPr>
        <p:txBody>
          <a:bodyPr>
            <a:noAutofit/>
          </a:bodyPr>
          <a:lstStyle/>
          <a:p>
            <a:pPr lvl="1" algn="l" defTabSz="468000" rtl="0">
              <a:spcBef>
                <a:spcPct val="0"/>
              </a:spcBef>
            </a:pPr>
            <a:r>
              <a:rPr lang="en-GB" sz="3600" b="1" dirty="0">
                <a:solidFill>
                  <a:schemeClr val="tx1"/>
                </a:solidFill>
                <a:latin typeface="Segoe UI" panose="020B0502040204020203" pitchFamily="34" charset="0"/>
                <a:cs typeface="Segoe UI" panose="020B0502040204020203" pitchFamily="34" charset="0"/>
              </a:rPr>
              <a:t>Retail markets and consumer </a:t>
            </a:r>
            <a:r>
              <a:rPr lang="en-GB" sz="3600" b="1" dirty="0" smtClean="0">
                <a:solidFill>
                  <a:schemeClr val="tx1"/>
                </a:solidFill>
                <a:latin typeface="Segoe UI" panose="020B0502040204020203" pitchFamily="34" charset="0"/>
                <a:cs typeface="Segoe UI" panose="020B0502040204020203" pitchFamily="34" charset="0"/>
              </a:rPr>
              <a:t>involvement</a:t>
            </a:r>
            <a:r>
              <a:rPr lang="hu-HU" sz="3600" b="1" dirty="0" smtClean="0">
                <a:solidFill>
                  <a:schemeClr val="tx1"/>
                </a:solidFill>
                <a:latin typeface="Segoe UI" panose="020B0502040204020203" pitchFamily="34" charset="0"/>
                <a:cs typeface="Segoe UI" panose="020B0502040204020203" pitchFamily="34" charset="0"/>
              </a:rPr>
              <a:t> </a:t>
            </a:r>
            <a:br>
              <a:rPr lang="hu-HU" sz="3600" b="1" dirty="0" smtClean="0">
                <a:solidFill>
                  <a:schemeClr val="tx1"/>
                </a:solidFill>
                <a:latin typeface="Segoe UI" panose="020B0502040204020203" pitchFamily="34" charset="0"/>
                <a:cs typeface="Segoe UI" panose="020B0502040204020203" pitchFamily="34" charset="0"/>
              </a:rPr>
            </a:br>
            <a:r>
              <a:rPr lang="hu-HU" sz="3600" b="1" dirty="0" smtClean="0">
                <a:solidFill>
                  <a:schemeClr val="tx1"/>
                </a:solidFill>
                <a:latin typeface="Segoe UI" panose="020B0502040204020203" pitchFamily="34" charset="0"/>
                <a:cs typeface="Segoe UI" panose="020B0502040204020203" pitchFamily="34" charset="0"/>
              </a:rPr>
              <a:t>in the </a:t>
            </a:r>
            <a:r>
              <a:rPr lang="en-GB" sz="3600" b="1" dirty="0" smtClean="0">
                <a:solidFill>
                  <a:schemeClr val="tx1"/>
                </a:solidFill>
                <a:latin typeface="Segoe UI" panose="020B0502040204020203" pitchFamily="34" charset="0"/>
                <a:cs typeface="Segoe UI" panose="020B0502040204020203" pitchFamily="34" charset="0"/>
              </a:rPr>
              <a:t>Clean Energy Package </a:t>
            </a:r>
            <a:r>
              <a:rPr lang="hu-HU" sz="3600" b="1" dirty="0" smtClean="0">
                <a:solidFill>
                  <a:schemeClr val="tx1"/>
                </a:solidFill>
                <a:latin typeface="Segoe UI" panose="020B0502040204020203" pitchFamily="34" charset="0"/>
                <a:cs typeface="Segoe UI" panose="020B0502040204020203" pitchFamily="34" charset="0"/>
              </a:rPr>
              <a:t>(CEP)</a:t>
            </a:r>
            <a:endParaRPr lang="en-GB" sz="3600" b="1" dirty="0">
              <a:solidFill>
                <a:schemeClr val="tx1"/>
              </a:solidFill>
              <a:latin typeface="Segoe UI" panose="020B0502040204020203" pitchFamily="34" charset="0"/>
              <a:cs typeface="Segoe UI" panose="020B0502040204020203" pitchFamily="34" charset="0"/>
            </a:endParaRPr>
          </a:p>
        </p:txBody>
      </p:sp>
      <p:sp>
        <p:nvSpPr>
          <p:cNvPr id="3" name="Tartalom helye 2"/>
          <p:cNvSpPr>
            <a:spLocks noGrp="1"/>
          </p:cNvSpPr>
          <p:nvPr>
            <p:ph idx="1"/>
          </p:nvPr>
        </p:nvSpPr>
        <p:spPr>
          <a:xfrm>
            <a:off x="629550" y="1294789"/>
            <a:ext cx="10471355" cy="5400600"/>
          </a:xfrm>
        </p:spPr>
        <p:txBody>
          <a:bodyPr>
            <a:normAutofit lnSpcReduction="10000"/>
          </a:bodyPr>
          <a:lstStyle/>
          <a:p>
            <a:pPr marL="179388" lvl="1" indent="0">
              <a:buNone/>
            </a:pPr>
            <a:r>
              <a:rPr lang="hu-HU" dirty="0" smtClean="0"/>
              <a:t>  </a:t>
            </a:r>
            <a:r>
              <a:rPr lang="en-GB" sz="2800" u="sng" dirty="0" smtClean="0"/>
              <a:t>Strengthened consumer rights</a:t>
            </a:r>
            <a:r>
              <a:rPr lang="hu-HU" sz="2800" dirty="0" smtClean="0"/>
              <a:t>;</a:t>
            </a:r>
            <a:endParaRPr lang="en-GB" sz="2800" dirty="0" smtClean="0"/>
          </a:p>
          <a:p>
            <a:pPr marL="179388" lvl="2" indent="360363">
              <a:buFont typeface="Calibri" pitchFamily="34" charset="0"/>
              <a:buChar char="─"/>
            </a:pPr>
            <a:r>
              <a:rPr lang="en-GB" sz="2800" dirty="0"/>
              <a:t>to dynamic electricity price contract </a:t>
            </a:r>
          </a:p>
          <a:p>
            <a:pPr marL="579438" lvl="2" indent="50800">
              <a:buNone/>
            </a:pPr>
            <a:r>
              <a:rPr lang="en-GB" sz="2800" i="1" dirty="0"/>
              <a:t>→ room for smart metering and new supply offers</a:t>
            </a:r>
          </a:p>
          <a:p>
            <a:pPr marL="179388" lvl="2" indent="360363">
              <a:buFont typeface="Calibri" pitchFamily="34" charset="0"/>
              <a:buChar char="─"/>
            </a:pPr>
            <a:r>
              <a:rPr lang="en-GB" sz="2800" dirty="0"/>
              <a:t>for aggregation </a:t>
            </a:r>
            <a:r>
              <a:rPr lang="hu-HU" sz="2800" dirty="0" smtClean="0"/>
              <a:t>											</a:t>
            </a:r>
            <a:r>
              <a:rPr lang="en-GB" sz="2800" i="1" dirty="0" smtClean="0"/>
              <a:t>→ potential new market entrants (aggregators and energy 			communities as competitors of present suppliers)</a:t>
            </a:r>
            <a:endParaRPr lang="en-GB" sz="2800" dirty="0" smtClean="0"/>
          </a:p>
          <a:p>
            <a:pPr marL="179388" lvl="2" indent="360363">
              <a:buFont typeface="Calibri" pitchFamily="34" charset="0"/>
              <a:buChar char="─"/>
            </a:pPr>
            <a:r>
              <a:rPr lang="en-GB" sz="2800" dirty="0" smtClean="0"/>
              <a:t>to generate, store, consume and sell self-generated power</a:t>
            </a:r>
            <a:r>
              <a:rPr lang="en-GB" sz="2800" i="1" dirty="0" smtClean="0"/>
              <a:t>       </a:t>
            </a:r>
          </a:p>
          <a:p>
            <a:pPr marL="179388" lvl="2" indent="0">
              <a:buNone/>
            </a:pPr>
            <a:r>
              <a:rPr lang="en-GB" sz="2800" i="1" dirty="0" smtClean="0"/>
              <a:t>     → new, innovative business potential for 3rd party </a:t>
            </a:r>
            <a:endParaRPr lang="en-GB" sz="2800" dirty="0" smtClean="0"/>
          </a:p>
          <a:p>
            <a:pPr marL="179388" lvl="2" indent="360363">
              <a:buFont typeface="Calibri" pitchFamily="34" charset="0"/>
              <a:buChar char="─"/>
            </a:pPr>
            <a:r>
              <a:rPr lang="en-GB" sz="2800" dirty="0" smtClean="0"/>
              <a:t>to actively participate in Demand Side Response 	programs</a:t>
            </a:r>
            <a:r>
              <a:rPr lang="en-GB" sz="2800" i="1" dirty="0" smtClean="0"/>
              <a:t>   </a:t>
            </a:r>
          </a:p>
          <a:p>
            <a:pPr marL="179388" lvl="2" indent="0">
              <a:buNone/>
            </a:pPr>
            <a:r>
              <a:rPr lang="en-GB" sz="2800" i="1" dirty="0" smtClean="0"/>
              <a:t>     → new possibility for DSOs in system regulation/operation </a:t>
            </a:r>
            <a:endParaRPr lang="en-GB" sz="2800" dirty="0" smtClean="0"/>
          </a:p>
          <a:p>
            <a:pPr marL="179388" lvl="2" indent="360363">
              <a:buFont typeface="Calibri" pitchFamily="34" charset="0"/>
              <a:buChar char="─"/>
            </a:pPr>
            <a:r>
              <a:rPr lang="en-GB" sz="2800" dirty="0" smtClean="0"/>
              <a:t>to have access to consumption related data</a:t>
            </a:r>
            <a:r>
              <a:rPr lang="en-GB" sz="2800" i="1" dirty="0" smtClean="0"/>
              <a:t> 					→ new uniform data format and access rules</a:t>
            </a:r>
          </a:p>
          <a:p>
            <a:pPr marL="179388" lvl="2" indent="269875">
              <a:spcBef>
                <a:spcPts val="600"/>
              </a:spcBef>
              <a:buNone/>
            </a:pPr>
            <a:endParaRPr lang="en-GB" sz="2800" dirty="0"/>
          </a:p>
        </p:txBody>
      </p:sp>
    </p:spTree>
    <p:extLst>
      <p:ext uri="{BB962C8B-B14F-4D97-AF65-F5344CB8AC3E}">
        <p14:creationId xmlns:p14="http://schemas.microsoft.com/office/powerpoint/2010/main" val="3504759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p:txBody>
          <a:bodyPr/>
          <a:lstStyle/>
          <a:p>
            <a:pPr>
              <a:spcBef>
                <a:spcPct val="20000"/>
              </a:spcBef>
              <a:buClr>
                <a:schemeClr val="folHlink"/>
              </a:buClr>
              <a:defRPr/>
            </a:pPr>
            <a:r>
              <a:rPr lang="en-GB" dirty="0"/>
              <a:t>Regulating Power from flexible Gas fired </a:t>
            </a:r>
            <a:r>
              <a:rPr lang="en-GB" dirty="0" smtClean="0"/>
              <a:t>units</a:t>
            </a:r>
            <a:r>
              <a:rPr lang="hu-HU" dirty="0" smtClean="0"/>
              <a:t>: </a:t>
            </a:r>
            <a:r>
              <a:rPr lang="en-GB" dirty="0"/>
              <a:t>increasing volume</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624" y="1391009"/>
            <a:ext cx="8451440" cy="546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155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6800207-0784-424C-B5E6-213CFD266CF9}"/>
              </a:ext>
            </a:extLst>
          </p:cNvPr>
          <p:cNvSpPr>
            <a:spLocks noGrp="1"/>
          </p:cNvSpPr>
          <p:nvPr>
            <p:ph type="title"/>
          </p:nvPr>
        </p:nvSpPr>
        <p:spPr>
          <a:xfrm>
            <a:off x="707923" y="328255"/>
            <a:ext cx="11120284" cy="700187"/>
          </a:xfrm>
        </p:spPr>
        <p:txBody>
          <a:bodyPr>
            <a:noAutofit/>
          </a:bodyPr>
          <a:lstStyle/>
          <a:p>
            <a:r>
              <a:rPr lang="en-GB" dirty="0"/>
              <a:t>Why we need a flexible power system and network?</a:t>
            </a:r>
            <a:r>
              <a:rPr lang="hu-HU" dirty="0"/>
              <a:t> </a:t>
            </a:r>
            <a:r>
              <a:rPr lang="hu-HU" sz="2800" b="0" dirty="0" smtClean="0"/>
              <a:t>(2)</a:t>
            </a:r>
            <a:endParaRPr lang="hu-HU" sz="2800" b="0" dirty="0"/>
          </a:p>
        </p:txBody>
      </p:sp>
      <p:pic>
        <p:nvPicPr>
          <p:cNvPr id="5" name="Tartalom helye 4">
            <a:extLst>
              <a:ext uri="{FF2B5EF4-FFF2-40B4-BE49-F238E27FC236}">
                <a16:creationId xmlns:a16="http://schemas.microsoft.com/office/drawing/2014/main" id="{E223C141-21E8-4401-8C37-062305FD06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467" y="1867753"/>
            <a:ext cx="7344816" cy="4929396"/>
          </a:xfrm>
        </p:spPr>
      </p:pic>
      <p:sp>
        <p:nvSpPr>
          <p:cNvPr id="6" name="Dia számának helye 5">
            <a:extLst>
              <a:ext uri="{FF2B5EF4-FFF2-40B4-BE49-F238E27FC236}">
                <a16:creationId xmlns:a16="http://schemas.microsoft.com/office/drawing/2014/main" id="{C998D0F0-72FD-4DD3-A75A-465D9405B68F}"/>
              </a:ext>
            </a:extLst>
          </p:cNvPr>
          <p:cNvSpPr>
            <a:spLocks noGrp="1"/>
          </p:cNvSpPr>
          <p:nvPr>
            <p:ph type="sldNum" sz="quarter" idx="4294967295"/>
          </p:nvPr>
        </p:nvSpPr>
        <p:spPr/>
        <p:txBody>
          <a:bodyPr/>
          <a:lstStyle/>
          <a:p>
            <a:endParaRPr lang="hu-HU" dirty="0">
              <a:solidFill>
                <a:schemeClr val="bg1"/>
              </a:solidFill>
            </a:endParaRPr>
          </a:p>
        </p:txBody>
      </p:sp>
      <p:sp>
        <p:nvSpPr>
          <p:cNvPr id="3" name="Szövegdoboz 2">
            <a:extLst>
              <a:ext uri="{FF2B5EF4-FFF2-40B4-BE49-F238E27FC236}">
                <a16:creationId xmlns:a16="http://schemas.microsoft.com/office/drawing/2014/main" id="{F655E122-C37C-4490-A588-C25DD22EDADB}"/>
              </a:ext>
            </a:extLst>
          </p:cNvPr>
          <p:cNvSpPr txBox="1"/>
          <p:nvPr/>
        </p:nvSpPr>
        <p:spPr>
          <a:xfrm>
            <a:off x="1897423" y="1344547"/>
            <a:ext cx="8136904" cy="369332"/>
          </a:xfrm>
          <a:prstGeom prst="rect">
            <a:avLst/>
          </a:prstGeom>
          <a:noFill/>
          <a:ln w="9525">
            <a:solidFill>
              <a:srgbClr val="FF0000"/>
            </a:solidFill>
          </a:ln>
        </p:spPr>
        <p:txBody>
          <a:bodyPr wrap="square" rtlCol="0">
            <a:spAutoFit/>
          </a:bodyPr>
          <a:lstStyle/>
          <a:p>
            <a:r>
              <a:rPr lang="en-GB" b="1" dirty="0"/>
              <a:t>Deviation from a planned / normal generation</a:t>
            </a:r>
            <a:r>
              <a:rPr lang="hu-HU" b="1" dirty="0"/>
              <a:t>,</a:t>
            </a:r>
            <a:r>
              <a:rPr lang="en-GB" b="1" dirty="0"/>
              <a:t> especially in case of Solar Panels</a:t>
            </a:r>
            <a:endParaRPr lang="hu-HU" dirty="0"/>
          </a:p>
        </p:txBody>
      </p:sp>
    </p:spTree>
    <p:extLst>
      <p:ext uri="{BB962C8B-B14F-4D97-AF65-F5344CB8AC3E}">
        <p14:creationId xmlns:p14="http://schemas.microsoft.com/office/powerpoint/2010/main" val="1998401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64E818-13A1-4864-821C-704FE0352F65}"/>
              </a:ext>
            </a:extLst>
          </p:cNvPr>
          <p:cNvSpPr>
            <a:spLocks noGrp="1"/>
          </p:cNvSpPr>
          <p:nvPr>
            <p:ph type="title"/>
          </p:nvPr>
        </p:nvSpPr>
        <p:spPr>
          <a:xfrm>
            <a:off x="781665" y="37076"/>
            <a:ext cx="10722077" cy="1087668"/>
          </a:xfrm>
        </p:spPr>
        <p:txBody>
          <a:bodyPr>
            <a:normAutofit/>
          </a:bodyPr>
          <a:lstStyle/>
          <a:p>
            <a:r>
              <a:rPr lang="en-GB" sz="3200" dirty="0"/>
              <a:t>Grid Management (Voltage regulation with PV injection on LV lines</a:t>
            </a:r>
            <a:r>
              <a:rPr lang="hu-HU" sz="3200" dirty="0"/>
              <a:t>)</a:t>
            </a:r>
            <a:r>
              <a:rPr lang="en-GB" sz="3200" dirty="0"/>
              <a:t>; need flexibility </a:t>
            </a:r>
          </a:p>
        </p:txBody>
      </p:sp>
      <p:pic>
        <p:nvPicPr>
          <p:cNvPr id="5" name="Tartalom helye 4">
            <a:extLst>
              <a:ext uri="{FF2B5EF4-FFF2-40B4-BE49-F238E27FC236}">
                <a16:creationId xmlns:a16="http://schemas.microsoft.com/office/drawing/2014/main" id="{48E0513F-C1AE-47F9-B662-0BA23D4120AA}"/>
              </a:ext>
            </a:extLst>
          </p:cNvPr>
          <p:cNvPicPr>
            <a:picLocks noGrp="1" noChangeAspect="1"/>
          </p:cNvPicPr>
          <p:nvPr>
            <p:ph idx="1"/>
          </p:nvPr>
        </p:nvPicPr>
        <p:blipFill>
          <a:blip r:embed="rId2"/>
          <a:stretch>
            <a:fillRect/>
          </a:stretch>
        </p:blipFill>
        <p:spPr>
          <a:xfrm>
            <a:off x="2357389" y="1700809"/>
            <a:ext cx="7483027" cy="4328104"/>
          </a:xfrm>
          <a:prstGeom prst="rect">
            <a:avLst/>
          </a:prstGeom>
        </p:spPr>
      </p:pic>
      <p:sp>
        <p:nvSpPr>
          <p:cNvPr id="4" name="Dia számának helye 3">
            <a:extLst>
              <a:ext uri="{FF2B5EF4-FFF2-40B4-BE49-F238E27FC236}">
                <a16:creationId xmlns:a16="http://schemas.microsoft.com/office/drawing/2014/main" id="{EDBE47C4-771A-48FB-BE5A-3D63EC95A363}"/>
              </a:ext>
            </a:extLst>
          </p:cNvPr>
          <p:cNvSpPr>
            <a:spLocks noGrp="1"/>
          </p:cNvSpPr>
          <p:nvPr>
            <p:ph type="sldNum" sz="quarter" idx="4294967295"/>
          </p:nvPr>
        </p:nvSpPr>
        <p:spPr/>
        <p:txBody>
          <a:bodyPr/>
          <a:lstStyle/>
          <a:p>
            <a:endParaRPr lang="hu-HU" dirty="0">
              <a:solidFill>
                <a:schemeClr val="bg1"/>
              </a:solidFill>
            </a:endParaRPr>
          </a:p>
        </p:txBody>
      </p:sp>
      <p:sp>
        <p:nvSpPr>
          <p:cNvPr id="3" name="Szövegdoboz 2">
            <a:extLst>
              <a:ext uri="{FF2B5EF4-FFF2-40B4-BE49-F238E27FC236}">
                <a16:creationId xmlns:a16="http://schemas.microsoft.com/office/drawing/2014/main" id="{E3A246CB-6DA6-4F4C-A318-855780808765}"/>
              </a:ext>
            </a:extLst>
          </p:cNvPr>
          <p:cNvSpPr txBox="1"/>
          <p:nvPr/>
        </p:nvSpPr>
        <p:spPr>
          <a:xfrm>
            <a:off x="2207568" y="6356351"/>
            <a:ext cx="3024336" cy="307777"/>
          </a:xfrm>
          <a:prstGeom prst="rect">
            <a:avLst/>
          </a:prstGeom>
          <a:noFill/>
        </p:spPr>
        <p:txBody>
          <a:bodyPr wrap="square" rtlCol="0">
            <a:spAutoFit/>
          </a:bodyPr>
          <a:lstStyle/>
          <a:p>
            <a:r>
              <a:rPr lang="en-GB" sz="1400" u="sng" dirty="0"/>
              <a:t>Source</a:t>
            </a:r>
            <a:r>
              <a:rPr lang="en-GB" sz="1400" dirty="0"/>
              <a:t>: Deloitte</a:t>
            </a:r>
            <a:r>
              <a:rPr lang="hu-HU" sz="1400" dirty="0"/>
              <a:t> Hungary - 2019</a:t>
            </a:r>
            <a:r>
              <a:rPr lang="en-GB" sz="1400" dirty="0"/>
              <a:t> </a:t>
            </a:r>
          </a:p>
        </p:txBody>
      </p:sp>
    </p:spTree>
    <p:extLst>
      <p:ext uri="{BB962C8B-B14F-4D97-AF65-F5344CB8AC3E}">
        <p14:creationId xmlns:p14="http://schemas.microsoft.com/office/powerpoint/2010/main" val="219481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94280" y="221225"/>
            <a:ext cx="9134168" cy="836712"/>
          </a:xfrm>
        </p:spPr>
        <p:txBody>
          <a:bodyPr>
            <a:normAutofit/>
          </a:bodyPr>
          <a:lstStyle/>
          <a:p>
            <a:r>
              <a:rPr lang="en-GB" dirty="0"/>
              <a:t>Demand side flexibility </a:t>
            </a:r>
            <a:r>
              <a:rPr lang="en-GB" dirty="0" smtClean="0"/>
              <a:t>models</a:t>
            </a:r>
            <a:endParaRPr lang="en-GB" dirty="0"/>
          </a:p>
        </p:txBody>
      </p:sp>
      <p:pic>
        <p:nvPicPr>
          <p:cNvPr id="4" name="Tartalom helye 3"/>
          <p:cNvPicPr>
            <a:picLocks noGrp="1"/>
          </p:cNvPicPr>
          <p:nvPr>
            <p:ph idx="1"/>
          </p:nvPr>
        </p:nvPicPr>
        <p:blipFill>
          <a:blip r:embed="rId2" cstate="print"/>
          <a:srcRect/>
          <a:stretch>
            <a:fillRect/>
          </a:stretch>
        </p:blipFill>
        <p:spPr bwMode="auto">
          <a:xfrm>
            <a:off x="1887794" y="1356852"/>
            <a:ext cx="8627805" cy="5501148"/>
          </a:xfrm>
          <a:prstGeom prst="rect">
            <a:avLst/>
          </a:prstGeom>
          <a:noFill/>
          <a:ln w="9525">
            <a:noFill/>
            <a:miter lim="800000"/>
            <a:headEnd/>
            <a:tailEnd/>
          </a:ln>
        </p:spPr>
      </p:pic>
    </p:spTree>
    <p:extLst>
      <p:ext uri="{BB962C8B-B14F-4D97-AF65-F5344CB8AC3E}">
        <p14:creationId xmlns:p14="http://schemas.microsoft.com/office/powerpoint/2010/main" val="2339159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a:xfrm>
            <a:off x="838200" y="214716"/>
            <a:ext cx="11084558" cy="894872"/>
          </a:xfrm>
        </p:spPr>
        <p:txBody>
          <a:bodyPr/>
          <a:lstStyle/>
          <a:p>
            <a:r>
              <a:rPr lang="en-GB" dirty="0"/>
              <a:t>Why New Regulatory Attitude is Necessary</a:t>
            </a:r>
            <a:r>
              <a:rPr lang="hu-HU" dirty="0"/>
              <a:t>? </a:t>
            </a:r>
            <a:endParaRPr lang="en-GB" i="1" dirty="0"/>
          </a:p>
        </p:txBody>
      </p:sp>
      <p:sp>
        <p:nvSpPr>
          <p:cNvPr id="5" name="Tartalom helye 4">
            <a:extLst>
              <a:ext uri="{FF2B5EF4-FFF2-40B4-BE49-F238E27FC236}">
                <a16:creationId xmlns:a16="http://schemas.microsoft.com/office/drawing/2014/main" id="{4D106C39-A4ED-4042-9F04-335288A2D6B9}"/>
              </a:ext>
            </a:extLst>
          </p:cNvPr>
          <p:cNvSpPr>
            <a:spLocks noGrp="1"/>
          </p:cNvSpPr>
          <p:nvPr>
            <p:ph idx="1"/>
          </p:nvPr>
        </p:nvSpPr>
        <p:spPr>
          <a:xfrm>
            <a:off x="371103" y="1307013"/>
            <a:ext cx="11449793" cy="5139558"/>
          </a:xfrm>
        </p:spPr>
        <p:txBody>
          <a:bodyPr/>
          <a:lstStyle/>
          <a:p>
            <a:r>
              <a:rPr lang="en-GB" sz="2600" dirty="0"/>
              <a:t>At the same time, </a:t>
            </a:r>
            <a:r>
              <a:rPr lang="en-GB" sz="2600" u="sng" dirty="0"/>
              <a:t>digitalization</a:t>
            </a:r>
            <a:r>
              <a:rPr lang="en-GB" sz="2600" dirty="0"/>
              <a:t> is </a:t>
            </a:r>
            <a:r>
              <a:rPr lang="en-GB" sz="2600" u="sng" dirty="0"/>
              <a:t>enabling demand to be more flexible</a:t>
            </a:r>
            <a:r>
              <a:rPr lang="en-GB" sz="2600" dirty="0"/>
              <a:t>, allowing demand profiles to be adjusted to supply peaks in renewable. </a:t>
            </a:r>
            <a:r>
              <a:rPr lang="en-GB" sz="2600" u="sng" dirty="0" err="1"/>
              <a:t>Eurelectric</a:t>
            </a:r>
            <a:r>
              <a:rPr lang="en-GB" sz="2600" dirty="0"/>
              <a:t>, which represents the common interests of the electricity industry at pan-European level, </a:t>
            </a:r>
            <a:r>
              <a:rPr lang="en-GB" sz="2600" u="sng" dirty="0"/>
              <a:t>says Europe will have 120-150 GW of DSR flexibility by 2045</a:t>
            </a:r>
            <a:r>
              <a:rPr lang="hu-HU" sz="2600" dirty="0"/>
              <a:t>.</a:t>
            </a:r>
          </a:p>
          <a:p>
            <a:r>
              <a:rPr lang="en-GB" sz="2600" dirty="0"/>
              <a:t>In light of these </a:t>
            </a:r>
            <a:r>
              <a:rPr lang="en-GB" sz="2600" dirty="0" smtClean="0">
                <a:solidFill>
                  <a:srgbClr val="0070C0"/>
                </a:solidFill>
              </a:rPr>
              <a:t>fast developments</a:t>
            </a:r>
            <a:r>
              <a:rPr lang="en-GB" sz="2600" dirty="0"/>
              <a:t>, the </a:t>
            </a:r>
            <a:r>
              <a:rPr lang="en-GB" sz="2600" u="sng" dirty="0" smtClean="0">
                <a:solidFill>
                  <a:srgbClr val="0070C0"/>
                </a:solidFill>
              </a:rPr>
              <a:t>gap</a:t>
            </a:r>
            <a:r>
              <a:rPr lang="en-GB" sz="2600" dirty="0" smtClean="0"/>
              <a:t> </a:t>
            </a:r>
            <a:r>
              <a:rPr lang="en-GB" sz="2600" dirty="0" smtClean="0">
                <a:solidFill>
                  <a:srgbClr val="0070C0"/>
                </a:solidFill>
              </a:rPr>
              <a:t>is widening </a:t>
            </a:r>
            <a:r>
              <a:rPr lang="en-GB" sz="2600" u="sng" dirty="0" smtClean="0">
                <a:solidFill>
                  <a:srgbClr val="0070C0"/>
                </a:solidFill>
              </a:rPr>
              <a:t>between</a:t>
            </a:r>
            <a:r>
              <a:rPr lang="en-GB" sz="2600" dirty="0" smtClean="0">
                <a:solidFill>
                  <a:srgbClr val="0070C0"/>
                </a:solidFill>
              </a:rPr>
              <a:t> </a:t>
            </a:r>
            <a:r>
              <a:rPr lang="en-GB" sz="2600" u="sng" dirty="0" smtClean="0">
                <a:solidFill>
                  <a:srgbClr val="0070C0"/>
                </a:solidFill>
              </a:rPr>
              <a:t>technological advancements </a:t>
            </a:r>
            <a:r>
              <a:rPr lang="en-GB" sz="2600" dirty="0" smtClean="0">
                <a:solidFill>
                  <a:srgbClr val="0070C0"/>
                </a:solidFill>
              </a:rPr>
              <a:t>and the </a:t>
            </a:r>
            <a:r>
              <a:rPr lang="en-GB" sz="2600" u="sng" dirty="0" smtClean="0">
                <a:solidFill>
                  <a:srgbClr val="0070C0"/>
                </a:solidFill>
              </a:rPr>
              <a:t>mechanisms</a:t>
            </a:r>
            <a:r>
              <a:rPr lang="en-GB" sz="2600" dirty="0" smtClean="0">
                <a:solidFill>
                  <a:srgbClr val="0070C0"/>
                </a:solidFill>
              </a:rPr>
              <a:t> designed </a:t>
            </a:r>
            <a:r>
              <a:rPr lang="en-GB" sz="2600" u="sng" dirty="0" smtClean="0">
                <a:solidFill>
                  <a:srgbClr val="0070C0"/>
                </a:solidFill>
              </a:rPr>
              <a:t>to regulate them</a:t>
            </a:r>
            <a:r>
              <a:rPr lang="en-GB" sz="2600" dirty="0" smtClean="0"/>
              <a:t>. </a:t>
            </a:r>
            <a:r>
              <a:rPr lang="en-GB" sz="2600" dirty="0"/>
              <a:t>In fact, </a:t>
            </a:r>
            <a:r>
              <a:rPr lang="hu-HU" sz="2600" b="1" dirty="0">
                <a:hlinkClick r:id="rId2"/>
              </a:rPr>
              <a:t>”</a:t>
            </a:r>
            <a:r>
              <a:rPr lang="en-GB" sz="2600" b="1" u="sng" dirty="0">
                <a:hlinkClick r:id="rId2"/>
              </a:rPr>
              <a:t>75% of European network leaders say regulation is not moving fast enough</a:t>
            </a:r>
            <a:r>
              <a:rPr lang="hu-HU" sz="2600" u="sng" dirty="0"/>
              <a:t>”</a:t>
            </a:r>
            <a:r>
              <a:rPr lang="en-GB" sz="2600" dirty="0"/>
              <a:t>. There is therefore now an urgency for governments and </a:t>
            </a:r>
            <a:r>
              <a:rPr lang="en-GB" sz="2600" u="sng" dirty="0"/>
              <a:t>regulators</a:t>
            </a:r>
            <a:r>
              <a:rPr lang="en-GB" sz="2600" dirty="0"/>
              <a:t> to rapidly </a:t>
            </a:r>
            <a:r>
              <a:rPr lang="en-GB" sz="2600" u="sng" dirty="0">
                <a:solidFill>
                  <a:srgbClr val="0070C0"/>
                </a:solidFill>
              </a:rPr>
              <a:t>move to a new regulatory model</a:t>
            </a:r>
            <a:r>
              <a:rPr lang="en-GB" sz="2600" dirty="0"/>
              <a:t>, striking a </a:t>
            </a:r>
            <a:r>
              <a:rPr lang="en-GB" sz="2600" u="sng" dirty="0">
                <a:solidFill>
                  <a:srgbClr val="0070C0"/>
                </a:solidFill>
              </a:rPr>
              <a:t>balance between protecting consumer interests and allowing businesses to innovate</a:t>
            </a:r>
            <a:r>
              <a:rPr lang="en-GB" sz="2600" dirty="0"/>
              <a:t>, all the while working within legacy frameworks.</a:t>
            </a:r>
            <a:endParaRPr lang="hu-HU" sz="2600" u="sng" dirty="0"/>
          </a:p>
          <a:p>
            <a:pPr>
              <a:buNone/>
            </a:pPr>
            <a:endParaRPr lang="hu-HU" sz="2000" u="sng" dirty="0"/>
          </a:p>
          <a:p>
            <a:pPr>
              <a:buNone/>
            </a:pPr>
            <a:endParaRPr lang="hu-HU" sz="2000" u="sng" dirty="0"/>
          </a:p>
          <a:p>
            <a:pPr>
              <a:buNone/>
            </a:pPr>
            <a:endParaRPr lang="hu-HU" sz="2000" u="sng" dirty="0"/>
          </a:p>
          <a:p>
            <a:pPr>
              <a:buNone/>
            </a:pPr>
            <a:endParaRPr lang="hu-HU" sz="2000" u="sng" dirty="0"/>
          </a:p>
          <a:p>
            <a:pPr marL="0" indent="0">
              <a:buNone/>
            </a:pPr>
            <a:endParaRPr lang="hu-HU" dirty="0"/>
          </a:p>
          <a:p>
            <a:endParaRPr lang="hu-HU" dirty="0"/>
          </a:p>
          <a:p>
            <a:pPr marL="0" indent="0">
              <a:buNone/>
            </a:pPr>
            <a:endParaRPr lang="en-GB" dirty="0"/>
          </a:p>
        </p:txBody>
      </p:sp>
    </p:spTree>
    <p:extLst>
      <p:ext uri="{BB962C8B-B14F-4D97-AF65-F5344CB8AC3E}">
        <p14:creationId xmlns:p14="http://schemas.microsoft.com/office/powerpoint/2010/main" val="1164550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p:txBody>
          <a:bodyPr/>
          <a:lstStyle/>
          <a:p>
            <a:r>
              <a:rPr lang="en-GB" dirty="0"/>
              <a:t>Why New Regulatory Attitude is Necessary</a:t>
            </a:r>
            <a:r>
              <a:rPr lang="hu-HU" dirty="0"/>
              <a:t>? </a:t>
            </a:r>
            <a:endParaRPr lang="en-GB" i="1" dirty="0"/>
          </a:p>
        </p:txBody>
      </p:sp>
      <p:sp>
        <p:nvSpPr>
          <p:cNvPr id="5" name="Tartalom helye 4">
            <a:extLst>
              <a:ext uri="{FF2B5EF4-FFF2-40B4-BE49-F238E27FC236}">
                <a16:creationId xmlns:a16="http://schemas.microsoft.com/office/drawing/2014/main" id="{4D106C39-A4ED-4042-9F04-335288A2D6B9}"/>
              </a:ext>
            </a:extLst>
          </p:cNvPr>
          <p:cNvSpPr>
            <a:spLocks noGrp="1"/>
          </p:cNvSpPr>
          <p:nvPr>
            <p:ph idx="1"/>
          </p:nvPr>
        </p:nvSpPr>
        <p:spPr>
          <a:xfrm>
            <a:off x="838199" y="1563329"/>
            <a:ext cx="11084559" cy="4575208"/>
          </a:xfrm>
        </p:spPr>
        <p:txBody>
          <a:bodyPr/>
          <a:lstStyle/>
          <a:p>
            <a:r>
              <a:rPr lang="en-GB" dirty="0"/>
              <a:t>Given the pace and scale of change in the energy sector, </a:t>
            </a:r>
            <a:r>
              <a:rPr lang="en-GB" u="sng" dirty="0">
                <a:solidFill>
                  <a:srgbClr val="0070C0"/>
                </a:solidFill>
              </a:rPr>
              <a:t>regulation needs to be adaptive</a:t>
            </a:r>
            <a:r>
              <a:rPr lang="en-GB" dirty="0"/>
              <a:t>, shifting to a </a:t>
            </a:r>
            <a:r>
              <a:rPr lang="en-GB" u="sng" dirty="0">
                <a:solidFill>
                  <a:srgbClr val="0070C0"/>
                </a:solidFill>
              </a:rPr>
              <a:t>more responsive</a:t>
            </a:r>
            <a:r>
              <a:rPr lang="en-GB" dirty="0">
                <a:solidFill>
                  <a:srgbClr val="0070C0"/>
                </a:solidFill>
              </a:rPr>
              <a:t>, </a:t>
            </a:r>
            <a:r>
              <a:rPr lang="en-GB" u="sng" dirty="0">
                <a:solidFill>
                  <a:srgbClr val="0070C0"/>
                </a:solidFill>
              </a:rPr>
              <a:t>iterative approach</a:t>
            </a:r>
            <a:r>
              <a:rPr lang="en-GB" dirty="0"/>
              <a:t>. </a:t>
            </a:r>
            <a:r>
              <a:rPr lang="en-GB" u="sng" dirty="0">
                <a:solidFill>
                  <a:srgbClr val="0070C0"/>
                </a:solidFill>
              </a:rPr>
              <a:t>Focus</a:t>
            </a:r>
            <a:r>
              <a:rPr lang="en-GB" dirty="0">
                <a:solidFill>
                  <a:srgbClr val="0070C0"/>
                </a:solidFill>
              </a:rPr>
              <a:t> must be </a:t>
            </a:r>
            <a:r>
              <a:rPr lang="en-GB" u="sng" dirty="0">
                <a:solidFill>
                  <a:srgbClr val="0070C0"/>
                </a:solidFill>
              </a:rPr>
              <a:t>on outcomes and performance</a:t>
            </a:r>
            <a:r>
              <a:rPr lang="en-GB" dirty="0">
                <a:solidFill>
                  <a:srgbClr val="0070C0"/>
                </a:solidFill>
              </a:rPr>
              <a:t>, </a:t>
            </a:r>
            <a:r>
              <a:rPr lang="en-GB" i="1" u="sng" dirty="0">
                <a:solidFill>
                  <a:srgbClr val="0070C0"/>
                </a:solidFill>
              </a:rPr>
              <a:t>not processes</a:t>
            </a:r>
            <a:r>
              <a:rPr lang="en-GB" dirty="0"/>
              <a:t>, and system optimization in pursuit of the most efficient, most cost-effective and fairest consequences for all market participants. And crucially </a:t>
            </a:r>
            <a:r>
              <a:rPr lang="en-GB" u="sng" dirty="0"/>
              <a:t>it needs to be risk-based</a:t>
            </a:r>
            <a:r>
              <a:rPr lang="en-GB" dirty="0"/>
              <a:t>, moving away from one-sized fits all regulation to a </a:t>
            </a:r>
            <a:r>
              <a:rPr lang="en-GB" u="sng" dirty="0"/>
              <a:t>data-driven, segmented approach</a:t>
            </a:r>
            <a:r>
              <a:rPr lang="en-GB" dirty="0"/>
              <a:t>.</a:t>
            </a:r>
            <a:endParaRPr lang="hu-HU" dirty="0"/>
          </a:p>
          <a:p>
            <a:endParaRPr lang="hu-HU" dirty="0"/>
          </a:p>
          <a:p>
            <a:pPr marL="0" indent="0">
              <a:buNone/>
            </a:pPr>
            <a:r>
              <a:rPr lang="en-GB" sz="2000" u="sng" dirty="0"/>
              <a:t>Source</a:t>
            </a:r>
            <a:r>
              <a:rPr lang="hu-HU" sz="2000" dirty="0"/>
              <a:t>: Benoit </a:t>
            </a:r>
            <a:r>
              <a:rPr lang="hu-HU" sz="2000" dirty="0" err="1"/>
              <a:t>Laclau</a:t>
            </a:r>
            <a:r>
              <a:rPr lang="hu-HU" sz="2000" dirty="0"/>
              <a:t>, EY Partner</a:t>
            </a:r>
          </a:p>
          <a:p>
            <a:endParaRPr lang="hu-HU" dirty="0"/>
          </a:p>
          <a:p>
            <a:pPr>
              <a:buNone/>
            </a:pPr>
            <a:endParaRPr lang="en-GB" sz="2000" dirty="0"/>
          </a:p>
          <a:p>
            <a:pPr marL="0" indent="0">
              <a:buNone/>
            </a:pPr>
            <a:endParaRPr lang="en-GB" dirty="0"/>
          </a:p>
        </p:txBody>
      </p:sp>
    </p:spTree>
    <p:extLst>
      <p:ext uri="{BB962C8B-B14F-4D97-AF65-F5344CB8AC3E}">
        <p14:creationId xmlns:p14="http://schemas.microsoft.com/office/powerpoint/2010/main" val="1523536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37420" y="-1"/>
            <a:ext cx="9930580" cy="1047135"/>
          </a:xfrm>
        </p:spPr>
        <p:txBody>
          <a:bodyPr>
            <a:normAutofit/>
          </a:bodyPr>
          <a:lstStyle/>
          <a:p>
            <a:pPr lvl="1" algn="l" rtl="0">
              <a:spcBef>
                <a:spcPct val="0"/>
              </a:spcBef>
            </a:pPr>
            <a:r>
              <a:rPr lang="en-GB" sz="3600" b="1" dirty="0" smtClean="0">
                <a:solidFill>
                  <a:schemeClr val="tx1"/>
                </a:solidFill>
                <a:latin typeface="Segoe UI" panose="020B0502040204020203" pitchFamily="34" charset="0"/>
                <a:cs typeface="Segoe UI" panose="020B0502040204020203" pitchFamily="34" charset="0"/>
              </a:rPr>
              <a:t>Innovation </a:t>
            </a:r>
            <a:r>
              <a:rPr lang="en-GB" sz="3600" b="1" dirty="0">
                <a:solidFill>
                  <a:schemeClr val="tx1"/>
                </a:solidFill>
                <a:latin typeface="Segoe UI" panose="020B0502040204020203" pitchFamily="34" charset="0"/>
                <a:cs typeface="Segoe UI" panose="020B0502040204020203" pitchFamily="34" charset="0"/>
              </a:rPr>
              <a:t>in Energy </a:t>
            </a:r>
            <a:r>
              <a:rPr lang="en-GB" sz="3600" b="1" dirty="0" smtClean="0">
                <a:solidFill>
                  <a:schemeClr val="tx1"/>
                </a:solidFill>
                <a:latin typeface="Segoe UI" panose="020B0502040204020203" pitchFamily="34" charset="0"/>
                <a:cs typeface="Segoe UI" panose="020B0502040204020203" pitchFamily="34" charset="0"/>
              </a:rPr>
              <a:t>Industry</a:t>
            </a:r>
            <a:endParaRPr lang="en-GB" sz="2800" b="1" dirty="0">
              <a:solidFill>
                <a:schemeClr val="tx1"/>
              </a:solidFill>
              <a:latin typeface="Segoe UI" panose="020B0502040204020203" pitchFamily="34" charset="0"/>
              <a:cs typeface="Segoe UI" panose="020B0502040204020203" pitchFamily="34" charset="0"/>
            </a:endParaRPr>
          </a:p>
        </p:txBody>
      </p:sp>
      <p:sp>
        <p:nvSpPr>
          <p:cNvPr id="3" name="Tartalom helye 2"/>
          <p:cNvSpPr>
            <a:spLocks noGrp="1"/>
          </p:cNvSpPr>
          <p:nvPr>
            <p:ph idx="1"/>
          </p:nvPr>
        </p:nvSpPr>
        <p:spPr>
          <a:xfrm>
            <a:off x="737420" y="1385393"/>
            <a:ext cx="11076038" cy="6021288"/>
          </a:xfrm>
        </p:spPr>
        <p:txBody>
          <a:bodyPr>
            <a:noAutofit/>
          </a:bodyPr>
          <a:lstStyle/>
          <a:p>
            <a:pPr>
              <a:buNone/>
            </a:pPr>
            <a:r>
              <a:rPr lang="en-GB" sz="2700" dirty="0"/>
              <a:t>In order to </a:t>
            </a:r>
            <a:r>
              <a:rPr lang="en-GB" sz="2700" u="sng" dirty="0"/>
              <a:t>facilitate</a:t>
            </a:r>
            <a:r>
              <a:rPr lang="en-GB" sz="2700" dirty="0"/>
              <a:t> </a:t>
            </a:r>
            <a:r>
              <a:rPr lang="en-GB" sz="2700" u="sng" dirty="0"/>
              <a:t>decarbonisation</a:t>
            </a:r>
            <a:r>
              <a:rPr lang="en-GB" sz="2700" dirty="0"/>
              <a:t>, </a:t>
            </a:r>
            <a:r>
              <a:rPr lang="en-GB" sz="2700" u="sng" dirty="0"/>
              <a:t>digitalisation</a:t>
            </a:r>
            <a:r>
              <a:rPr lang="en-GB" sz="2700" dirty="0"/>
              <a:t>, and </a:t>
            </a:r>
            <a:r>
              <a:rPr lang="en-GB" sz="2700" u="sng" dirty="0"/>
              <a:t>decentralisation</a:t>
            </a:r>
            <a:r>
              <a:rPr lang="en-GB" sz="2700" dirty="0"/>
              <a:t> of the electricity industry along with </a:t>
            </a:r>
            <a:r>
              <a:rPr lang="en-GB" sz="2700" u="sng" dirty="0"/>
              <a:t>electrification of other sectors</a:t>
            </a:r>
            <a:r>
              <a:rPr lang="en-GB" sz="2700" dirty="0"/>
              <a:t>, the power </a:t>
            </a:r>
            <a:r>
              <a:rPr lang="en-GB" sz="2700" u="sng" dirty="0"/>
              <a:t>networks</a:t>
            </a:r>
            <a:r>
              <a:rPr lang="en-GB" sz="2700" dirty="0"/>
              <a:t> </a:t>
            </a:r>
            <a:r>
              <a:rPr lang="en-GB" sz="2700" b="1" u="sng" dirty="0">
                <a:solidFill>
                  <a:srgbClr val="0070C0"/>
                </a:solidFill>
              </a:rPr>
              <a:t>require</a:t>
            </a:r>
            <a:r>
              <a:rPr lang="en-GB" sz="2700" b="1" dirty="0">
                <a:solidFill>
                  <a:srgbClr val="0070C0"/>
                </a:solidFill>
              </a:rPr>
              <a:t> </a:t>
            </a:r>
            <a:r>
              <a:rPr lang="en-GB" sz="2700" b="1" u="sng" dirty="0">
                <a:solidFill>
                  <a:srgbClr val="0070C0"/>
                </a:solidFill>
              </a:rPr>
              <a:t>significant</a:t>
            </a:r>
            <a:r>
              <a:rPr lang="en-GB" sz="2700" b="1" dirty="0">
                <a:solidFill>
                  <a:srgbClr val="0070C0"/>
                </a:solidFill>
              </a:rPr>
              <a:t> </a:t>
            </a:r>
            <a:r>
              <a:rPr lang="en-GB" sz="2700" b="1" u="sng" dirty="0">
                <a:solidFill>
                  <a:srgbClr val="0070C0"/>
                </a:solidFill>
              </a:rPr>
              <a:t>innovation</a:t>
            </a:r>
            <a:r>
              <a:rPr lang="hu-HU" sz="2700" dirty="0"/>
              <a:t>;</a:t>
            </a:r>
            <a:r>
              <a:rPr lang="en-GB" sz="2700" dirty="0"/>
              <a:t> </a:t>
            </a:r>
            <a:endParaRPr lang="hu-HU" sz="2700" dirty="0"/>
          </a:p>
          <a:p>
            <a:pPr>
              <a:buNone/>
            </a:pPr>
            <a:r>
              <a:rPr lang="hu-HU" sz="2700" dirty="0"/>
              <a:t>	- </a:t>
            </a:r>
            <a:r>
              <a:rPr lang="en-GB" sz="2700" dirty="0"/>
              <a:t>not only in their </a:t>
            </a:r>
            <a:r>
              <a:rPr lang="en-GB" sz="2700" u="sng" dirty="0"/>
              <a:t>technological dimensions</a:t>
            </a:r>
            <a:r>
              <a:rPr lang="hu-HU" sz="2700" dirty="0"/>
              <a:t>,</a:t>
            </a:r>
            <a:r>
              <a:rPr lang="en-GB" sz="2700" dirty="0"/>
              <a:t> but also </a:t>
            </a:r>
            <a:endParaRPr lang="hu-HU" sz="2700" dirty="0"/>
          </a:p>
          <a:p>
            <a:pPr>
              <a:buNone/>
            </a:pPr>
            <a:r>
              <a:rPr lang="hu-HU" sz="2700" dirty="0"/>
              <a:t>	- </a:t>
            </a:r>
            <a:r>
              <a:rPr lang="en-GB" sz="2700" dirty="0"/>
              <a:t>in aspects of their </a:t>
            </a:r>
            <a:r>
              <a:rPr lang="en-GB" sz="2700" u="sng" dirty="0"/>
              <a:t>organisational and business models</a:t>
            </a:r>
            <a:r>
              <a:rPr lang="en-GB" sz="2700" dirty="0"/>
              <a:t>. </a:t>
            </a:r>
            <a:endParaRPr lang="hu-HU" sz="2700" dirty="0"/>
          </a:p>
          <a:p>
            <a:pPr>
              <a:buNone/>
            </a:pPr>
            <a:r>
              <a:rPr lang="hu-HU" sz="2700" dirty="0"/>
              <a:t>	</a:t>
            </a:r>
            <a:r>
              <a:rPr lang="en-GB" sz="2700" dirty="0"/>
              <a:t>The </a:t>
            </a:r>
            <a:r>
              <a:rPr lang="hu-HU" sz="2700" dirty="0">
                <a:solidFill>
                  <a:srgbClr val="0070C0"/>
                </a:solidFill>
              </a:rPr>
              <a:t>Oxford Institute</a:t>
            </a:r>
            <a:r>
              <a:rPr lang="hu-HU" sz="2700" dirty="0"/>
              <a:t>’</a:t>
            </a:r>
            <a:r>
              <a:rPr lang="en-GB" sz="2700" dirty="0"/>
              <a:t> </a:t>
            </a:r>
            <a:r>
              <a:rPr lang="en-GB" sz="2700" u="sng" dirty="0"/>
              <a:t>results </a:t>
            </a:r>
            <a:r>
              <a:rPr lang="hu-HU" sz="2700" u="sng" dirty="0"/>
              <a:t>of </a:t>
            </a:r>
            <a:r>
              <a:rPr lang="en-GB" sz="2700" u="sng" dirty="0"/>
              <a:t>review of innovations </a:t>
            </a:r>
            <a:r>
              <a:rPr lang="en-GB" sz="2700" dirty="0"/>
              <a:t>in the electricity grid </a:t>
            </a:r>
            <a:r>
              <a:rPr lang="en-GB" sz="2700" u="sng" dirty="0"/>
              <a:t>show</a:t>
            </a:r>
            <a:r>
              <a:rPr lang="en-GB" sz="2700" dirty="0"/>
              <a:t> that while both transmission and </a:t>
            </a:r>
            <a:r>
              <a:rPr lang="en-GB" sz="2700" u="sng" dirty="0">
                <a:solidFill>
                  <a:srgbClr val="0070C0"/>
                </a:solidFill>
              </a:rPr>
              <a:t>distribution</a:t>
            </a:r>
            <a:r>
              <a:rPr lang="en-GB" sz="2700" dirty="0">
                <a:solidFill>
                  <a:srgbClr val="0070C0"/>
                </a:solidFill>
              </a:rPr>
              <a:t> </a:t>
            </a:r>
            <a:r>
              <a:rPr lang="en-GB" sz="2700" u="sng" dirty="0">
                <a:solidFill>
                  <a:srgbClr val="0070C0"/>
                </a:solidFill>
              </a:rPr>
              <a:t>networks</a:t>
            </a:r>
            <a:r>
              <a:rPr lang="en-GB" sz="2700" dirty="0">
                <a:solidFill>
                  <a:srgbClr val="0070C0"/>
                </a:solidFill>
              </a:rPr>
              <a:t> </a:t>
            </a:r>
            <a:r>
              <a:rPr lang="en-GB" sz="2700" u="sng" dirty="0">
                <a:solidFill>
                  <a:srgbClr val="0070C0"/>
                </a:solidFill>
              </a:rPr>
              <a:t>need</a:t>
            </a:r>
            <a:r>
              <a:rPr lang="en-GB" sz="2700" dirty="0">
                <a:solidFill>
                  <a:srgbClr val="0070C0"/>
                </a:solidFill>
              </a:rPr>
              <a:t> </a:t>
            </a:r>
            <a:r>
              <a:rPr lang="en-GB" sz="2700" u="sng" dirty="0">
                <a:solidFill>
                  <a:srgbClr val="0070C0"/>
                </a:solidFill>
              </a:rPr>
              <a:t>technological modernisation</a:t>
            </a:r>
            <a:r>
              <a:rPr lang="en-GB" sz="2700" dirty="0">
                <a:solidFill>
                  <a:srgbClr val="0070C0"/>
                </a:solidFill>
              </a:rPr>
              <a:t>, </a:t>
            </a:r>
            <a:r>
              <a:rPr lang="en-GB" sz="2700" u="sng" dirty="0">
                <a:solidFill>
                  <a:srgbClr val="0070C0"/>
                </a:solidFill>
              </a:rPr>
              <a:t>most commercial and process innovations are needed at the level of the </a:t>
            </a:r>
            <a:r>
              <a:rPr lang="en-GB" sz="2700" b="1" u="sng" dirty="0">
                <a:solidFill>
                  <a:srgbClr val="0070C0"/>
                </a:solidFill>
              </a:rPr>
              <a:t>low-voltage grid</a:t>
            </a:r>
            <a:r>
              <a:rPr lang="en-GB" sz="2700" dirty="0"/>
              <a:t>. This is mainly because of the </a:t>
            </a:r>
            <a:r>
              <a:rPr lang="en-GB" sz="2700" u="sng" dirty="0"/>
              <a:t>rapid transformation of grid edge technologies</a:t>
            </a:r>
            <a:r>
              <a:rPr lang="en-GB" sz="2700" dirty="0"/>
              <a:t>, which necessitates different modes of operation for electricity distribution networks.</a:t>
            </a:r>
            <a:endParaRPr lang="en-GB" sz="2700" dirty="0">
              <a:solidFill>
                <a:srgbClr val="FFC000"/>
              </a:solidFill>
            </a:endParaRPr>
          </a:p>
        </p:txBody>
      </p:sp>
    </p:spTree>
    <p:extLst>
      <p:ext uri="{BB962C8B-B14F-4D97-AF65-F5344CB8AC3E}">
        <p14:creationId xmlns:p14="http://schemas.microsoft.com/office/powerpoint/2010/main" val="1685633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0657" y="0"/>
            <a:ext cx="10928555" cy="1209368"/>
          </a:xfrm>
        </p:spPr>
        <p:txBody>
          <a:bodyPr>
            <a:normAutofit fontScale="90000"/>
          </a:bodyPr>
          <a:lstStyle/>
          <a:p>
            <a:pPr lvl="1" algn="l" rtl="0">
              <a:spcBef>
                <a:spcPct val="0"/>
              </a:spcBef>
            </a:pPr>
            <a:r>
              <a:rPr lang="en-GB" sz="3600" b="1" dirty="0" smtClean="0">
                <a:solidFill>
                  <a:schemeClr val="tx1"/>
                </a:solidFill>
                <a:latin typeface="Segoe UI" panose="020B0502040204020203" pitchFamily="34" charset="0"/>
                <a:cs typeface="Segoe UI" panose="020B0502040204020203" pitchFamily="34" charset="0"/>
              </a:rPr>
              <a:t>Innovation at the Network Companies – Potential New Regulatory Attitude </a:t>
            </a:r>
            <a:r>
              <a:rPr lang="en-GB" sz="3600" dirty="0" smtClean="0">
                <a:solidFill>
                  <a:schemeClr val="tx1"/>
                </a:solidFill>
                <a:latin typeface="Segoe UI" panose="020B0502040204020203" pitchFamily="34" charset="0"/>
                <a:cs typeface="Segoe UI" panose="020B0502040204020203" pitchFamily="34" charset="0"/>
              </a:rPr>
              <a:t>(Challenge of Regulatory Incentives)</a:t>
            </a:r>
            <a:r>
              <a:rPr lang="en-GB" sz="3600" b="1" dirty="0" smtClean="0">
                <a:solidFill>
                  <a:schemeClr val="tx1"/>
                </a:solidFill>
                <a:latin typeface="Segoe UI" panose="020B0502040204020203" pitchFamily="34" charset="0"/>
                <a:cs typeface="Segoe UI" panose="020B0502040204020203" pitchFamily="34" charset="0"/>
              </a:rPr>
              <a:t> </a:t>
            </a:r>
            <a:endParaRPr lang="en-GB" sz="2700" dirty="0">
              <a:solidFill>
                <a:schemeClr val="tx2"/>
              </a:solidFill>
              <a:latin typeface="+mj-lt"/>
            </a:endParaRPr>
          </a:p>
        </p:txBody>
      </p:sp>
      <p:sp>
        <p:nvSpPr>
          <p:cNvPr id="3" name="Tartalom helye 2"/>
          <p:cNvSpPr>
            <a:spLocks noGrp="1"/>
          </p:cNvSpPr>
          <p:nvPr>
            <p:ph idx="1"/>
          </p:nvPr>
        </p:nvSpPr>
        <p:spPr>
          <a:xfrm>
            <a:off x="840658" y="1385392"/>
            <a:ext cx="10766322" cy="5472608"/>
          </a:xfrm>
        </p:spPr>
        <p:txBody>
          <a:bodyPr>
            <a:normAutofit/>
          </a:bodyPr>
          <a:lstStyle/>
          <a:p>
            <a:pPr marL="90488" lvl="1" indent="-90488">
              <a:buNone/>
            </a:pPr>
            <a:r>
              <a:rPr lang="en-GB" sz="3000" u="sng" dirty="0" smtClean="0">
                <a:solidFill>
                  <a:srgbClr val="0070C0"/>
                </a:solidFill>
                <a:cs typeface="Times New Roman"/>
              </a:rPr>
              <a:t>Network companies </a:t>
            </a:r>
            <a:r>
              <a:rPr lang="en-GB" sz="3000" dirty="0">
                <a:cs typeface="Times New Roman"/>
              </a:rPr>
              <a:t>are </a:t>
            </a:r>
            <a:r>
              <a:rPr lang="en-GB" sz="3000" u="sng" dirty="0">
                <a:solidFill>
                  <a:srgbClr val="0070C0"/>
                </a:solidFill>
                <a:cs typeface="Times New Roman"/>
              </a:rPr>
              <a:t>regulated natural monopolies</a:t>
            </a:r>
            <a:r>
              <a:rPr lang="en-GB" sz="3000" dirty="0">
                <a:cs typeface="Times New Roman"/>
              </a:rPr>
              <a:t>; this means that </a:t>
            </a:r>
            <a:r>
              <a:rPr lang="en-GB" sz="3000" u="sng" dirty="0">
                <a:solidFill>
                  <a:srgbClr val="0070C0"/>
                </a:solidFill>
                <a:cs typeface="Times New Roman"/>
              </a:rPr>
              <a:t>they hardly ever undertake innovation activities in the absence of sufficient incentives</a:t>
            </a:r>
            <a:r>
              <a:rPr lang="en-GB" sz="3000" dirty="0">
                <a:cs typeface="Times New Roman"/>
              </a:rPr>
              <a:t>. </a:t>
            </a:r>
            <a:r>
              <a:rPr lang="en-GB" sz="3000" u="sng" dirty="0">
                <a:solidFill>
                  <a:srgbClr val="0070C0"/>
                </a:solidFill>
                <a:cs typeface="Times New Roman"/>
              </a:rPr>
              <a:t>Traditional regulatory models </a:t>
            </a:r>
            <a:r>
              <a:rPr lang="en-GB" sz="3000" dirty="0">
                <a:cs typeface="Times New Roman"/>
              </a:rPr>
              <a:t>of network utilities are designed to </a:t>
            </a:r>
            <a:r>
              <a:rPr lang="en-GB" sz="3000" u="sng" dirty="0">
                <a:solidFill>
                  <a:srgbClr val="0070C0"/>
                </a:solidFill>
                <a:cs typeface="Times New Roman"/>
              </a:rPr>
              <a:t>incentivise cost efficiency</a:t>
            </a:r>
            <a:r>
              <a:rPr lang="en-GB" sz="3000" dirty="0">
                <a:cs typeface="Times New Roman"/>
              </a:rPr>
              <a:t>, with the assumption that network business is costly and the task of regulation is to lower these costs, subject to achieving a certain level of reliability. </a:t>
            </a:r>
            <a:r>
              <a:rPr lang="en-GB" sz="3000" dirty="0">
                <a:solidFill>
                  <a:srgbClr val="0070C0"/>
                </a:solidFill>
                <a:cs typeface="Times New Roman"/>
              </a:rPr>
              <a:t>The main </a:t>
            </a:r>
            <a:r>
              <a:rPr lang="en-GB" sz="3000" u="sng" dirty="0">
                <a:solidFill>
                  <a:srgbClr val="0070C0"/>
                </a:solidFill>
                <a:cs typeface="Times New Roman"/>
              </a:rPr>
              <a:t>challenge</a:t>
            </a:r>
            <a:r>
              <a:rPr lang="en-GB" sz="3000" dirty="0">
                <a:solidFill>
                  <a:srgbClr val="0070C0"/>
                </a:solidFill>
                <a:cs typeface="Times New Roman"/>
              </a:rPr>
              <a:t> of </a:t>
            </a:r>
            <a:r>
              <a:rPr lang="en-GB" sz="3000" u="sng" dirty="0">
                <a:solidFill>
                  <a:srgbClr val="0070C0"/>
                </a:solidFill>
                <a:cs typeface="Times New Roman"/>
              </a:rPr>
              <a:t>incentivising</a:t>
            </a:r>
            <a:r>
              <a:rPr lang="en-GB" sz="3000" dirty="0">
                <a:solidFill>
                  <a:srgbClr val="0070C0"/>
                </a:solidFill>
                <a:cs typeface="Times New Roman"/>
              </a:rPr>
              <a:t> </a:t>
            </a:r>
            <a:r>
              <a:rPr lang="en-GB" sz="3000" u="sng" dirty="0">
                <a:solidFill>
                  <a:srgbClr val="0070C0"/>
                </a:solidFill>
                <a:cs typeface="Times New Roman"/>
              </a:rPr>
              <a:t>innovation</a:t>
            </a:r>
            <a:r>
              <a:rPr lang="en-GB" sz="3000" dirty="0">
                <a:solidFill>
                  <a:srgbClr val="0070C0"/>
                </a:solidFill>
                <a:cs typeface="Times New Roman"/>
              </a:rPr>
              <a:t> is that it is </a:t>
            </a:r>
            <a:r>
              <a:rPr lang="en-GB" sz="3000" u="sng" dirty="0">
                <a:solidFill>
                  <a:srgbClr val="0070C0"/>
                </a:solidFill>
                <a:cs typeface="Times New Roman"/>
              </a:rPr>
              <a:t>not</a:t>
            </a:r>
            <a:r>
              <a:rPr lang="en-GB" sz="3000" dirty="0">
                <a:solidFill>
                  <a:srgbClr val="0070C0"/>
                </a:solidFill>
                <a:cs typeface="Times New Roman"/>
              </a:rPr>
              <a:t> </a:t>
            </a:r>
            <a:r>
              <a:rPr lang="en-GB" sz="3000" u="sng" dirty="0">
                <a:solidFill>
                  <a:srgbClr val="0070C0"/>
                </a:solidFill>
                <a:cs typeface="Times New Roman"/>
              </a:rPr>
              <a:t>only</a:t>
            </a:r>
            <a:r>
              <a:rPr lang="en-GB" sz="3000" dirty="0">
                <a:solidFill>
                  <a:srgbClr val="0070C0"/>
                </a:solidFill>
                <a:cs typeface="Times New Roman"/>
              </a:rPr>
              <a:t> </a:t>
            </a:r>
            <a:r>
              <a:rPr lang="en-GB" sz="3000" u="sng" dirty="0">
                <a:solidFill>
                  <a:srgbClr val="0070C0"/>
                </a:solidFill>
                <a:cs typeface="Times New Roman"/>
              </a:rPr>
              <a:t>costly</a:t>
            </a:r>
            <a:r>
              <a:rPr lang="en-GB" sz="3000" dirty="0">
                <a:solidFill>
                  <a:srgbClr val="0070C0"/>
                </a:solidFill>
                <a:cs typeface="Times New Roman"/>
              </a:rPr>
              <a:t> but </a:t>
            </a:r>
            <a:r>
              <a:rPr lang="en-GB" sz="3000" u="sng" dirty="0">
                <a:solidFill>
                  <a:srgbClr val="0070C0"/>
                </a:solidFill>
                <a:cs typeface="Times New Roman"/>
              </a:rPr>
              <a:t>also</a:t>
            </a:r>
            <a:r>
              <a:rPr lang="en-GB" sz="3000" dirty="0">
                <a:solidFill>
                  <a:srgbClr val="0070C0"/>
                </a:solidFill>
                <a:cs typeface="Times New Roman"/>
              </a:rPr>
              <a:t> </a:t>
            </a:r>
            <a:r>
              <a:rPr lang="en-GB" sz="3000" u="sng" dirty="0">
                <a:solidFill>
                  <a:srgbClr val="0070C0"/>
                </a:solidFill>
                <a:cs typeface="Times New Roman"/>
              </a:rPr>
              <a:t>risky</a:t>
            </a:r>
            <a:r>
              <a:rPr lang="en-GB" sz="3000" dirty="0">
                <a:cs typeface="Times New Roman"/>
              </a:rPr>
              <a:t>. Therefore, an </a:t>
            </a:r>
            <a:r>
              <a:rPr lang="en-GB" sz="3000" u="sng" dirty="0">
                <a:solidFill>
                  <a:srgbClr val="0070C0"/>
                </a:solidFill>
                <a:cs typeface="Times New Roman"/>
              </a:rPr>
              <a:t>innovation-oriented regulatory model</a:t>
            </a:r>
            <a:r>
              <a:rPr lang="en-GB" sz="3000" dirty="0">
                <a:solidFill>
                  <a:srgbClr val="0070C0"/>
                </a:solidFill>
                <a:cs typeface="Times New Roman"/>
              </a:rPr>
              <a:t> needs to </a:t>
            </a:r>
            <a:r>
              <a:rPr lang="en-GB" sz="3000" u="sng" dirty="0">
                <a:solidFill>
                  <a:srgbClr val="0070C0"/>
                </a:solidFill>
                <a:cs typeface="Times New Roman"/>
              </a:rPr>
              <a:t>factor</a:t>
            </a:r>
            <a:r>
              <a:rPr lang="en-GB" sz="3000" dirty="0">
                <a:solidFill>
                  <a:srgbClr val="0070C0"/>
                </a:solidFill>
                <a:cs typeface="Times New Roman"/>
              </a:rPr>
              <a:t> in </a:t>
            </a:r>
            <a:r>
              <a:rPr lang="en-GB" sz="3000" u="sng" dirty="0">
                <a:solidFill>
                  <a:srgbClr val="0070C0"/>
                </a:solidFill>
                <a:cs typeface="Times New Roman"/>
              </a:rPr>
              <a:t>uncertainty</a:t>
            </a:r>
            <a:r>
              <a:rPr lang="en-GB" sz="3000" dirty="0">
                <a:solidFill>
                  <a:srgbClr val="0070C0"/>
                </a:solidFill>
                <a:cs typeface="Times New Roman"/>
              </a:rPr>
              <a:t> in the </a:t>
            </a:r>
            <a:r>
              <a:rPr lang="en-GB" sz="3000" u="sng" dirty="0">
                <a:solidFill>
                  <a:srgbClr val="0070C0"/>
                </a:solidFill>
                <a:cs typeface="Times New Roman"/>
              </a:rPr>
              <a:t>outcome of innovation efforts</a:t>
            </a:r>
            <a:r>
              <a:rPr lang="en-GB" sz="3000" dirty="0" smtClean="0">
                <a:cs typeface="Times New Roman"/>
              </a:rPr>
              <a:t>.</a:t>
            </a:r>
            <a:endParaRPr lang="hu-HU" sz="3000" dirty="0">
              <a:solidFill>
                <a:srgbClr val="FFC000"/>
              </a:solidFill>
            </a:endParaRPr>
          </a:p>
        </p:txBody>
      </p:sp>
    </p:spTree>
    <p:extLst>
      <p:ext uri="{BB962C8B-B14F-4D97-AF65-F5344CB8AC3E}">
        <p14:creationId xmlns:p14="http://schemas.microsoft.com/office/powerpoint/2010/main" val="2212160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4497" y="204951"/>
            <a:ext cx="11687503" cy="740979"/>
          </a:xfrm>
        </p:spPr>
        <p:txBody>
          <a:bodyPr>
            <a:normAutofit/>
          </a:bodyPr>
          <a:lstStyle/>
          <a:p>
            <a:pPr lvl="1" algn="l" rtl="0">
              <a:spcBef>
                <a:spcPct val="0"/>
              </a:spcBef>
            </a:pPr>
            <a:r>
              <a:rPr lang="en-GB" sz="3600" b="1" kern="1200" dirty="0">
                <a:solidFill>
                  <a:schemeClr val="tx1"/>
                </a:solidFill>
                <a:latin typeface="Segoe UI" panose="020B0502040204020203" pitchFamily="34" charset="0"/>
                <a:ea typeface="+mj-ea"/>
                <a:cs typeface="Segoe UI" panose="020B0502040204020203" pitchFamily="34" charset="0"/>
              </a:rPr>
              <a:t>Innovation related </a:t>
            </a:r>
            <a:r>
              <a:rPr lang="hu-HU" sz="3600" b="1" kern="1200" dirty="0">
                <a:solidFill>
                  <a:schemeClr val="tx1"/>
                </a:solidFill>
                <a:latin typeface="Segoe UI" panose="020B0502040204020203" pitchFamily="34" charset="0"/>
                <a:ea typeface="+mj-ea"/>
                <a:cs typeface="Segoe UI" panose="020B0502040204020203" pitchFamily="34" charset="0"/>
              </a:rPr>
              <a:t>Regulatory </a:t>
            </a:r>
            <a:r>
              <a:rPr lang="en-GB" sz="3600" b="1" kern="1200">
                <a:solidFill>
                  <a:schemeClr val="tx1"/>
                </a:solidFill>
                <a:latin typeface="Segoe UI" panose="020B0502040204020203" pitchFamily="34" charset="0"/>
                <a:ea typeface="+mj-ea"/>
                <a:cs typeface="Segoe UI" panose="020B0502040204020203" pitchFamily="34" charset="0"/>
              </a:rPr>
              <a:t>Issue</a:t>
            </a:r>
            <a:r>
              <a:rPr lang="hu-HU" sz="3600" b="1" kern="1200" smtClean="0">
                <a:solidFill>
                  <a:schemeClr val="tx1"/>
                </a:solidFill>
                <a:latin typeface="Segoe UI" panose="020B0502040204020203" pitchFamily="34" charset="0"/>
                <a:ea typeface="+mj-ea"/>
                <a:cs typeface="Segoe UI" panose="020B0502040204020203" pitchFamily="34" charset="0"/>
              </a:rPr>
              <a:t>s </a:t>
            </a:r>
            <a:r>
              <a:rPr lang="hu-HU" sz="2400" kern="1200" smtClean="0">
                <a:solidFill>
                  <a:schemeClr val="tx1"/>
                </a:solidFill>
                <a:latin typeface="Segoe UI" panose="020B0502040204020203" pitchFamily="34" charset="0"/>
                <a:ea typeface="+mj-ea"/>
                <a:cs typeface="Segoe UI" panose="020B0502040204020203" pitchFamily="34" charset="0"/>
              </a:rPr>
              <a:t>(2)</a:t>
            </a:r>
            <a:endParaRPr lang="en-GB" sz="3600" b="1" kern="1200" dirty="0">
              <a:solidFill>
                <a:schemeClr val="tx1"/>
              </a:solidFill>
              <a:latin typeface="Segoe UI" panose="020B0502040204020203" pitchFamily="34" charset="0"/>
              <a:ea typeface="+mj-ea"/>
              <a:cs typeface="Segoe UI" panose="020B0502040204020203" pitchFamily="34" charset="0"/>
            </a:endParaRPr>
          </a:p>
        </p:txBody>
      </p:sp>
      <p:sp>
        <p:nvSpPr>
          <p:cNvPr id="3" name="Tartalom helye 2"/>
          <p:cNvSpPr>
            <a:spLocks noGrp="1"/>
          </p:cNvSpPr>
          <p:nvPr>
            <p:ph idx="1"/>
          </p:nvPr>
        </p:nvSpPr>
        <p:spPr>
          <a:xfrm>
            <a:off x="431371" y="1277007"/>
            <a:ext cx="11425269" cy="5281448"/>
          </a:xfrm>
        </p:spPr>
        <p:txBody>
          <a:bodyPr>
            <a:normAutofit/>
          </a:bodyPr>
          <a:lstStyle/>
          <a:p>
            <a:pPr marL="90488" lvl="1" indent="-90488">
              <a:buNone/>
            </a:pPr>
            <a:r>
              <a:rPr lang="en-GB" sz="2800" u="sng" dirty="0">
                <a:solidFill>
                  <a:srgbClr val="0070C0"/>
                </a:solidFill>
                <a:cs typeface="Times New Roman"/>
              </a:rPr>
              <a:t>What could happen without regulatory support</a:t>
            </a:r>
            <a:r>
              <a:rPr lang="hu-HU" sz="2800" u="sng" dirty="0">
                <a:solidFill>
                  <a:srgbClr val="0070C0"/>
                </a:solidFill>
                <a:cs typeface="Times New Roman"/>
              </a:rPr>
              <a:t> of </a:t>
            </a:r>
            <a:r>
              <a:rPr lang="en-GB" sz="2800" u="sng" dirty="0">
                <a:solidFill>
                  <a:srgbClr val="0070C0"/>
                </a:solidFill>
                <a:cs typeface="Times New Roman"/>
              </a:rPr>
              <a:t>innovation</a:t>
            </a:r>
            <a:r>
              <a:rPr lang="hu-HU" sz="2800" dirty="0">
                <a:solidFill>
                  <a:srgbClr val="0070C0"/>
                </a:solidFill>
                <a:cs typeface="Times New Roman"/>
              </a:rPr>
              <a:t>?</a:t>
            </a:r>
          </a:p>
          <a:p>
            <a:pPr marL="90488" lvl="1" indent="-90488">
              <a:buClr>
                <a:schemeClr val="tx1"/>
              </a:buClr>
              <a:buNone/>
            </a:pPr>
            <a:r>
              <a:rPr lang="en-GB" sz="2800" dirty="0">
                <a:solidFill>
                  <a:srgbClr val="0070C0"/>
                </a:solidFill>
                <a:cs typeface="Times New Roman"/>
              </a:rPr>
              <a:t>If the Regulator </a:t>
            </a:r>
            <a:r>
              <a:rPr lang="en-GB" sz="2800" u="sng" dirty="0">
                <a:solidFill>
                  <a:srgbClr val="0070C0"/>
                </a:solidFill>
                <a:cs typeface="Times New Roman"/>
              </a:rPr>
              <a:t>not inform </a:t>
            </a:r>
            <a:r>
              <a:rPr lang="en-GB" sz="2800" dirty="0">
                <a:cs typeface="Times New Roman"/>
              </a:rPr>
              <a:t>the monopolies (and new market entrants) in advance, that ready to </a:t>
            </a:r>
            <a:r>
              <a:rPr lang="en-GB" sz="2800" u="sng" dirty="0">
                <a:solidFill>
                  <a:srgbClr val="0070C0"/>
                </a:solidFill>
                <a:cs typeface="Times New Roman"/>
              </a:rPr>
              <a:t>share the innovation related risk</a:t>
            </a:r>
            <a:r>
              <a:rPr lang="en-GB" sz="2800" dirty="0">
                <a:solidFill>
                  <a:srgbClr val="0070C0"/>
                </a:solidFill>
                <a:cs typeface="Times New Roman"/>
              </a:rPr>
              <a:t> among the investors and consumers</a:t>
            </a:r>
            <a:r>
              <a:rPr lang="en-GB" sz="2800" dirty="0">
                <a:cs typeface="Times New Roman"/>
              </a:rPr>
              <a:t>, the consequences  could lead to situation:</a:t>
            </a:r>
          </a:p>
          <a:p>
            <a:pPr marL="433388" lvl="2" indent="-90488">
              <a:buClr>
                <a:schemeClr val="tx1"/>
              </a:buClr>
            </a:pPr>
            <a:r>
              <a:rPr lang="en-GB" sz="2800" dirty="0">
                <a:cs typeface="Times New Roman"/>
              </a:rPr>
              <a:t> </a:t>
            </a:r>
            <a:r>
              <a:rPr lang="en-US" sz="2800" dirty="0">
                <a:cs typeface="Times New Roman"/>
              </a:rPr>
              <a:t>the </a:t>
            </a:r>
            <a:r>
              <a:rPr lang="en-US" sz="2800" u="sng" dirty="0">
                <a:solidFill>
                  <a:srgbClr val="0070C0"/>
                </a:solidFill>
                <a:cs typeface="Times New Roman"/>
              </a:rPr>
              <a:t>monopolies are waiting </a:t>
            </a:r>
            <a:r>
              <a:rPr lang="en-US" sz="2800" dirty="0">
                <a:cs typeface="Times New Roman"/>
              </a:rPr>
              <a:t>for mature technologies to implement (do not take the risk with emerging technologies and methods)</a:t>
            </a:r>
          </a:p>
          <a:p>
            <a:pPr marL="433388" lvl="2" indent="-90488">
              <a:buClr>
                <a:schemeClr val="tx1"/>
              </a:buClr>
            </a:pPr>
            <a:r>
              <a:rPr lang="hu-HU" sz="2800" dirty="0">
                <a:cs typeface="Times New Roman"/>
              </a:rPr>
              <a:t> </a:t>
            </a:r>
            <a:r>
              <a:rPr lang="en-US" sz="2800" dirty="0">
                <a:cs typeface="Times New Roman"/>
              </a:rPr>
              <a:t>the </a:t>
            </a:r>
            <a:r>
              <a:rPr lang="en-US" sz="2800" u="sng" dirty="0">
                <a:solidFill>
                  <a:srgbClr val="0070C0"/>
                </a:solidFill>
                <a:cs typeface="Times New Roman"/>
              </a:rPr>
              <a:t>consumers</a:t>
            </a:r>
            <a:r>
              <a:rPr lang="en-US" sz="2800" dirty="0">
                <a:cs typeface="Times New Roman"/>
              </a:rPr>
              <a:t>  - connected to these network companies - will </a:t>
            </a:r>
            <a:r>
              <a:rPr lang="en-US" sz="2800" u="sng" dirty="0">
                <a:solidFill>
                  <a:srgbClr val="0070C0"/>
                </a:solidFill>
                <a:cs typeface="Times New Roman"/>
              </a:rPr>
              <a:t>benefitting</a:t>
            </a:r>
            <a:r>
              <a:rPr lang="en-US" sz="2800" dirty="0">
                <a:cs typeface="Times New Roman"/>
              </a:rPr>
              <a:t> the advantages of developments and new innovative services (like higher service level, more reliable service, more customer choice,…) </a:t>
            </a:r>
            <a:r>
              <a:rPr lang="en-US" sz="2800" u="sng" dirty="0">
                <a:solidFill>
                  <a:srgbClr val="0070C0"/>
                </a:solidFill>
                <a:cs typeface="Times New Roman"/>
              </a:rPr>
              <a:t>some years later</a:t>
            </a:r>
            <a:endParaRPr lang="en-US" sz="2800" u="sng" dirty="0">
              <a:solidFill>
                <a:srgbClr val="0070C0"/>
              </a:solidFill>
            </a:endParaRPr>
          </a:p>
          <a:p>
            <a:pPr marL="360363" indent="-360363">
              <a:buNone/>
            </a:pPr>
            <a:endParaRPr lang="hu-HU" sz="2400" dirty="0">
              <a:solidFill>
                <a:srgbClr val="FFC000"/>
              </a:solidFill>
            </a:endParaRPr>
          </a:p>
        </p:txBody>
      </p:sp>
    </p:spTree>
    <p:extLst>
      <p:ext uri="{BB962C8B-B14F-4D97-AF65-F5344CB8AC3E}">
        <p14:creationId xmlns:p14="http://schemas.microsoft.com/office/powerpoint/2010/main" val="3936614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p:txBody>
          <a:bodyPr/>
          <a:lstStyle/>
          <a:p>
            <a:r>
              <a:rPr lang="en-GB" dirty="0"/>
              <a:t>Potential Regulatory Support for Innovation</a:t>
            </a:r>
            <a:r>
              <a:rPr lang="hu-HU" dirty="0"/>
              <a:t> </a:t>
            </a:r>
            <a:r>
              <a:rPr lang="hu-HU" sz="2400" b="0" dirty="0"/>
              <a:t>(3)</a:t>
            </a:r>
            <a:r>
              <a:rPr lang="en-GB" dirty="0"/>
              <a:t> </a:t>
            </a:r>
            <a:endParaRPr lang="en-GB" i="1" dirty="0"/>
          </a:p>
        </p:txBody>
      </p:sp>
      <p:sp>
        <p:nvSpPr>
          <p:cNvPr id="5" name="Tartalom helye 4">
            <a:extLst>
              <a:ext uri="{FF2B5EF4-FFF2-40B4-BE49-F238E27FC236}">
                <a16:creationId xmlns:a16="http://schemas.microsoft.com/office/drawing/2014/main" id="{4D106C39-A4ED-4042-9F04-335288A2D6B9}"/>
              </a:ext>
            </a:extLst>
          </p:cNvPr>
          <p:cNvSpPr>
            <a:spLocks noGrp="1"/>
          </p:cNvSpPr>
          <p:nvPr>
            <p:ph idx="1"/>
          </p:nvPr>
        </p:nvSpPr>
        <p:spPr/>
        <p:txBody>
          <a:bodyPr/>
          <a:lstStyle/>
          <a:p>
            <a:pPr>
              <a:buNone/>
            </a:pPr>
            <a:r>
              <a:rPr lang="en-GB" dirty="0"/>
              <a:t>Government and regulators can play a role by creating </a:t>
            </a:r>
            <a:r>
              <a:rPr lang="en-GB" dirty="0">
                <a:solidFill>
                  <a:srgbClr val="0070C0"/>
                </a:solidFill>
              </a:rPr>
              <a:t>“</a:t>
            </a:r>
            <a:r>
              <a:rPr lang="en-GB" u="sng" dirty="0">
                <a:solidFill>
                  <a:srgbClr val="0070C0"/>
                </a:solidFill>
              </a:rPr>
              <a:t>sandboxes</a:t>
            </a:r>
            <a:r>
              <a:rPr lang="en-GB" dirty="0">
                <a:solidFill>
                  <a:srgbClr val="0070C0"/>
                </a:solidFill>
              </a:rPr>
              <a:t>” </a:t>
            </a:r>
            <a:r>
              <a:rPr lang="en-GB" dirty="0"/>
              <a:t>to accelerate innovation</a:t>
            </a:r>
            <a:r>
              <a:rPr lang="hu-HU" dirty="0"/>
              <a:t>;</a:t>
            </a:r>
            <a:r>
              <a:rPr lang="en-GB" dirty="0"/>
              <a:t> sandboxes allow </a:t>
            </a:r>
            <a:r>
              <a:rPr lang="en-GB" u="sng" dirty="0">
                <a:solidFill>
                  <a:srgbClr val="0070C0"/>
                </a:solidFill>
              </a:rPr>
              <a:t>start-ups</a:t>
            </a:r>
            <a:r>
              <a:rPr lang="en-GB" dirty="0"/>
              <a:t> and </a:t>
            </a:r>
            <a:r>
              <a:rPr lang="en-GB" u="sng" dirty="0">
                <a:solidFill>
                  <a:srgbClr val="0070C0"/>
                </a:solidFill>
              </a:rPr>
              <a:t>other innovators</a:t>
            </a:r>
            <a:r>
              <a:rPr lang="en-GB" dirty="0"/>
              <a:t> to conduct </a:t>
            </a:r>
            <a:r>
              <a:rPr lang="en-GB" u="sng" dirty="0">
                <a:solidFill>
                  <a:srgbClr val="0070C0"/>
                </a:solidFill>
              </a:rPr>
              <a:t>live experiments </a:t>
            </a:r>
            <a:r>
              <a:rPr lang="en-GB" dirty="0"/>
              <a:t>in a controlled environment under a regulator's supervision.</a:t>
            </a:r>
            <a:endParaRPr lang="hu-HU" dirty="0"/>
          </a:p>
          <a:p>
            <a:pPr>
              <a:buNone/>
            </a:pPr>
            <a:r>
              <a:rPr lang="en-US" dirty="0"/>
              <a:t> </a:t>
            </a:r>
            <a:r>
              <a:rPr lang="en-US" u="sng" dirty="0">
                <a:solidFill>
                  <a:srgbClr val="0070C0"/>
                </a:solidFill>
              </a:rPr>
              <a:t>What </a:t>
            </a:r>
            <a:r>
              <a:rPr lang="hu-HU" u="sng" dirty="0" smtClean="0">
                <a:solidFill>
                  <a:srgbClr val="0070C0"/>
                </a:solidFill>
              </a:rPr>
              <a:t>is </a:t>
            </a:r>
            <a:r>
              <a:rPr lang="en-US" u="sng" dirty="0" smtClean="0">
                <a:solidFill>
                  <a:srgbClr val="0070C0"/>
                </a:solidFill>
              </a:rPr>
              <a:t>the </a:t>
            </a:r>
            <a:r>
              <a:rPr lang="en-US" u="sng" dirty="0">
                <a:solidFill>
                  <a:srgbClr val="0070C0"/>
                </a:solidFill>
              </a:rPr>
              <a:t>regulatory </a:t>
            </a:r>
            <a:r>
              <a:rPr lang="en-US" u="sng" dirty="0" smtClean="0">
                <a:solidFill>
                  <a:srgbClr val="0070C0"/>
                </a:solidFill>
              </a:rPr>
              <a:t>sandbox</a:t>
            </a:r>
            <a:r>
              <a:rPr lang="hu-HU" u="sng" dirty="0" smtClean="0">
                <a:solidFill>
                  <a:srgbClr val="0070C0"/>
                </a:solidFill>
              </a:rPr>
              <a:t>?</a:t>
            </a:r>
            <a:r>
              <a:rPr lang="en-US" u="sng" dirty="0" smtClean="0">
                <a:solidFill>
                  <a:srgbClr val="0070C0"/>
                </a:solidFill>
              </a:rPr>
              <a:t> </a:t>
            </a:r>
            <a:endParaRPr lang="en-US" u="sng" dirty="0">
              <a:solidFill>
                <a:srgbClr val="0070C0"/>
              </a:solidFill>
            </a:endParaRPr>
          </a:p>
          <a:p>
            <a:pPr>
              <a:buNone/>
            </a:pPr>
            <a:r>
              <a:rPr lang="hu-HU" dirty="0"/>
              <a:t>	</a:t>
            </a:r>
            <a:r>
              <a:rPr lang="en-US" dirty="0"/>
              <a:t>The regulatory sandbox allows for the </a:t>
            </a:r>
            <a:r>
              <a:rPr lang="en-US" u="sng" dirty="0">
                <a:solidFill>
                  <a:srgbClr val="0070C0"/>
                </a:solidFill>
              </a:rPr>
              <a:t>trialing of innovative business products, services and business models</a:t>
            </a:r>
            <a:r>
              <a:rPr lang="en-US" u="sng" dirty="0"/>
              <a:t> </a:t>
            </a:r>
            <a:r>
              <a:rPr lang="en-US" dirty="0"/>
              <a:t>that </a:t>
            </a:r>
            <a:r>
              <a:rPr lang="en-US" u="sng" dirty="0">
                <a:solidFill>
                  <a:srgbClr val="0070C0"/>
                </a:solidFill>
              </a:rPr>
              <a:t>cannot</a:t>
            </a:r>
            <a:r>
              <a:rPr lang="en-US" dirty="0"/>
              <a:t> currently </a:t>
            </a:r>
            <a:r>
              <a:rPr lang="en-US" u="sng" dirty="0">
                <a:solidFill>
                  <a:srgbClr val="0070C0"/>
                </a:solidFill>
              </a:rPr>
              <a:t>operate under the existing regulations</a:t>
            </a:r>
            <a:r>
              <a:rPr lang="en-US" dirty="0"/>
              <a:t>. </a:t>
            </a:r>
            <a:r>
              <a:rPr lang="en-US" dirty="0">
                <a:solidFill>
                  <a:srgbClr val="0070C0"/>
                </a:solidFill>
              </a:rPr>
              <a:t>Trials</a:t>
            </a:r>
            <a:r>
              <a:rPr lang="en-US" dirty="0"/>
              <a:t> </a:t>
            </a:r>
            <a:r>
              <a:rPr lang="en-US" dirty="0">
                <a:solidFill>
                  <a:srgbClr val="0070C0"/>
                </a:solidFill>
              </a:rPr>
              <a:t>run</a:t>
            </a:r>
            <a:r>
              <a:rPr lang="en-US" dirty="0"/>
              <a:t> for a set </a:t>
            </a:r>
            <a:r>
              <a:rPr lang="en-US" dirty="0">
                <a:solidFill>
                  <a:srgbClr val="0070C0"/>
                </a:solidFill>
              </a:rPr>
              <a:t>period of time</a:t>
            </a:r>
            <a:r>
              <a:rPr lang="en-US" dirty="0"/>
              <a:t> with a </a:t>
            </a:r>
            <a:r>
              <a:rPr lang="en-US" dirty="0">
                <a:solidFill>
                  <a:srgbClr val="0070C0"/>
                </a:solidFill>
              </a:rPr>
              <a:t>limited number of customers</a:t>
            </a:r>
            <a:r>
              <a:rPr lang="en-US" dirty="0"/>
              <a:t>. </a:t>
            </a:r>
          </a:p>
          <a:p>
            <a:pPr>
              <a:buNone/>
            </a:pPr>
            <a:endParaRPr lang="en-GB" u="sng" dirty="0"/>
          </a:p>
          <a:p>
            <a:pPr marL="0" indent="0">
              <a:buNone/>
            </a:pPr>
            <a:endParaRPr lang="en-GB" dirty="0"/>
          </a:p>
        </p:txBody>
      </p:sp>
    </p:spTree>
    <p:extLst>
      <p:ext uri="{BB962C8B-B14F-4D97-AF65-F5344CB8AC3E}">
        <p14:creationId xmlns:p14="http://schemas.microsoft.com/office/powerpoint/2010/main" val="3194068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0"/>
            <a:ext cx="11084558" cy="1139085"/>
          </a:xfrm>
        </p:spPr>
        <p:txBody>
          <a:bodyPr/>
          <a:lstStyle/>
          <a:p>
            <a:r>
              <a:rPr lang="en-GB" dirty="0"/>
              <a:t>Importance of flexibility and especially Demand Side Flexibility – Role of </a:t>
            </a:r>
            <a:r>
              <a:rPr lang="en-GB" dirty="0" smtClean="0"/>
              <a:t>Aggregators</a:t>
            </a:r>
            <a:endParaRPr lang="en-GB" dirty="0"/>
          </a:p>
        </p:txBody>
      </p:sp>
      <p:sp>
        <p:nvSpPr>
          <p:cNvPr id="3" name="Tartalom helye 2"/>
          <p:cNvSpPr>
            <a:spLocks noGrp="1"/>
          </p:cNvSpPr>
          <p:nvPr>
            <p:ph idx="1"/>
          </p:nvPr>
        </p:nvSpPr>
        <p:spPr>
          <a:xfrm>
            <a:off x="678427" y="1262927"/>
            <a:ext cx="11244332" cy="5373847"/>
          </a:xfrm>
        </p:spPr>
        <p:txBody>
          <a:bodyPr/>
          <a:lstStyle/>
          <a:p>
            <a:pPr marL="0" indent="0">
              <a:buNone/>
            </a:pPr>
            <a:r>
              <a:rPr lang="en-GB" dirty="0"/>
              <a:t>SEMI: „ On the electricity market of the </a:t>
            </a:r>
            <a:r>
              <a:rPr lang="en-GB" u="sng" dirty="0"/>
              <a:t>future</a:t>
            </a:r>
            <a:r>
              <a:rPr lang="en-GB" dirty="0"/>
              <a:t>, with a </a:t>
            </a:r>
            <a:r>
              <a:rPr lang="en-GB" u="sng" dirty="0"/>
              <a:t>higher proportion of variable electricity production </a:t>
            </a:r>
            <a:r>
              <a:rPr lang="en-GB" dirty="0"/>
              <a:t>in the form of wind and solar power, it will be </a:t>
            </a:r>
            <a:r>
              <a:rPr lang="en-GB" u="sng" dirty="0"/>
              <a:t>important</a:t>
            </a:r>
            <a:r>
              <a:rPr lang="en-GB" dirty="0"/>
              <a:t> to </a:t>
            </a:r>
            <a:r>
              <a:rPr lang="en-GB" u="sng" dirty="0"/>
              <a:t>utilise</a:t>
            </a:r>
            <a:r>
              <a:rPr lang="en-GB" dirty="0"/>
              <a:t> all the </a:t>
            </a:r>
            <a:r>
              <a:rPr lang="en-GB" u="sng" dirty="0"/>
              <a:t>flexible resources </a:t>
            </a:r>
            <a:r>
              <a:rPr lang="en-GB" dirty="0"/>
              <a:t>in the electricity system, </a:t>
            </a:r>
            <a:r>
              <a:rPr lang="en-GB" u="sng" dirty="0"/>
              <a:t>including</a:t>
            </a:r>
            <a:r>
              <a:rPr lang="en-GB" dirty="0"/>
              <a:t> flexible production, </a:t>
            </a:r>
            <a:r>
              <a:rPr lang="en-GB" u="sng" dirty="0"/>
              <a:t>storage</a:t>
            </a:r>
            <a:r>
              <a:rPr lang="en-GB" dirty="0"/>
              <a:t> and </a:t>
            </a:r>
            <a:r>
              <a:rPr lang="en-GB" u="sng" dirty="0"/>
              <a:t>demand side flexibility </a:t>
            </a:r>
            <a:r>
              <a:rPr lang="en-GB" dirty="0"/>
              <a:t>(less need for new generation and network development, less utilisation of polluting plants, better system optimization).. ”</a:t>
            </a:r>
          </a:p>
          <a:p>
            <a:pPr marL="0" indent="0">
              <a:buNone/>
            </a:pPr>
            <a:endParaRPr lang="hu-HU" sz="1400" dirty="0"/>
          </a:p>
          <a:p>
            <a:pPr marL="0" indent="0">
              <a:buNone/>
            </a:pPr>
            <a:r>
              <a:rPr lang="en-GB" sz="2400" dirty="0"/>
              <a:t>The Swedish step by step approach and the consensus based Market Design elements (aggregation, local energy communities, supportive framework for storage) and the customer focused, flexible regulation could be good examples</a:t>
            </a:r>
            <a:r>
              <a:rPr lang="en-GB" sz="2400" dirty="0" smtClean="0"/>
              <a:t>.</a:t>
            </a:r>
            <a:endParaRPr lang="hu-HU" sz="2400" dirty="0" smtClean="0"/>
          </a:p>
          <a:p>
            <a:pPr marL="0" indent="0">
              <a:buNone/>
            </a:pPr>
            <a:endParaRPr lang="hu-HU" sz="2000" dirty="0" smtClean="0"/>
          </a:p>
          <a:p>
            <a:pPr marL="0" indent="0">
              <a:buNone/>
            </a:pPr>
            <a:r>
              <a:rPr lang="hu-HU" sz="2000" dirty="0" smtClean="0"/>
              <a:t>SEMI: </a:t>
            </a:r>
            <a:r>
              <a:rPr lang="en-GB" sz="2000" dirty="0" smtClean="0"/>
              <a:t>Swedish Energy Markets Inspectorate</a:t>
            </a:r>
            <a:endParaRPr lang="en-GB" sz="2000" dirty="0"/>
          </a:p>
        </p:txBody>
      </p:sp>
    </p:spTree>
    <p:extLst>
      <p:ext uri="{BB962C8B-B14F-4D97-AF65-F5344CB8AC3E}">
        <p14:creationId xmlns:p14="http://schemas.microsoft.com/office/powerpoint/2010/main" val="3723440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Regulatory Dilemma supporting „new” technologies and innovative solutions</a:t>
            </a:r>
            <a:endParaRPr lang="en-GB" dirty="0"/>
          </a:p>
        </p:txBody>
      </p:sp>
      <p:sp>
        <p:nvSpPr>
          <p:cNvPr id="3" name="Tartalom helye 2"/>
          <p:cNvSpPr>
            <a:spLocks noGrp="1"/>
          </p:cNvSpPr>
          <p:nvPr>
            <p:ph idx="1"/>
          </p:nvPr>
        </p:nvSpPr>
        <p:spPr>
          <a:xfrm>
            <a:off x="648929" y="1380914"/>
            <a:ext cx="11273829" cy="5477085"/>
          </a:xfrm>
        </p:spPr>
        <p:txBody>
          <a:bodyPr/>
          <a:lstStyle/>
          <a:p>
            <a:r>
              <a:rPr lang="en-GB" sz="2600" dirty="0">
                <a:solidFill>
                  <a:srgbClr val="0070C0"/>
                </a:solidFill>
              </a:rPr>
              <a:t>Should  the Regulatory Authorities accept part of the cost and risk of the development (utilization) of new, innovative technologies through network tariff regulation?</a:t>
            </a:r>
          </a:p>
          <a:p>
            <a:pPr lvl="1"/>
            <a:r>
              <a:rPr lang="en-GB" dirty="0"/>
              <a:t>Advantage: optimized network operation and development + smart network/system could incorporate more renewable and could provide better service to end-users</a:t>
            </a:r>
          </a:p>
          <a:p>
            <a:pPr lvl="1"/>
            <a:r>
              <a:rPr lang="en-GB" dirty="0"/>
              <a:t>Disadvantage: network tariff increase in transition period</a:t>
            </a:r>
          </a:p>
          <a:p>
            <a:r>
              <a:rPr lang="en-GB" sz="2600" dirty="0">
                <a:solidFill>
                  <a:srgbClr val="0070C0"/>
                </a:solidFill>
              </a:rPr>
              <a:t>Should the Regulatory Authorities support market players  with new, innovative technologies, like storage?</a:t>
            </a:r>
          </a:p>
          <a:p>
            <a:pPr lvl="1"/>
            <a:r>
              <a:rPr lang="en-GB" dirty="0"/>
              <a:t>Are the new players active enough on the wholesale and reserve markets with this capital intensive technology?</a:t>
            </a:r>
          </a:p>
          <a:p>
            <a:pPr lvl="1"/>
            <a:r>
              <a:rPr lang="en-GB" dirty="0"/>
              <a:t>Should the Regulators allow energy companies competing with storage technology (until the market liquidity increasing)?  </a:t>
            </a:r>
          </a:p>
          <a:p>
            <a:pPr marL="0" indent="0">
              <a:buNone/>
            </a:pPr>
            <a:endParaRPr lang="en-GB" dirty="0"/>
          </a:p>
        </p:txBody>
      </p:sp>
    </p:spTree>
    <p:extLst>
      <p:ext uri="{BB962C8B-B14F-4D97-AF65-F5344CB8AC3E}">
        <p14:creationId xmlns:p14="http://schemas.microsoft.com/office/powerpoint/2010/main" val="365738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DE559C0-68D6-4112-B923-53EAEE7453D6}"/>
              </a:ext>
            </a:extLst>
          </p:cNvPr>
          <p:cNvSpPr>
            <a:spLocks noGrp="1"/>
          </p:cNvSpPr>
          <p:nvPr>
            <p:ph type="title"/>
          </p:nvPr>
        </p:nvSpPr>
        <p:spPr>
          <a:xfrm>
            <a:off x="545691" y="1"/>
            <a:ext cx="11518490" cy="1150374"/>
          </a:xfrm>
        </p:spPr>
        <p:txBody>
          <a:bodyPr/>
          <a:lstStyle/>
          <a:p>
            <a:r>
              <a:rPr lang="en-GB" sz="3200" dirty="0" smtClean="0"/>
              <a:t>Demand Response in the market to reduce high prices on </a:t>
            </a:r>
            <a:r>
              <a:rPr lang="hu-HU" sz="3200" dirty="0" smtClean="0"/>
              <a:t>the </a:t>
            </a:r>
            <a:r>
              <a:rPr lang="en-GB" sz="3200" dirty="0" smtClean="0"/>
              <a:t>Power Exchange – benefit for traders and end-users</a:t>
            </a:r>
            <a:endParaRPr lang="en-GB" sz="3200" dirty="0"/>
          </a:p>
        </p:txBody>
      </p:sp>
      <p:pic>
        <p:nvPicPr>
          <p:cNvPr id="4" name="Tartalom helye 3">
            <a:extLst>
              <a:ext uri="{FF2B5EF4-FFF2-40B4-BE49-F238E27FC236}">
                <a16:creationId xmlns:a16="http://schemas.microsoft.com/office/drawing/2014/main" id="{F63C2E39-F264-4916-9F01-FF0FB0A8F714}"/>
              </a:ext>
            </a:extLst>
          </p:cNvPr>
          <p:cNvPicPr>
            <a:picLocks noGrp="1" noChangeAspect="1"/>
          </p:cNvPicPr>
          <p:nvPr>
            <p:ph idx="1"/>
          </p:nvPr>
        </p:nvPicPr>
        <p:blipFill>
          <a:blip r:embed="rId2"/>
          <a:stretch>
            <a:fillRect/>
          </a:stretch>
        </p:blipFill>
        <p:spPr>
          <a:xfrm>
            <a:off x="1932993" y="1150375"/>
            <a:ext cx="8891461" cy="5220928"/>
          </a:xfrm>
          <a:prstGeom prst="rect">
            <a:avLst/>
          </a:prstGeom>
        </p:spPr>
      </p:pic>
    </p:spTree>
    <p:extLst>
      <p:ext uri="{BB962C8B-B14F-4D97-AF65-F5344CB8AC3E}">
        <p14:creationId xmlns:p14="http://schemas.microsoft.com/office/powerpoint/2010/main" val="3267830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2452" y="0"/>
            <a:ext cx="11480306" cy="1139085"/>
          </a:xfrm>
        </p:spPr>
        <p:txBody>
          <a:bodyPr/>
          <a:lstStyle/>
          <a:p>
            <a:r>
              <a:rPr lang="en-GB" dirty="0" smtClean="0"/>
              <a:t>Position of DR4EU on Imbalances and on Baseline methodologies</a:t>
            </a:r>
            <a:endParaRPr lang="en-GB" dirty="0"/>
          </a:p>
        </p:txBody>
      </p:sp>
      <p:pic>
        <p:nvPicPr>
          <p:cNvPr id="4" name="Picture 17" descr="Diagram&#10;&#10;Description automatically generate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1872" y="1139085"/>
            <a:ext cx="5928850" cy="4008102"/>
          </a:xfrm>
          <a:prstGeom prst="rect">
            <a:avLst/>
          </a:prstGeom>
          <a:noFill/>
          <a:ln>
            <a:solidFill>
              <a:srgbClr val="00B050"/>
            </a:solidFill>
          </a:ln>
        </p:spPr>
      </p:pic>
      <p:sp>
        <p:nvSpPr>
          <p:cNvPr id="5" name="Szövegdoboz 4"/>
          <p:cNvSpPr txBox="1"/>
          <p:nvPr/>
        </p:nvSpPr>
        <p:spPr>
          <a:xfrm>
            <a:off x="582561" y="1386349"/>
            <a:ext cx="5021826" cy="5355312"/>
          </a:xfrm>
          <a:prstGeom prst="rect">
            <a:avLst/>
          </a:prstGeom>
          <a:noFill/>
          <a:ln>
            <a:solidFill>
              <a:schemeClr val="accent1"/>
            </a:solidFill>
          </a:ln>
        </p:spPr>
        <p:txBody>
          <a:bodyPr wrap="square" rtlCol="0">
            <a:spAutoFit/>
          </a:bodyPr>
          <a:lstStyle/>
          <a:p>
            <a:r>
              <a:rPr lang="en-GB" b="1" dirty="0"/>
              <a:t>Aggregators are held to the same level of obligation in regards of balance responsibility as other participants. This means that they are responsible for the imbalances that they create on the system.</a:t>
            </a:r>
            <a:endParaRPr lang="hu-HU" dirty="0"/>
          </a:p>
          <a:p>
            <a:r>
              <a:rPr lang="en-GB" b="1" dirty="0"/>
              <a:t>The </a:t>
            </a:r>
            <a:r>
              <a:rPr lang="en-GB" b="1" u="sng" dirty="0"/>
              <a:t>definition of imbalances for aggregators </a:t>
            </a:r>
            <a:r>
              <a:rPr lang="en-GB" b="1" dirty="0"/>
              <a:t>is the same as for other market players. It is the difference between their allocated volume and their final position in the market:</a:t>
            </a:r>
            <a:endParaRPr lang="hu-HU" dirty="0"/>
          </a:p>
          <a:p>
            <a:r>
              <a:rPr lang="en-GB" b="1" i="1" u="sng" dirty="0"/>
              <a:t>Imbalance = allocated volume - final position in the market</a:t>
            </a:r>
            <a:endParaRPr lang="hu-HU" u="sng" dirty="0"/>
          </a:p>
          <a:p>
            <a:r>
              <a:rPr lang="en-GB" b="1" dirty="0"/>
              <a:t>The final position in the market is the net of the bought and sold volumes by the aggregator (same as for any other market participants).</a:t>
            </a:r>
            <a:endParaRPr lang="hu-HU" dirty="0"/>
          </a:p>
          <a:p>
            <a:r>
              <a:rPr lang="en-GB" b="1" dirty="0"/>
              <a:t>The </a:t>
            </a:r>
            <a:r>
              <a:rPr lang="en-GB" b="1" u="sng" dirty="0"/>
              <a:t>allocated volume</a:t>
            </a:r>
            <a:r>
              <a:rPr lang="en-GB" b="1" dirty="0"/>
              <a:t> is defined as </a:t>
            </a:r>
            <a:r>
              <a:rPr lang="en-GB" b="1" u="sng" dirty="0"/>
              <a:t>the difference between the metered volume and a baseline that calculates the consumption without Demand Response</a:t>
            </a:r>
            <a:r>
              <a:rPr lang="en-GB" b="1" dirty="0"/>
              <a:t> (as clarified by recital 15 of the Regulation</a:t>
            </a:r>
            <a:r>
              <a:rPr lang="en-GB" b="1" dirty="0" smtClean="0"/>
              <a:t>).</a:t>
            </a:r>
            <a:endParaRPr lang="en-GB" dirty="0"/>
          </a:p>
        </p:txBody>
      </p:sp>
      <p:sp>
        <p:nvSpPr>
          <p:cNvPr id="6" name="Szövegdoboz 5"/>
          <p:cNvSpPr txBox="1"/>
          <p:nvPr/>
        </p:nvSpPr>
        <p:spPr>
          <a:xfrm>
            <a:off x="5751872" y="5164896"/>
            <a:ext cx="5515895" cy="1754326"/>
          </a:xfrm>
          <a:prstGeom prst="rect">
            <a:avLst/>
          </a:prstGeom>
          <a:noFill/>
          <a:ln>
            <a:solidFill>
              <a:schemeClr val="accent4"/>
            </a:solidFill>
          </a:ln>
        </p:spPr>
        <p:txBody>
          <a:bodyPr wrap="square" rtlCol="0">
            <a:spAutoFit/>
          </a:bodyPr>
          <a:lstStyle/>
          <a:p>
            <a:r>
              <a:rPr lang="en-GB" b="1" dirty="0"/>
              <a:t>There </a:t>
            </a:r>
            <a:r>
              <a:rPr lang="en-GB" b="1" u="sng" dirty="0"/>
              <a:t>can be </a:t>
            </a:r>
            <a:r>
              <a:rPr lang="en-GB" b="1" dirty="0"/>
              <a:t>a </a:t>
            </a:r>
            <a:r>
              <a:rPr lang="en-GB" b="1" u="sng" dirty="0"/>
              <a:t>number of baseline methodologies </a:t>
            </a:r>
            <a:r>
              <a:rPr lang="en-GB" b="1" dirty="0"/>
              <a:t>and they can </a:t>
            </a:r>
            <a:r>
              <a:rPr lang="en-GB" b="1" u="sng" dirty="0"/>
              <a:t>co-exist together</a:t>
            </a:r>
            <a:r>
              <a:rPr lang="en-GB" b="1" dirty="0"/>
              <a:t>, as the </a:t>
            </a:r>
            <a:r>
              <a:rPr lang="en-GB" b="1" u="sng" dirty="0"/>
              <a:t>aggregator is able to choose</a:t>
            </a:r>
            <a:r>
              <a:rPr lang="en-GB" b="1" dirty="0"/>
              <a:t> which one is </a:t>
            </a:r>
            <a:r>
              <a:rPr lang="en-GB" b="1" u="sng" dirty="0"/>
              <a:t>relevant based on the technology and market</a:t>
            </a:r>
            <a:r>
              <a:rPr lang="en-GB" b="1" dirty="0"/>
              <a:t> at hand. It is important that aggregators can propose such baseline methodologies to the System Operator</a:t>
            </a:r>
            <a:r>
              <a:rPr lang="hu-HU" dirty="0"/>
              <a:t> </a:t>
            </a:r>
            <a:r>
              <a:rPr lang="hu-HU" dirty="0"/>
              <a:t> </a:t>
            </a:r>
            <a:r>
              <a:rPr lang="hu-HU" dirty="0"/>
              <a:t> </a:t>
            </a:r>
            <a:endParaRPr lang="en-GB" dirty="0"/>
          </a:p>
        </p:txBody>
      </p:sp>
    </p:spTree>
    <p:extLst>
      <p:ext uri="{BB962C8B-B14F-4D97-AF65-F5344CB8AC3E}">
        <p14:creationId xmlns:p14="http://schemas.microsoft.com/office/powerpoint/2010/main" val="4198279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1948" y="0"/>
            <a:ext cx="11450810" cy="1238865"/>
          </a:xfrm>
        </p:spPr>
        <p:txBody>
          <a:bodyPr/>
          <a:lstStyle/>
          <a:p>
            <a:r>
              <a:rPr lang="en-GB" sz="3200" dirty="0" smtClean="0"/>
              <a:t>Argument of the effected traders/ suppliers on the Rebound Effect caused by the Aggregator through Demand Response Activation</a:t>
            </a:r>
            <a:endParaRPr lang="en-GB" sz="3200" dirty="0"/>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7085" y="1563328"/>
            <a:ext cx="7642971" cy="4439265"/>
          </a:xfrm>
        </p:spPr>
      </p:pic>
      <p:sp>
        <p:nvSpPr>
          <p:cNvPr id="5" name="Szövegdoboz 4"/>
          <p:cNvSpPr txBox="1"/>
          <p:nvPr/>
        </p:nvSpPr>
        <p:spPr>
          <a:xfrm>
            <a:off x="811161" y="1940600"/>
            <a:ext cx="2713704" cy="3108543"/>
          </a:xfrm>
          <a:prstGeom prst="rect">
            <a:avLst/>
          </a:prstGeom>
          <a:noFill/>
          <a:ln w="28575">
            <a:solidFill>
              <a:schemeClr val="accent2">
                <a:lumMod val="75000"/>
              </a:schemeClr>
            </a:solidFill>
          </a:ln>
        </p:spPr>
        <p:txBody>
          <a:bodyPr wrap="square" rtlCol="0">
            <a:spAutoFit/>
          </a:bodyPr>
          <a:lstStyle/>
          <a:p>
            <a:r>
              <a:rPr lang="en-GB" sz="2800" u="sng" dirty="0" smtClean="0"/>
              <a:t>Traders’ argument</a:t>
            </a:r>
            <a:r>
              <a:rPr lang="hu-HU" sz="2800" dirty="0" smtClean="0"/>
              <a:t>: </a:t>
            </a:r>
            <a:r>
              <a:rPr lang="en-GB" sz="2800" dirty="0" smtClean="0"/>
              <a:t>More balancing activity is necessary at the supplier side due to the rebound effect </a:t>
            </a:r>
            <a:endParaRPr lang="en-GB" sz="2800" dirty="0"/>
          </a:p>
        </p:txBody>
      </p:sp>
    </p:spTree>
    <p:extLst>
      <p:ext uri="{BB962C8B-B14F-4D97-AF65-F5344CB8AC3E}">
        <p14:creationId xmlns:p14="http://schemas.microsoft.com/office/powerpoint/2010/main" val="257619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p:txBody>
          <a:bodyPr/>
          <a:lstStyle/>
          <a:p>
            <a:r>
              <a:rPr lang="en-GB" dirty="0"/>
              <a:t>Why we need a flexible power system </a:t>
            </a:r>
            <a:r>
              <a:rPr lang="hu-HU" dirty="0"/>
              <a:t/>
            </a:r>
            <a:br>
              <a:rPr lang="hu-HU" dirty="0"/>
            </a:br>
            <a:r>
              <a:rPr lang="en-GB" dirty="0"/>
              <a:t>and network?</a:t>
            </a:r>
            <a:r>
              <a:rPr lang="hu-HU" dirty="0"/>
              <a:t> </a:t>
            </a:r>
            <a:endParaRPr lang="hu-HU" sz="2400" b="0" dirty="0"/>
          </a:p>
        </p:txBody>
      </p:sp>
      <p:sp>
        <p:nvSpPr>
          <p:cNvPr id="2" name="Téglalap 1"/>
          <p:cNvSpPr/>
          <p:nvPr/>
        </p:nvSpPr>
        <p:spPr>
          <a:xfrm>
            <a:off x="722671" y="1432314"/>
            <a:ext cx="10692581" cy="4893647"/>
          </a:xfrm>
          <a:prstGeom prst="rect">
            <a:avLst/>
          </a:prstGeom>
        </p:spPr>
        <p:txBody>
          <a:bodyPr wrap="square">
            <a:spAutoFit/>
          </a:bodyPr>
          <a:lstStyle/>
          <a:p>
            <a:r>
              <a:rPr lang="en-US" sz="2400" dirty="0">
                <a:latin typeface="Segoe UI" panose="020B0502040204020203" pitchFamily="34" charset="0"/>
                <a:cs typeface="Segoe UI" panose="020B0502040204020203" pitchFamily="34" charset="0"/>
              </a:rPr>
              <a:t>The precondition for a secure supply of electricity is in the first instance a </a:t>
            </a:r>
            <a:r>
              <a:rPr lang="en-US" sz="2400" u="sng" dirty="0">
                <a:latin typeface="Segoe UI" panose="020B0502040204020203" pitchFamily="34" charset="0"/>
                <a:cs typeface="Segoe UI" panose="020B0502040204020203" pitchFamily="34" charset="0"/>
              </a:rPr>
              <a:t>balance of electricity generation and consumption </a:t>
            </a:r>
            <a:r>
              <a:rPr lang="en-US" sz="2400" dirty="0">
                <a:latin typeface="Segoe UI" panose="020B0502040204020203" pitchFamily="34" charset="0"/>
                <a:cs typeface="Segoe UI" panose="020B0502040204020203" pitchFamily="34" charset="0"/>
              </a:rPr>
              <a:t>at all times. </a:t>
            </a:r>
            <a:r>
              <a:rPr lang="en-US" sz="2400" u="sng" dirty="0">
                <a:solidFill>
                  <a:srgbClr val="0070C0"/>
                </a:solidFill>
                <a:latin typeface="Segoe UI" panose="020B0502040204020203" pitchFamily="34" charset="0"/>
                <a:cs typeface="Segoe UI" panose="020B0502040204020203" pitchFamily="34" charset="0"/>
              </a:rPr>
              <a:t>In the past</a:t>
            </a:r>
            <a:r>
              <a:rPr lang="en-US" sz="2400" dirty="0">
                <a:latin typeface="Segoe UI" panose="020B0502040204020203" pitchFamily="34" charset="0"/>
                <a:cs typeface="Segoe UI" panose="020B0502040204020203" pitchFamily="34" charset="0"/>
              </a:rPr>
              <a:t>, it was </a:t>
            </a:r>
            <a:r>
              <a:rPr lang="en-US" sz="2400" u="sng" dirty="0">
                <a:solidFill>
                  <a:srgbClr val="0070C0"/>
                </a:solidFill>
                <a:latin typeface="Segoe UI" panose="020B0502040204020203" pitchFamily="34" charset="0"/>
                <a:cs typeface="Segoe UI" panose="020B0502040204020203" pitchFamily="34" charset="0"/>
              </a:rPr>
              <a:t>primarily the load </a:t>
            </a:r>
            <a:r>
              <a:rPr lang="en-US" sz="2400" dirty="0">
                <a:latin typeface="Segoe UI" panose="020B0502040204020203" pitchFamily="34" charset="0"/>
                <a:cs typeface="Segoe UI" panose="020B0502040204020203" pitchFamily="34" charset="0"/>
              </a:rPr>
              <a:t>to be met that </a:t>
            </a:r>
            <a:r>
              <a:rPr lang="en-US" sz="2400" dirty="0">
                <a:solidFill>
                  <a:srgbClr val="0070C0"/>
                </a:solidFill>
                <a:latin typeface="Segoe UI" panose="020B0502040204020203" pitchFamily="34" charset="0"/>
                <a:cs typeface="Segoe UI" panose="020B0502040204020203" pitchFamily="34" charset="0"/>
              </a:rPr>
              <a:t>was </a:t>
            </a:r>
            <a:r>
              <a:rPr lang="en-US" sz="2400" u="sng" dirty="0">
                <a:solidFill>
                  <a:srgbClr val="0070C0"/>
                </a:solidFill>
                <a:latin typeface="Segoe UI" panose="020B0502040204020203" pitchFamily="34" charset="0"/>
                <a:cs typeface="Segoe UI" panose="020B0502040204020203" pitchFamily="34" charset="0"/>
              </a:rPr>
              <a:t>unplannable and unpredictable</a:t>
            </a:r>
            <a:r>
              <a:rPr lang="en-US" sz="2400" dirty="0">
                <a:latin typeface="Segoe UI" panose="020B0502040204020203" pitchFamily="34" charset="0"/>
                <a:cs typeface="Segoe UI" panose="020B0502040204020203" pitchFamily="34" charset="0"/>
              </a:rPr>
              <a:t>. </a:t>
            </a:r>
            <a:r>
              <a:rPr lang="en-US" sz="2400" u="sng" dirty="0">
                <a:solidFill>
                  <a:srgbClr val="0070C0"/>
                </a:solidFill>
                <a:latin typeface="Segoe UI" panose="020B0502040204020203" pitchFamily="34" charset="0"/>
                <a:cs typeface="Segoe UI" panose="020B0502040204020203" pitchFamily="34" charset="0"/>
              </a:rPr>
              <a:t>In the wake </a:t>
            </a:r>
            <a:r>
              <a:rPr lang="en-US" sz="2400" dirty="0">
                <a:latin typeface="Segoe UI" panose="020B0502040204020203" pitchFamily="34" charset="0"/>
                <a:cs typeface="Segoe UI" panose="020B0502040204020203" pitchFamily="34" charset="0"/>
              </a:rPr>
              <a:t>of the </a:t>
            </a:r>
            <a:r>
              <a:rPr lang="en-US" sz="2400" u="sng" dirty="0">
                <a:solidFill>
                  <a:srgbClr val="0070C0"/>
                </a:solidFill>
                <a:latin typeface="Segoe UI" panose="020B0502040204020203" pitchFamily="34" charset="0"/>
                <a:cs typeface="Segoe UI" panose="020B0502040204020203" pitchFamily="34" charset="0"/>
              </a:rPr>
              <a:t>energy transition</a:t>
            </a:r>
            <a:r>
              <a:rPr lang="en-US" sz="2400" dirty="0">
                <a:latin typeface="Segoe UI" panose="020B0502040204020203" pitchFamily="34" charset="0"/>
                <a:cs typeface="Segoe UI" panose="020B0502040204020203" pitchFamily="34" charset="0"/>
              </a:rPr>
              <a:t>, however, variable and </a:t>
            </a:r>
            <a:r>
              <a:rPr lang="en-US" sz="2400" u="sng" dirty="0">
                <a:solidFill>
                  <a:srgbClr val="0070C0"/>
                </a:solidFill>
                <a:latin typeface="Segoe UI" panose="020B0502040204020203" pitchFamily="34" charset="0"/>
                <a:cs typeface="Segoe UI" panose="020B0502040204020203" pitchFamily="34" charset="0"/>
              </a:rPr>
              <a:t>intermittent generation from renewable energy sources </a:t>
            </a:r>
            <a:r>
              <a:rPr lang="en-US" sz="2400" dirty="0">
                <a:solidFill>
                  <a:srgbClr val="0070C0"/>
                </a:solidFill>
                <a:latin typeface="Segoe UI" panose="020B0502040204020203" pitchFamily="34" charset="0"/>
                <a:cs typeface="Segoe UI" panose="020B0502040204020203" pitchFamily="34" charset="0"/>
              </a:rPr>
              <a:t>is becoming increasingly important</a:t>
            </a:r>
            <a:r>
              <a:rPr lang="en-US" sz="2400" dirty="0">
                <a:latin typeface="Segoe UI" panose="020B0502040204020203" pitchFamily="34" charset="0"/>
                <a:cs typeface="Segoe UI" panose="020B0502040204020203" pitchFamily="34" charset="0"/>
              </a:rPr>
              <a:t>. In the medium term, more than half of the electricity generated is expected to come from renewables. </a:t>
            </a:r>
            <a:r>
              <a:rPr lang="en-US" sz="2400" dirty="0">
                <a:solidFill>
                  <a:srgbClr val="0070C0"/>
                </a:solidFill>
                <a:latin typeface="Segoe UI" panose="020B0502040204020203" pitchFamily="34" charset="0"/>
                <a:cs typeface="Segoe UI" panose="020B0502040204020203" pitchFamily="34" charset="0"/>
              </a:rPr>
              <a:t>This means that conventional electricity generation will need to be tailored more to the residual load</a:t>
            </a:r>
            <a:r>
              <a:rPr lang="hu-HU" sz="2400" dirty="0">
                <a:solidFill>
                  <a:srgbClr val="0070C0"/>
                </a:solidFill>
                <a:latin typeface="Segoe UI" panose="020B0502040204020203" pitchFamily="34" charset="0"/>
                <a:cs typeface="Segoe UI" panose="020B0502040204020203" pitchFamily="34" charset="0"/>
              </a:rPr>
              <a:t> (</a:t>
            </a:r>
            <a:r>
              <a:rPr lang="en-US" sz="2400" dirty="0">
                <a:solidFill>
                  <a:srgbClr val="0070C0"/>
                </a:solidFill>
                <a:latin typeface="Segoe UI" panose="020B0502040204020203" pitchFamily="34" charset="0"/>
                <a:cs typeface="Segoe UI" panose="020B0502040204020203" pitchFamily="34" charset="0"/>
              </a:rPr>
              <a:t>electricity consumed minus </a:t>
            </a:r>
            <a:r>
              <a:rPr lang="en-GB" sz="2400" dirty="0">
                <a:solidFill>
                  <a:srgbClr val="0070C0"/>
                </a:solidFill>
                <a:latin typeface="Segoe UI" panose="020B0502040204020203" pitchFamily="34" charset="0"/>
                <a:cs typeface="Segoe UI" panose="020B0502040204020203" pitchFamily="34" charset="0"/>
              </a:rPr>
              <a:t>generation </a:t>
            </a:r>
            <a:r>
              <a:rPr lang="en-US" sz="2400" dirty="0">
                <a:solidFill>
                  <a:srgbClr val="0070C0"/>
                </a:solidFill>
                <a:latin typeface="Segoe UI" panose="020B0502040204020203" pitchFamily="34" charset="0"/>
                <a:cs typeface="Segoe UI" panose="020B0502040204020203" pitchFamily="34" charset="0"/>
              </a:rPr>
              <a:t>from renewable sources</a:t>
            </a:r>
            <a:r>
              <a:rPr lang="hu-HU" sz="2400" dirty="0">
                <a:solidFill>
                  <a:srgbClr val="0070C0"/>
                </a:solidFill>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As the percentage of renewables in the electricity mix rises, </a:t>
            </a:r>
            <a:r>
              <a:rPr lang="en-US" sz="2400" u="sng" dirty="0">
                <a:solidFill>
                  <a:srgbClr val="0070C0"/>
                </a:solidFill>
                <a:latin typeface="Segoe UI" panose="020B0502040204020203" pitchFamily="34" charset="0"/>
                <a:cs typeface="Segoe UI" panose="020B0502040204020203" pitchFamily="34" charset="0"/>
              </a:rPr>
              <a:t>the residual load can frequently decrease to almost zero and then increase significantly within a short window of time – either days or hours</a:t>
            </a:r>
            <a:r>
              <a:rPr lang="en-US" sz="2400" dirty="0">
                <a:solidFill>
                  <a:srgbClr val="0070C0"/>
                </a:solidFill>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The actors in the system therefore </a:t>
            </a:r>
            <a:r>
              <a:rPr lang="en-US" sz="2400" u="sng" dirty="0">
                <a:solidFill>
                  <a:srgbClr val="0070C0"/>
                </a:solidFill>
                <a:latin typeface="Segoe UI" panose="020B0502040204020203" pitchFamily="34" charset="0"/>
                <a:cs typeface="Segoe UI" panose="020B0502040204020203" pitchFamily="34" charset="0"/>
              </a:rPr>
              <a:t>need more flexibility to be able to efficiently guarantee security of supply</a:t>
            </a:r>
            <a:r>
              <a:rPr lang="en-US" sz="2400" dirty="0">
                <a:latin typeface="Segoe UI" panose="020B0502040204020203" pitchFamily="34" charset="0"/>
                <a:cs typeface="Segoe UI" panose="020B0502040204020203" pitchFamily="34" charset="0"/>
              </a:rPr>
              <a:t>. </a:t>
            </a:r>
            <a:endParaRPr lang="hu-HU" sz="2400" dirty="0">
              <a:latin typeface="Segoe UI" panose="020B0502040204020203" pitchFamily="34" charset="0"/>
              <a:cs typeface="Segoe UI" panose="020B0502040204020203" pitchFamily="34" charset="0"/>
            </a:endParaRPr>
          </a:p>
        </p:txBody>
      </p:sp>
      <p:sp>
        <p:nvSpPr>
          <p:cNvPr id="3" name="Szövegdoboz 2"/>
          <p:cNvSpPr txBox="1"/>
          <p:nvPr/>
        </p:nvSpPr>
        <p:spPr>
          <a:xfrm>
            <a:off x="1002890" y="6430297"/>
            <a:ext cx="7934633" cy="369332"/>
          </a:xfrm>
          <a:prstGeom prst="rect">
            <a:avLst/>
          </a:prstGeom>
          <a:noFill/>
        </p:spPr>
        <p:txBody>
          <a:bodyPr wrap="square" rtlCol="0">
            <a:spAutoFit/>
          </a:bodyPr>
          <a:lstStyle/>
          <a:p>
            <a:r>
              <a:rPr lang="en-GB" i="1" u="sng" dirty="0"/>
              <a:t>Source</a:t>
            </a:r>
            <a:r>
              <a:rPr lang="hu-HU" i="1" dirty="0"/>
              <a:t>: </a:t>
            </a:r>
            <a:r>
              <a:rPr lang="de-DE" i="1" dirty="0"/>
              <a:t>Bundesnetzagentur</a:t>
            </a:r>
            <a:r>
              <a:rPr lang="hu-HU" i="1" dirty="0"/>
              <a:t>: </a:t>
            </a:r>
            <a:r>
              <a:rPr lang="en-US" i="1" dirty="0"/>
              <a:t> Flexibility in the electricity system</a:t>
            </a:r>
            <a:r>
              <a:rPr lang="hu-HU" i="1" dirty="0"/>
              <a:t> – </a:t>
            </a:r>
            <a:r>
              <a:rPr lang="en-GB" i="1" dirty="0"/>
              <a:t>April, </a:t>
            </a:r>
            <a:r>
              <a:rPr lang="en-GB" i="1" dirty="0" smtClean="0"/>
              <a:t>2017</a:t>
            </a:r>
            <a:endParaRPr lang="en-GB" dirty="0"/>
          </a:p>
        </p:txBody>
      </p:sp>
    </p:spTree>
    <p:extLst>
      <p:ext uri="{BB962C8B-B14F-4D97-AF65-F5344CB8AC3E}">
        <p14:creationId xmlns:p14="http://schemas.microsoft.com/office/powerpoint/2010/main" val="1522771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9955057-3F16-45BF-8047-EA1643BC5A91}"/>
              </a:ext>
            </a:extLst>
          </p:cNvPr>
          <p:cNvSpPr>
            <a:spLocks noGrp="1"/>
          </p:cNvSpPr>
          <p:nvPr>
            <p:ph type="title"/>
          </p:nvPr>
        </p:nvSpPr>
        <p:spPr/>
        <p:txBody>
          <a:bodyPr/>
          <a:lstStyle/>
          <a:p>
            <a:r>
              <a:rPr lang="en-GB" dirty="0" smtClean="0"/>
              <a:t>Residual load curve</a:t>
            </a:r>
            <a:endParaRPr lang="en-GB" dirty="0"/>
          </a:p>
        </p:txBody>
      </p:sp>
      <p:pic>
        <p:nvPicPr>
          <p:cNvPr id="2" name="Kép 1"/>
          <p:cNvPicPr>
            <a:picLocks noChangeAspect="1"/>
          </p:cNvPicPr>
          <p:nvPr/>
        </p:nvPicPr>
        <p:blipFill>
          <a:blip r:embed="rId2"/>
          <a:stretch>
            <a:fillRect/>
          </a:stretch>
        </p:blipFill>
        <p:spPr>
          <a:xfrm>
            <a:off x="2942212" y="1415846"/>
            <a:ext cx="6363301" cy="5088074"/>
          </a:xfrm>
          <a:prstGeom prst="rect">
            <a:avLst/>
          </a:prstGeom>
          <a:ln>
            <a:solidFill>
              <a:schemeClr val="accent3"/>
            </a:solidFill>
          </a:ln>
        </p:spPr>
      </p:pic>
      <p:sp>
        <p:nvSpPr>
          <p:cNvPr id="3" name="Szövegdoboz 2"/>
          <p:cNvSpPr txBox="1"/>
          <p:nvPr/>
        </p:nvSpPr>
        <p:spPr>
          <a:xfrm flipH="1">
            <a:off x="9527458" y="4866968"/>
            <a:ext cx="1755058" cy="1200329"/>
          </a:xfrm>
          <a:prstGeom prst="rect">
            <a:avLst/>
          </a:prstGeom>
          <a:noFill/>
        </p:spPr>
        <p:txBody>
          <a:bodyPr wrap="square" rtlCol="0">
            <a:spAutoFit/>
          </a:bodyPr>
          <a:lstStyle/>
          <a:p>
            <a:r>
              <a:rPr lang="en-GB" u="sng" dirty="0" smtClean="0"/>
              <a:t>Source</a:t>
            </a:r>
            <a:r>
              <a:rPr lang="en-GB" dirty="0" smtClean="0"/>
              <a:t>: Arnold Johan Rix, Stellenbosch University</a:t>
            </a:r>
            <a:endParaRPr lang="en-GB" dirty="0"/>
          </a:p>
        </p:txBody>
      </p:sp>
    </p:spTree>
    <p:extLst>
      <p:ext uri="{BB962C8B-B14F-4D97-AF65-F5344CB8AC3E}">
        <p14:creationId xmlns:p14="http://schemas.microsoft.com/office/powerpoint/2010/main" val="2968709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3458" y="244213"/>
            <a:ext cx="11808542" cy="894872"/>
          </a:xfrm>
        </p:spPr>
        <p:txBody>
          <a:bodyPr/>
          <a:lstStyle/>
          <a:p>
            <a:r>
              <a:rPr lang="en-GB" dirty="0" smtClean="0"/>
              <a:t>Demand Side Flexibility as </a:t>
            </a:r>
            <a:r>
              <a:rPr lang="hu-HU" dirty="0" smtClean="0"/>
              <a:t>an </a:t>
            </a:r>
            <a:r>
              <a:rPr lang="en-GB" dirty="0" smtClean="0"/>
              <a:t>Important Active Element of System Operation in the Energy Transition</a:t>
            </a:r>
            <a:endParaRPr lang="en-GB"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843548" y="1297858"/>
            <a:ext cx="8716297" cy="5368413"/>
          </a:xfrm>
          <a:prstGeom prst="rect">
            <a:avLst/>
          </a:prstGeom>
          <a:noFill/>
          <a:ln w="9525">
            <a:noFill/>
            <a:miter lim="800000"/>
            <a:headEnd/>
            <a:tailEnd/>
          </a:ln>
        </p:spPr>
      </p:pic>
    </p:spTree>
    <p:extLst>
      <p:ext uri="{BB962C8B-B14F-4D97-AF65-F5344CB8AC3E}">
        <p14:creationId xmlns:p14="http://schemas.microsoft.com/office/powerpoint/2010/main" val="366412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5330659-4969-4E03-9B9E-C5E9A9F88023}"/>
              </a:ext>
            </a:extLst>
          </p:cNvPr>
          <p:cNvSpPr>
            <a:spLocks noGrp="1"/>
          </p:cNvSpPr>
          <p:nvPr>
            <p:ph type="title"/>
          </p:nvPr>
        </p:nvSpPr>
        <p:spPr>
          <a:xfrm>
            <a:off x="516193" y="0"/>
            <a:ext cx="11562735" cy="1209368"/>
          </a:xfrm>
        </p:spPr>
        <p:txBody>
          <a:bodyPr/>
          <a:lstStyle/>
          <a:p>
            <a:r>
              <a:rPr lang="en-GB" dirty="0"/>
              <a:t>Some elements of the changes: </a:t>
            </a:r>
            <a:r>
              <a:rPr lang="hu-HU" dirty="0"/>
              <a:t>					</a:t>
            </a:r>
            <a:r>
              <a:rPr lang="en-GB" sz="3200" dirty="0"/>
              <a:t> </a:t>
            </a:r>
            <a:r>
              <a:rPr lang="hu-HU" sz="3200" dirty="0"/>
              <a:t>   </a:t>
            </a:r>
            <a:r>
              <a:rPr lang="en-GB" sz="3000" dirty="0"/>
              <a:t>Renewable</a:t>
            </a:r>
            <a:r>
              <a:rPr lang="hu-HU" sz="3000" dirty="0"/>
              <a:t> </a:t>
            </a:r>
            <a:r>
              <a:rPr lang="en-GB" sz="3000" dirty="0"/>
              <a:t>integration creates System</a:t>
            </a:r>
            <a:r>
              <a:rPr lang="hu-HU" sz="3000" dirty="0"/>
              <a:t>-</a:t>
            </a:r>
            <a:r>
              <a:rPr lang="en-GB" sz="3000" dirty="0"/>
              <a:t>operation</a:t>
            </a:r>
            <a:r>
              <a:rPr lang="hu-HU" sz="3000" dirty="0"/>
              <a:t> </a:t>
            </a:r>
            <a:r>
              <a:rPr lang="en-GB" sz="3000" dirty="0"/>
              <a:t>challenges</a:t>
            </a:r>
          </a:p>
        </p:txBody>
      </p:sp>
      <p:sp>
        <p:nvSpPr>
          <p:cNvPr id="3" name="Tartalom helye 2">
            <a:extLst>
              <a:ext uri="{FF2B5EF4-FFF2-40B4-BE49-F238E27FC236}">
                <a16:creationId xmlns:a16="http://schemas.microsoft.com/office/drawing/2014/main" id="{8E20072F-2840-40B7-8890-4C5C32F68647}"/>
              </a:ext>
            </a:extLst>
          </p:cNvPr>
          <p:cNvSpPr>
            <a:spLocks noGrp="1"/>
          </p:cNvSpPr>
          <p:nvPr>
            <p:ph idx="1"/>
          </p:nvPr>
        </p:nvSpPr>
        <p:spPr>
          <a:xfrm>
            <a:off x="619432" y="1209368"/>
            <a:ext cx="11332823" cy="5412658"/>
          </a:xfrm>
        </p:spPr>
        <p:txBody>
          <a:bodyPr/>
          <a:lstStyle/>
          <a:p>
            <a:pPr marL="0" indent="0">
              <a:buNone/>
            </a:pPr>
            <a:r>
              <a:rPr lang="en-US" sz="3200" u="sng" dirty="0"/>
              <a:t>From </a:t>
            </a:r>
            <a:r>
              <a:rPr lang="en-GB" sz="3200" u="sng" dirty="0" smtClean="0"/>
              <a:t>System Operator </a:t>
            </a:r>
            <a:r>
              <a:rPr lang="en-US" sz="3200" u="sng" dirty="0" smtClean="0"/>
              <a:t>point </a:t>
            </a:r>
            <a:r>
              <a:rPr lang="en-US" sz="3200" u="sng" dirty="0"/>
              <a:t>of view</a:t>
            </a:r>
            <a:r>
              <a:rPr lang="en-US" dirty="0"/>
              <a:t>:</a:t>
            </a:r>
            <a:endParaRPr lang="hu-HU" dirty="0"/>
          </a:p>
          <a:p>
            <a:pPr marL="633413" indent="-633413">
              <a:buNone/>
            </a:pPr>
            <a:r>
              <a:rPr lang="en-US" sz="3200" dirty="0" smtClean="0"/>
              <a:t>•</a:t>
            </a:r>
            <a:r>
              <a:rPr lang="hu-HU" sz="3200" dirty="0" smtClean="0"/>
              <a:t>  </a:t>
            </a:r>
            <a:r>
              <a:rPr lang="en-GB" sz="3000" dirty="0" smtClean="0"/>
              <a:t>Increasing amount of balancing capacity need</a:t>
            </a:r>
          </a:p>
          <a:p>
            <a:pPr marL="633413" indent="-633413">
              <a:buNone/>
            </a:pPr>
            <a:r>
              <a:rPr lang="en-GB" sz="3000" dirty="0" smtClean="0"/>
              <a:t>•  The reliability of sources are decreasing</a:t>
            </a:r>
          </a:p>
          <a:p>
            <a:pPr marL="633413" indent="-633413">
              <a:buNone/>
            </a:pPr>
            <a:r>
              <a:rPr lang="en-GB" sz="3000" dirty="0" smtClean="0"/>
              <a:t>•  The inertia of the system is decreasing</a:t>
            </a:r>
          </a:p>
          <a:p>
            <a:pPr marL="633413" indent="-633413">
              <a:buNone/>
            </a:pPr>
            <a:r>
              <a:rPr lang="en-GB" sz="3000" dirty="0" smtClean="0"/>
              <a:t>•  The energy flow is depending on the weather conditions; which could cause grid congestions</a:t>
            </a:r>
          </a:p>
          <a:p>
            <a:pPr marL="633413" indent="-633413">
              <a:buNone/>
            </a:pPr>
            <a:r>
              <a:rPr lang="en-GB" sz="3000" dirty="0" smtClean="0"/>
              <a:t>•  The executions of maintenances are depend on the weather conditions </a:t>
            </a:r>
          </a:p>
          <a:p>
            <a:pPr marL="633413" indent="-633413">
              <a:buNone/>
            </a:pPr>
            <a:r>
              <a:rPr lang="en-GB" sz="3000" dirty="0" smtClean="0"/>
              <a:t>•  The occurrence and level of re-dispatch will most probably increase</a:t>
            </a:r>
          </a:p>
          <a:p>
            <a:pPr marL="0" indent="0">
              <a:buNone/>
            </a:pPr>
            <a:endParaRPr lang="hu-HU" sz="3200" dirty="0"/>
          </a:p>
        </p:txBody>
      </p:sp>
    </p:spTree>
    <p:extLst>
      <p:ext uri="{BB962C8B-B14F-4D97-AF65-F5344CB8AC3E}">
        <p14:creationId xmlns:p14="http://schemas.microsoft.com/office/powerpoint/2010/main" val="2711137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A92D7C-796F-4E3E-9E6E-B8E36622A20D}"/>
              </a:ext>
            </a:extLst>
          </p:cNvPr>
          <p:cNvSpPr>
            <a:spLocks noGrp="1"/>
          </p:cNvSpPr>
          <p:nvPr>
            <p:ph type="title"/>
          </p:nvPr>
        </p:nvSpPr>
        <p:spPr>
          <a:xfrm>
            <a:off x="433764" y="0"/>
            <a:ext cx="11488994" cy="1238865"/>
          </a:xfrm>
        </p:spPr>
        <p:txBody>
          <a:bodyPr/>
          <a:lstStyle/>
          <a:p>
            <a:r>
              <a:rPr lang="en-GB" sz="2800" dirty="0" smtClean="0">
                <a:ea typeface="Segoe UI" panose="020B0502040204020203" pitchFamily="34" charset="0"/>
              </a:rPr>
              <a:t>New  </a:t>
            </a:r>
            <a:r>
              <a:rPr lang="en-GB" sz="2800" dirty="0">
                <a:ea typeface="Segoe UI" panose="020B0502040204020203" pitchFamily="34" charset="0"/>
              </a:rPr>
              <a:t>network connection procedure of renewable </a:t>
            </a:r>
            <a:r>
              <a:rPr lang="en-GB" sz="2800" dirty="0" smtClean="0">
                <a:ea typeface="Segoe UI" panose="020B0502040204020203" pitchFamily="34" charset="0"/>
              </a:rPr>
              <a:t>generators </a:t>
            </a:r>
            <a:r>
              <a:rPr lang="en-GB" sz="2800" dirty="0">
                <a:ea typeface="Segoe UI" panose="020B0502040204020203" pitchFamily="34" charset="0"/>
              </a:rPr>
              <a:t>into the DSO system is too long and sometime constrained</a:t>
            </a:r>
            <a:endParaRPr lang="en-GB" sz="2800" dirty="0"/>
          </a:p>
        </p:txBody>
      </p:sp>
      <p:pic>
        <p:nvPicPr>
          <p:cNvPr id="4" name="Picture 2">
            <a:extLst>
              <a:ext uri="{FF2B5EF4-FFF2-40B4-BE49-F238E27FC236}">
                <a16:creationId xmlns:a16="http://schemas.microsoft.com/office/drawing/2014/main" id="{B0F30434-19F4-4B3C-8FF3-7A0DE7D62A77}"/>
              </a:ext>
            </a:extLst>
          </p:cNvPr>
          <p:cNvPicPr>
            <a:picLocks noGrp="1" noChangeAspect="1" noChangeArrowheads="1"/>
          </p:cNvPicPr>
          <p:nvPr>
            <p:ph idx="1"/>
          </p:nvPr>
        </p:nvPicPr>
        <p:blipFill>
          <a:blip r:embed="rId2" cstate="print"/>
          <a:srcRect/>
          <a:stretch>
            <a:fillRect/>
          </a:stretch>
        </p:blipFill>
        <p:spPr bwMode="auto">
          <a:xfrm>
            <a:off x="3322637" y="1704181"/>
            <a:ext cx="6115050" cy="4343400"/>
          </a:xfrm>
          <a:prstGeom prst="rect">
            <a:avLst/>
          </a:prstGeom>
          <a:noFill/>
          <a:ln w="9525">
            <a:noFill/>
            <a:miter lim="800000"/>
            <a:headEnd/>
            <a:tailEnd/>
          </a:ln>
        </p:spPr>
      </p:pic>
      <p:pic>
        <p:nvPicPr>
          <p:cNvPr id="5" name="Picture 4">
            <a:extLst>
              <a:ext uri="{FF2B5EF4-FFF2-40B4-BE49-F238E27FC236}">
                <a16:creationId xmlns:a16="http://schemas.microsoft.com/office/drawing/2014/main" id="{DAEA775B-F3E8-4CBE-B0FB-F4F837B2A045}"/>
              </a:ext>
            </a:extLst>
          </p:cNvPr>
          <p:cNvPicPr>
            <a:picLocks noChangeAspect="1" noChangeArrowheads="1"/>
          </p:cNvPicPr>
          <p:nvPr/>
        </p:nvPicPr>
        <p:blipFill>
          <a:blip r:embed="rId3" cstate="print"/>
          <a:srcRect/>
          <a:stretch>
            <a:fillRect/>
          </a:stretch>
        </p:blipFill>
        <p:spPr bwMode="auto">
          <a:xfrm>
            <a:off x="8807245" y="1377201"/>
            <a:ext cx="2667000" cy="962025"/>
          </a:xfrm>
          <a:prstGeom prst="rect">
            <a:avLst/>
          </a:prstGeom>
          <a:noFill/>
          <a:ln w="9525">
            <a:noFill/>
            <a:miter lim="800000"/>
            <a:headEnd/>
            <a:tailEnd/>
          </a:ln>
        </p:spPr>
      </p:pic>
      <p:pic>
        <p:nvPicPr>
          <p:cNvPr id="6" name="Picture 3">
            <a:extLst>
              <a:ext uri="{FF2B5EF4-FFF2-40B4-BE49-F238E27FC236}">
                <a16:creationId xmlns:a16="http://schemas.microsoft.com/office/drawing/2014/main" id="{93F0413C-81CD-4AE6-AAAF-72B5535A3A12}"/>
              </a:ext>
            </a:extLst>
          </p:cNvPr>
          <p:cNvPicPr>
            <a:picLocks noChangeAspect="1" noChangeArrowheads="1"/>
          </p:cNvPicPr>
          <p:nvPr/>
        </p:nvPicPr>
        <p:blipFill>
          <a:blip r:embed="rId4" cstate="print"/>
          <a:srcRect/>
          <a:stretch>
            <a:fillRect/>
          </a:stretch>
        </p:blipFill>
        <p:spPr bwMode="auto">
          <a:xfrm>
            <a:off x="717755" y="1377201"/>
            <a:ext cx="1983945" cy="1224136"/>
          </a:xfrm>
          <a:prstGeom prst="rect">
            <a:avLst/>
          </a:prstGeom>
          <a:noFill/>
          <a:ln w="9525">
            <a:noFill/>
            <a:miter lim="800000"/>
            <a:headEnd/>
            <a:tailEnd/>
          </a:ln>
        </p:spPr>
      </p:pic>
      <p:sp>
        <p:nvSpPr>
          <p:cNvPr id="7" name="Szövegdoboz 6">
            <a:extLst>
              <a:ext uri="{FF2B5EF4-FFF2-40B4-BE49-F238E27FC236}">
                <a16:creationId xmlns:a16="http://schemas.microsoft.com/office/drawing/2014/main" id="{EE727218-0A57-4073-B635-5462CBBFC41E}"/>
              </a:ext>
            </a:extLst>
          </p:cNvPr>
          <p:cNvSpPr txBox="1"/>
          <p:nvPr/>
        </p:nvSpPr>
        <p:spPr>
          <a:xfrm>
            <a:off x="677007" y="2601337"/>
            <a:ext cx="2508645" cy="3816429"/>
          </a:xfrm>
          <a:prstGeom prst="rect">
            <a:avLst/>
          </a:prstGeom>
          <a:noFill/>
          <a:ln>
            <a:solidFill>
              <a:schemeClr val="accent6"/>
            </a:solidFill>
          </a:ln>
        </p:spPr>
        <p:txBody>
          <a:bodyPr wrap="square" rtlCol="0">
            <a:spAutoFit/>
          </a:bodyPr>
          <a:lstStyle/>
          <a:p>
            <a:r>
              <a:rPr lang="en-GB" sz="2200" b="1" dirty="0" smtClean="0">
                <a:solidFill>
                  <a:srgbClr val="0070C0"/>
                </a:solidFill>
              </a:rPr>
              <a:t>Well prepared regulatory incentives should support potential flexibility sources assisting network (system) operation! </a:t>
            </a:r>
            <a:r>
              <a:rPr lang="en-GB" sz="2200" dirty="0" smtClean="0">
                <a:solidFill>
                  <a:srgbClr val="0070C0"/>
                </a:solidFill>
              </a:rPr>
              <a:t>(Avoiding stranded asset through network development!) </a:t>
            </a:r>
            <a:endParaRPr lang="en-GB" sz="2200" dirty="0">
              <a:solidFill>
                <a:srgbClr val="0070C0"/>
              </a:solidFill>
            </a:endParaRPr>
          </a:p>
        </p:txBody>
      </p:sp>
      <p:sp>
        <p:nvSpPr>
          <p:cNvPr id="11" name="Szövegdoboz 10">
            <a:extLst>
              <a:ext uri="{FF2B5EF4-FFF2-40B4-BE49-F238E27FC236}">
                <a16:creationId xmlns:a16="http://schemas.microsoft.com/office/drawing/2014/main" id="{67A4C659-20A1-4A8E-850D-C7D7273740B4}"/>
              </a:ext>
            </a:extLst>
          </p:cNvPr>
          <p:cNvSpPr txBox="1"/>
          <p:nvPr/>
        </p:nvSpPr>
        <p:spPr>
          <a:xfrm>
            <a:off x="3322637" y="6097398"/>
            <a:ext cx="7452320" cy="769441"/>
          </a:xfrm>
          <a:prstGeom prst="rect">
            <a:avLst/>
          </a:prstGeom>
          <a:noFill/>
          <a:ln>
            <a:solidFill>
              <a:schemeClr val="accent6"/>
            </a:solidFill>
          </a:ln>
        </p:spPr>
        <p:txBody>
          <a:bodyPr wrap="square" rtlCol="0">
            <a:spAutoFit/>
          </a:bodyPr>
          <a:lstStyle/>
          <a:p>
            <a:r>
              <a:rPr lang="en-GB" sz="2200" b="1" dirty="0">
                <a:solidFill>
                  <a:srgbClr val="00B050"/>
                </a:solidFill>
              </a:rPr>
              <a:t>The storage technology </a:t>
            </a:r>
            <a:r>
              <a:rPr lang="hu-HU" sz="2200" b="1" dirty="0" smtClean="0">
                <a:solidFill>
                  <a:srgbClr val="00B050"/>
                </a:solidFill>
              </a:rPr>
              <a:t>and the </a:t>
            </a:r>
            <a:r>
              <a:rPr lang="en-GB" sz="2200" b="1" dirty="0" smtClean="0">
                <a:solidFill>
                  <a:srgbClr val="00B050"/>
                </a:solidFill>
              </a:rPr>
              <a:t>Demand Side Flexibility could </a:t>
            </a:r>
            <a:r>
              <a:rPr lang="en-GB" sz="2200" b="1" dirty="0">
                <a:solidFill>
                  <a:srgbClr val="00B050"/>
                </a:solidFill>
              </a:rPr>
              <a:t>help to postpone network development</a:t>
            </a:r>
            <a:r>
              <a:rPr lang="hu-HU" sz="2200" b="1" dirty="0">
                <a:solidFill>
                  <a:srgbClr val="00B050"/>
                </a:solidFill>
              </a:rPr>
              <a:t>!</a:t>
            </a:r>
          </a:p>
        </p:txBody>
      </p:sp>
    </p:spTree>
    <p:extLst>
      <p:ext uri="{BB962C8B-B14F-4D97-AF65-F5344CB8AC3E}">
        <p14:creationId xmlns:p14="http://schemas.microsoft.com/office/powerpoint/2010/main" val="1095556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3632</Words>
  <Application>Microsoft Office PowerPoint</Application>
  <PresentationFormat>Szélesvásznú</PresentationFormat>
  <Paragraphs>207</Paragraphs>
  <Slides>43</Slides>
  <Notes>1</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43</vt:i4>
      </vt:variant>
    </vt:vector>
  </HeadingPairs>
  <TitlesOfParts>
    <vt:vector size="50" baseType="lpstr">
      <vt:lpstr>Arial</vt:lpstr>
      <vt:lpstr>Calibri</vt:lpstr>
      <vt:lpstr>Calibri Light</vt:lpstr>
      <vt:lpstr>Gisha</vt:lpstr>
      <vt:lpstr>Segoe UI</vt:lpstr>
      <vt:lpstr>Times New Roman</vt:lpstr>
      <vt:lpstr>1_Office-téma</vt:lpstr>
      <vt:lpstr>Energy Transition</vt:lpstr>
      <vt:lpstr>Topics for Discussion</vt:lpstr>
      <vt:lpstr>Retail markets and consumer involvement  in the Clean Energy Package (CEP)</vt:lpstr>
      <vt:lpstr>Importance of flexibility and especially Demand Side Flexibility – Role of Aggregators</vt:lpstr>
      <vt:lpstr>Why we need a flexible power system  and network? </vt:lpstr>
      <vt:lpstr>Residual load curve</vt:lpstr>
      <vt:lpstr>Demand Side Flexibility as an Important Active Element of System Operation in the Energy Transition</vt:lpstr>
      <vt:lpstr>Some elements of the changes:          Renewable integration creates System-operation challenges</vt:lpstr>
      <vt:lpstr>New  network connection procedure of renewable generators into the DSO system is too long and sometime constrained</vt:lpstr>
      <vt:lpstr>Aggregators are key actors  in the Demand Side Flexibility</vt:lpstr>
      <vt:lpstr>Introducing the most crucial elements of the European and Hungarian legal-regulatory framework of aggregators (1)</vt:lpstr>
      <vt:lpstr>Introducing the most crucial elements of the European and Hungarian legal-regulatory framework of aggregators (2)</vt:lpstr>
      <vt:lpstr>PowerPoint-bemutató</vt:lpstr>
      <vt:lpstr>General experience of the aggregators (market entry, operation) in the EU</vt:lpstr>
      <vt:lpstr>„Explicit Demand Response for small end-users and independent aggregators” Status, context, enablers and barriers -  Conclusion of JRC Report</vt:lpstr>
      <vt:lpstr>Demand-side flexibility in the EU: Quantification of benefits in 2030 September 2022 (SmartEn, DNV): Some Conclusions (1)</vt:lpstr>
      <vt:lpstr>Demand-side flexibility in the EU: Quantification of benefits in 2030 September 2022 (SmartEn, DNV): Some Conclusions (2)</vt:lpstr>
      <vt:lpstr>Former Aggregator’ like experience in Hungary</vt:lpstr>
      <vt:lpstr>Lessons learned from the Public Consultation on Aggregation managed by the Hungarian Regulator (HEA/MEKH) (1)</vt:lpstr>
      <vt:lpstr>Lessons learned from the Public Consultation on Aggregation managed by the Hungarian Regulator (HEA/MEKH) (2)</vt:lpstr>
      <vt:lpstr>Lessons learned from the Public Consultation on Aggregation managed by the Hungarian Regulator (HEA/MEKH) (3) Key regulatory issues MEKH considered most important</vt:lpstr>
      <vt:lpstr>Lessons learned from the Public Consultation on Aggregation managed by the Hungarian Regulator (HEA/MEKH) (4) Key regulatory issues MEKH considered most important</vt:lpstr>
      <vt:lpstr>Lessons learned from the Public Consultation on Aggregation managed by the Hungarian Regulator (HEA/MEKH) (5) Key regulatory issues MEKH considered most important</vt:lpstr>
      <vt:lpstr>Lessons learned from the Public Consultation on Aggregation managed by the Hungarian Regulator (HEA/MEKH) (6) Key regulatory issues MEKH considered most important</vt:lpstr>
      <vt:lpstr>Lessons learned from the Public Consultation on Aggregation managed by the Hungarian Regulator (HEA/MEKH) (5) An important „technical” question and the answers (reducing entry barriers)</vt:lpstr>
      <vt:lpstr>Energy Transition - Aggregation</vt:lpstr>
      <vt:lpstr>Energy Transition - Aggregation</vt:lpstr>
      <vt:lpstr>What does it mean „Flexibility”? - Definition</vt:lpstr>
      <vt:lpstr>The „flexibility” need is increasing due to the increasing ratio of intermittent renewable generation  (negative prices)</vt:lpstr>
      <vt:lpstr>Regulating Power from flexible Gas fired units: increasing volume</vt:lpstr>
      <vt:lpstr>Why we need a flexible power system and network? (2)</vt:lpstr>
      <vt:lpstr>Grid Management (Voltage regulation with PV injection on LV lines); need flexibility </vt:lpstr>
      <vt:lpstr>Demand side flexibility models</vt:lpstr>
      <vt:lpstr>Why New Regulatory Attitude is Necessary? </vt:lpstr>
      <vt:lpstr>Why New Regulatory Attitude is Necessary? </vt:lpstr>
      <vt:lpstr>Innovation in Energy Industry</vt:lpstr>
      <vt:lpstr>Innovation at the Network Companies – Potential New Regulatory Attitude (Challenge of Regulatory Incentives) </vt:lpstr>
      <vt:lpstr>Innovation related Regulatory Issues (2)</vt:lpstr>
      <vt:lpstr>Potential Regulatory Support for Innovation (3) </vt:lpstr>
      <vt:lpstr>Regulatory Dilemma supporting „new” technologies and innovative solutions</vt:lpstr>
      <vt:lpstr>Demand Response in the market to reduce high prices on the Power Exchange – benefit for traders and end-users</vt:lpstr>
      <vt:lpstr>Position of DR4EU on Imbalances and on Baseline methodologies</vt:lpstr>
      <vt:lpstr>Argument of the effected traders/ suppliers on the Rebound Effect caused by the Aggregator through Demand Response Activation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Csombor Krisztina</dc:creator>
  <cp:lastModifiedBy>Gábor</cp:lastModifiedBy>
  <cp:revision>95</cp:revision>
  <cp:lastPrinted>2021-09-06T19:22:48Z</cp:lastPrinted>
  <dcterms:created xsi:type="dcterms:W3CDTF">2019-01-25T08:35:21Z</dcterms:created>
  <dcterms:modified xsi:type="dcterms:W3CDTF">2022-10-19T08:26:13Z</dcterms:modified>
</cp:coreProperties>
</file>